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3" r:id="rId3"/>
  </p:sldMasterIdLst>
  <p:notesMasterIdLst>
    <p:notesMasterId r:id="rId5"/>
  </p:notesMasterIdLst>
  <p:handoutMasterIdLst>
    <p:handoutMasterId r:id="rId44"/>
  </p:handoutMasterIdLst>
  <p:sldIdLst>
    <p:sldId id="480" r:id="rId4"/>
    <p:sldId id="532" r:id="rId6"/>
    <p:sldId id="497" r:id="rId7"/>
    <p:sldId id="502" r:id="rId8"/>
    <p:sldId id="499" r:id="rId9"/>
    <p:sldId id="496" r:id="rId10"/>
    <p:sldId id="503" r:id="rId11"/>
    <p:sldId id="519" r:id="rId12"/>
    <p:sldId id="523" r:id="rId13"/>
    <p:sldId id="524" r:id="rId14"/>
    <p:sldId id="533" r:id="rId15"/>
    <p:sldId id="525" r:id="rId16"/>
    <p:sldId id="529" r:id="rId17"/>
    <p:sldId id="526" r:id="rId18"/>
    <p:sldId id="527" r:id="rId19"/>
    <p:sldId id="528" r:id="rId20"/>
    <p:sldId id="531" r:id="rId21"/>
    <p:sldId id="522" r:id="rId22"/>
    <p:sldId id="520" r:id="rId23"/>
    <p:sldId id="521" r:id="rId24"/>
    <p:sldId id="535" r:id="rId25"/>
    <p:sldId id="536" r:id="rId26"/>
    <p:sldId id="537" r:id="rId27"/>
    <p:sldId id="538" r:id="rId28"/>
    <p:sldId id="539" r:id="rId29"/>
    <p:sldId id="540" r:id="rId30"/>
    <p:sldId id="541" r:id="rId31"/>
    <p:sldId id="542" r:id="rId32"/>
    <p:sldId id="543" r:id="rId33"/>
    <p:sldId id="545" r:id="rId34"/>
    <p:sldId id="546" r:id="rId35"/>
    <p:sldId id="544" r:id="rId36"/>
    <p:sldId id="547" r:id="rId37"/>
    <p:sldId id="549" r:id="rId38"/>
    <p:sldId id="550" r:id="rId39"/>
    <p:sldId id="551" r:id="rId40"/>
    <p:sldId id="552" r:id="rId41"/>
    <p:sldId id="548" r:id="rId42"/>
    <p:sldId id="500" r:id="rId43"/>
  </p:sldIdLst>
  <p:sldSz cx="12195175" cy="6859270"/>
  <p:notesSz cx="9874250" cy="6797675"/>
  <p:embeddedFontLst>
    <p:embeddedFont>
      <p:font typeface="Arial Unicode MS" panose="020B0604020202020204" pitchFamily="34" charset="-128"/>
      <p:regular r:id="rId49"/>
    </p:embeddedFont>
    <p:embeddedFont>
      <p:font typeface="Arial Unicode MS" panose="020B0604020202020204" charset="-122"/>
      <p:regular r:id="rId50"/>
    </p:embeddedFont>
    <p:embeddedFont>
      <p:font typeface="BentonSans Medium" panose="02000603000000020004" pitchFamily="2" charset="0"/>
      <p:regular r:id="rId51"/>
    </p:embeddedFont>
    <p:embeddedFont>
      <p:font typeface="BentonSans Regular" panose="02000503000000020004" pitchFamily="2" charset="0"/>
      <p:regular r:id="rId52"/>
    </p:embeddedFont>
    <p:embeddedFont>
      <p:font typeface="BentonSans Medium" panose="02000603000000020004"/>
      <p:regular r:id="rId53"/>
    </p:embeddedFont>
    <p:embeddedFont>
      <p:font typeface="BentonSans Book" panose="02000503000000020004"/>
      <p:regular r:id="rId54"/>
    </p:embeddedFont>
    <p:embeddedFont>
      <p:font typeface="BentonSans Bold" panose="02000803000000020004" pitchFamily="2" charset="0"/>
      <p:bold r:id="rId55"/>
    </p:embeddedFont>
    <p:embeddedFont>
      <p:font typeface="Calibri" panose="020F0502020204030204" pitchFamily="34" charset="0"/>
      <p:regular r:id="rId56"/>
      <p:bold r:id="rId57"/>
      <p:italic r:id="rId58"/>
      <p:boldItalic r:id="rId59"/>
    </p:embeddedFont>
    <p:embeddedFont>
      <p:font typeface="Arial Narrow" panose="020B0606020202030204"/>
      <p:regular r:id="rId60"/>
      <p:bold r:id="rId61"/>
      <p:italic r:id="rId62"/>
      <p:boldItalic r:id="rId63"/>
    </p:embeddedFont>
    <p:embeddedFont>
      <p:font typeface="Calibri" panose="020F0502020204030204"/>
      <p:regular r:id="rId64"/>
      <p:bold r:id="rId65"/>
      <p:italic r:id="rId66"/>
      <p:boldItalic r:id="rId67"/>
    </p:embeddedFont>
    <p:embeddedFont>
      <p:font typeface="Tahoma" panose="020B0604030504040204" pitchFamily="34" charset="0"/>
      <p:regular r:id="rId68"/>
      <p:bold r:id="rId69"/>
    </p:embeddedFont>
  </p:embeddedFontLst>
  <p:custDataLst>
    <p:tags r:id="rId70"/>
  </p:custDataLst>
  <p:defaultTextStyle>
    <a:defPPr>
      <a:defRPr lang="de-DE"/>
    </a:defPPr>
    <a:lvl1pPr marL="0" algn="l" defTabSz="1087755" rtl="0" eaLnBrk="1" latinLnBrk="0" hangingPunct="1">
      <a:defRPr lang="de-DE" sz="2100" kern="1200">
        <a:solidFill>
          <a:schemeClr val="tx1"/>
        </a:solidFill>
        <a:latin typeface="Arial" panose="020B0604020202020204"/>
        <a:ea typeface="+mn-ea"/>
        <a:cs typeface="+mn-cs"/>
      </a:defRPr>
    </a:lvl1pPr>
    <a:lvl2pPr marL="544195" algn="l" defTabSz="1087755" rtl="0" eaLnBrk="1" latinLnBrk="0" hangingPunct="1">
      <a:buClr>
        <a:srgbClr val="FDB913"/>
      </a:buClr>
      <a:buSzPct val="100000"/>
      <a:buFont typeface="Wingdings" panose="05000000000000000000"/>
      <a:buChar char=""/>
      <a:defRPr lang="de-DE" sz="2100" kern="1200">
        <a:solidFill>
          <a:schemeClr val="tx1"/>
        </a:solidFill>
        <a:latin typeface="Arial" panose="020B0604020202020204"/>
        <a:ea typeface="+mn-ea"/>
        <a:cs typeface="+mn-cs"/>
      </a:defRPr>
    </a:lvl2pPr>
    <a:lvl3pPr marL="1087755" algn="l" defTabSz="1087755" rtl="0" eaLnBrk="1" latinLnBrk="0" hangingPunct="1">
      <a:buClr>
        <a:srgbClr val="666666"/>
      </a:buClr>
      <a:buSzPct val="80000"/>
      <a:buFont typeface="Wingdings" panose="05000000000000000000"/>
      <a:buChar char="n"/>
      <a:defRPr lang="de-DE" sz="1700" kern="1200">
        <a:solidFill>
          <a:schemeClr val="tx1"/>
        </a:solidFill>
        <a:latin typeface="Arial" panose="020B0604020202020204"/>
        <a:ea typeface="+mn-ea"/>
        <a:cs typeface="+mn-cs"/>
      </a:defRPr>
    </a:lvl3pPr>
    <a:lvl4pPr marL="1631950" algn="l" defTabSz="1087755" rtl="0" eaLnBrk="1" latinLnBrk="0" hangingPunct="1">
      <a:buClr>
        <a:srgbClr val="666666"/>
      </a:buClr>
      <a:buSzPct val="80000"/>
      <a:buFont typeface="Arial" panose="020B0604020202020204"/>
      <a:buChar char=""/>
      <a:defRPr lang="de-DE" sz="1400" kern="1200">
        <a:solidFill>
          <a:schemeClr val="tx1"/>
        </a:solidFill>
        <a:latin typeface="Arial" panose="020B0604020202020204"/>
        <a:ea typeface="+mn-ea"/>
        <a:cs typeface="+mn-cs"/>
      </a:defRPr>
    </a:lvl4pPr>
    <a:lvl5pPr marL="2175510" algn="l" defTabSz="1087755" rtl="0" eaLnBrk="1" latinLnBrk="0" hangingPunct="1">
      <a:buClr>
        <a:srgbClr val="666666"/>
      </a:buClr>
      <a:buSzPct val="80000"/>
      <a:buFont typeface="Arial" panose="020B0604020202020204"/>
      <a:buChar char=""/>
      <a:defRPr lang="de-DE" sz="1200" kern="1200">
        <a:solidFill>
          <a:schemeClr val="tx1"/>
        </a:solidFill>
        <a:latin typeface="Arial" panose="020B0604020202020204"/>
        <a:ea typeface="+mn-ea"/>
        <a:cs typeface="+mn-cs"/>
      </a:defRPr>
    </a:lvl5pPr>
    <a:lvl6pPr marL="2719705" algn="l" defTabSz="1087755" rtl="0" eaLnBrk="1" latinLnBrk="0" hangingPunct="1">
      <a:defRPr sz="2100" kern="1200">
        <a:solidFill>
          <a:schemeClr val="tx1"/>
        </a:solidFill>
        <a:latin typeface="+mn-lt"/>
        <a:ea typeface="+mn-ea"/>
        <a:cs typeface="+mn-cs"/>
      </a:defRPr>
    </a:lvl6pPr>
    <a:lvl7pPr marL="3263265" algn="l" defTabSz="1087755" rtl="0" eaLnBrk="1" latinLnBrk="0" hangingPunct="1">
      <a:defRPr sz="2100" kern="1200">
        <a:solidFill>
          <a:schemeClr val="tx1"/>
        </a:solidFill>
        <a:latin typeface="+mn-lt"/>
        <a:ea typeface="+mn-ea"/>
        <a:cs typeface="+mn-cs"/>
      </a:defRPr>
    </a:lvl7pPr>
    <a:lvl8pPr marL="3807460" algn="l" defTabSz="1087755" rtl="0" eaLnBrk="1" latinLnBrk="0" hangingPunct="1">
      <a:defRPr sz="2100" kern="1200">
        <a:solidFill>
          <a:schemeClr val="tx1"/>
        </a:solidFill>
        <a:latin typeface="+mn-lt"/>
        <a:ea typeface="+mn-ea"/>
        <a:cs typeface="+mn-cs"/>
      </a:defRPr>
    </a:lvl8pPr>
    <a:lvl9pPr marL="4351655" algn="l" defTabSz="1087755"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8" userDrawn="1">
          <p15:clr>
            <a:srgbClr val="A4A3A4"/>
          </p15:clr>
        </p15:guide>
        <p15:guide id="2" orient="horz" pos="3856" userDrawn="1">
          <p15:clr>
            <a:srgbClr val="A4A3A4"/>
          </p15:clr>
        </p15:guide>
        <p15:guide id="3" orient="horz" pos="1093" userDrawn="1">
          <p15:clr>
            <a:srgbClr val="A4A3A4"/>
          </p15:clr>
        </p15:guide>
        <p15:guide id="4" orient="horz" pos="101" userDrawn="1">
          <p15:clr>
            <a:srgbClr val="A4A3A4"/>
          </p15:clr>
        </p15:guide>
        <p15:guide id="5" orient="horz" pos="4032" userDrawn="1">
          <p15:clr>
            <a:srgbClr val="A4A3A4"/>
          </p15:clr>
        </p15:guide>
        <p15:guide id="6" orient="horz" pos="3877" userDrawn="1">
          <p15:clr>
            <a:srgbClr val="A4A3A4"/>
          </p15:clr>
        </p15:guide>
        <p15:guide id="7" pos="7476" userDrawn="1">
          <p15:clr>
            <a:srgbClr val="A4A3A4"/>
          </p15:clr>
        </p15:guide>
        <p15:guide id="8" pos="214" userDrawn="1">
          <p15:clr>
            <a:srgbClr val="A4A3A4"/>
          </p15:clr>
        </p15:guide>
        <p15:guide id="9" pos="3801" userDrawn="1">
          <p15:clr>
            <a:srgbClr val="A4A3A4"/>
          </p15:clr>
        </p15:guide>
        <p15:guide id="10" pos="4688" userDrawn="1">
          <p15:clr>
            <a:srgbClr val="A4A3A4"/>
          </p15:clr>
        </p15:guide>
        <p15:guide id="11" pos="4789" userDrawn="1">
          <p15:clr>
            <a:srgbClr val="A4A3A4"/>
          </p15:clr>
        </p15:guide>
        <p15:guide id="12" pos="2903" userDrawn="1">
          <p15:clr>
            <a:srgbClr val="A4A3A4"/>
          </p15:clr>
        </p15:guide>
        <p15:guide id="13" pos="29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ang, Chloe" initials="C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5500"/>
    <a:srgbClr val="F0AB00"/>
    <a:srgbClr val="0076CB"/>
    <a:srgbClr val="FF4537"/>
    <a:srgbClr val="003283"/>
    <a:srgbClr val="FF0000"/>
    <a:srgbClr val="666666"/>
    <a:srgbClr val="2B3F7B"/>
    <a:srgbClr val="9C277B"/>
    <a:srgbClr val="D465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file>

<file path=ppt/viewProps.xml><?xml version="1.0" encoding="utf-8"?>
<p:viewPr xmlns:a="http://schemas.openxmlformats.org/drawingml/2006/main" xmlns:r="http://schemas.openxmlformats.org/officeDocument/2006/relationships" xmlns:p="http://schemas.openxmlformats.org/presentationml/2006/main">
  <p:normalViewPr>
    <p:restoredLeft sz="19308" autoAdjust="0"/>
    <p:restoredTop sz="89405" autoAdjust="0"/>
  </p:normalViewPr>
  <p:slideViewPr>
    <p:cSldViewPr snapToGrid="0" showGuides="1">
      <p:cViewPr varScale="1">
        <p:scale>
          <a:sx n="90" d="100"/>
          <a:sy n="90" d="100"/>
        </p:scale>
        <p:origin x="472" y="72"/>
      </p:cViewPr>
      <p:guideLst>
        <p:guide orient="horz" pos="4078"/>
        <p:guide orient="horz" pos="3856"/>
        <p:guide orient="horz" pos="1093"/>
        <p:guide orient="horz" pos="101"/>
        <p:guide orient="horz" pos="4032"/>
        <p:guide orient="horz" pos="3877"/>
        <p:guide pos="7476"/>
        <p:guide pos="214"/>
        <p:guide pos="3801"/>
        <p:guide pos="4688"/>
        <p:guide pos="4789"/>
        <p:guide pos="2903"/>
        <p:guide pos="2970"/>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88" d="100"/>
          <a:sy n="88" d="100"/>
        </p:scale>
        <p:origin x="-2844" y="-120"/>
      </p:cViewPr>
      <p:guideLst>
        <p:guide orient="horz" pos="3096"/>
        <p:guide pos="366"/>
        <p:guide pos="3915"/>
        <p:guide orient="horz" pos="2174"/>
        <p:guide pos="529"/>
        <p:guide pos="572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tags" Target="tags/tag2.xml"/><Relationship Id="rId7" Type="http://schemas.openxmlformats.org/officeDocument/2006/relationships/slide" Target="slides/slide3.xml"/><Relationship Id="rId69" Type="http://schemas.openxmlformats.org/officeDocument/2006/relationships/font" Target="fonts/font21.fntdata"/><Relationship Id="rId68" Type="http://schemas.openxmlformats.org/officeDocument/2006/relationships/font" Target="fonts/font20.fntdata"/><Relationship Id="rId67" Type="http://schemas.openxmlformats.org/officeDocument/2006/relationships/font" Target="fonts/font19.fntdata"/><Relationship Id="rId66" Type="http://schemas.openxmlformats.org/officeDocument/2006/relationships/font" Target="fonts/font18.fntdata"/><Relationship Id="rId65" Type="http://schemas.openxmlformats.org/officeDocument/2006/relationships/font" Target="fonts/font17.fntdata"/><Relationship Id="rId64" Type="http://schemas.openxmlformats.org/officeDocument/2006/relationships/font" Target="fonts/font16.fntdata"/><Relationship Id="rId63" Type="http://schemas.openxmlformats.org/officeDocument/2006/relationships/font" Target="fonts/font15.fntdata"/><Relationship Id="rId62" Type="http://schemas.openxmlformats.org/officeDocument/2006/relationships/font" Target="fonts/font14.fntdata"/><Relationship Id="rId61" Type="http://schemas.openxmlformats.org/officeDocument/2006/relationships/font" Target="fonts/font13.fntdata"/><Relationship Id="rId60" Type="http://schemas.openxmlformats.org/officeDocument/2006/relationships/font" Target="fonts/font12.fntdata"/><Relationship Id="rId6" Type="http://schemas.openxmlformats.org/officeDocument/2006/relationships/slide" Target="slides/slide2.xml"/><Relationship Id="rId59" Type="http://schemas.openxmlformats.org/officeDocument/2006/relationships/font" Target="fonts/font11.fntdata"/><Relationship Id="rId58" Type="http://schemas.openxmlformats.org/officeDocument/2006/relationships/font" Target="fonts/font10.fntdata"/><Relationship Id="rId57" Type="http://schemas.openxmlformats.org/officeDocument/2006/relationships/font" Target="fonts/font9.fntdata"/><Relationship Id="rId56" Type="http://schemas.openxmlformats.org/officeDocument/2006/relationships/font" Target="fonts/font8.fntdata"/><Relationship Id="rId55" Type="http://schemas.openxmlformats.org/officeDocument/2006/relationships/font" Target="fonts/font7.fntdata"/><Relationship Id="rId54" Type="http://schemas.openxmlformats.org/officeDocument/2006/relationships/font" Target="fonts/font6.fntdata"/><Relationship Id="rId53" Type="http://schemas.openxmlformats.org/officeDocument/2006/relationships/font" Target="fonts/font5.fntdata"/><Relationship Id="rId52" Type="http://schemas.openxmlformats.org/officeDocument/2006/relationships/font" Target="fonts/font4.fntdata"/><Relationship Id="rId51" Type="http://schemas.openxmlformats.org/officeDocument/2006/relationships/font" Target="fonts/font3.fntdata"/><Relationship Id="rId50" Type="http://schemas.openxmlformats.org/officeDocument/2006/relationships/font" Target="fonts/font2.fntdata"/><Relationship Id="rId5" Type="http://schemas.openxmlformats.org/officeDocument/2006/relationships/notesMaster" Target="notesMasters/notesMaster1.xml"/><Relationship Id="rId49" Type="http://schemas.openxmlformats.org/officeDocument/2006/relationships/font" Target="fonts/font1.fntdata"/><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797704" y="6456612"/>
            <a:ext cx="4278842" cy="339884"/>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fld>
            <a:endParaRPr lang="de-DE" sz="10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990850" y="454025"/>
            <a:ext cx="3937000" cy="2214563"/>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90460" y="3131096"/>
            <a:ext cx="8293333" cy="3233322"/>
          </a:xfrm>
          <a:prstGeom prst="rect">
            <a:avLst/>
          </a:prstGeom>
        </p:spPr>
        <p:txBody>
          <a:bodyPr vert="horz" lIns="0" tIns="0" rIns="0" bIns="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Slide Number Placeholder 6"/>
          <p:cNvSpPr>
            <a:spLocks noGrp="1"/>
          </p:cNvSpPr>
          <p:nvPr>
            <p:ph type="sldNum" sz="quarter" idx="5"/>
          </p:nvPr>
        </p:nvSpPr>
        <p:spPr>
          <a:xfrm>
            <a:off x="4258270" y="6627734"/>
            <a:ext cx="1357710" cy="152664"/>
          </a:xfrm>
          <a:prstGeom prst="rect">
            <a:avLst/>
          </a:prstGeom>
        </p:spPr>
        <p:txBody>
          <a:bodyPr vert="horz" lIns="91440" tIns="45720" rIns="91440" bIns="45720" rtlCol="0" anchor="b"/>
          <a:lstStyle>
            <a:lvl1pPr algn="ctr">
              <a:defRPr sz="1000"/>
            </a:lvl1pPr>
          </a:lstStyle>
          <a:p>
            <a:fld id="{7D8C2C35-2B8A-446E-BEC0-FD36716C29AC}" type="slidenum">
              <a:rPr lang="de-DE" smtClean="0"/>
            </a:fld>
            <a:endParaRPr lang="de-DE" dirty="0"/>
          </a:p>
        </p:txBody>
      </p:sp>
    </p:spTree>
  </p:cSld>
  <p:clrMap bg1="lt1" tx1="dk1" bg2="lt2" tx2="dk2" accent1="accent1" accent2="accent2" accent3="accent3" accent4="accent4" accent5="accent5" accent6="accent6" hlink="hlink" folHlink="folHlink"/>
  <p:notesStyle>
    <a:lvl1pPr marL="0" algn="l" defTabSz="1087755" rtl="0" eaLnBrk="1" latinLnBrk="0" hangingPunct="1">
      <a:defRPr sz="1400" kern="1200">
        <a:solidFill>
          <a:schemeClr val="tx1"/>
        </a:solidFill>
        <a:latin typeface="+mn-lt"/>
        <a:ea typeface="+mn-ea"/>
        <a:cs typeface="+mn-cs"/>
      </a:defRPr>
    </a:lvl1pPr>
    <a:lvl2pPr marL="180975" indent="-180975" algn="l" defTabSz="1087755" rtl="0" eaLnBrk="1" latinLnBrk="0" hangingPunct="1">
      <a:buClr>
        <a:schemeClr val="accent1"/>
      </a:buClr>
      <a:buSzPct val="100000"/>
      <a:buFont typeface="Wingdings" panose="05000000000000000000" pitchFamily="2" charset="2"/>
      <a:buChar char=""/>
      <a:defRPr sz="1200" kern="1200">
        <a:solidFill>
          <a:schemeClr val="tx1"/>
        </a:solidFill>
        <a:latin typeface="+mn-lt"/>
        <a:ea typeface="+mn-ea"/>
        <a:cs typeface="+mn-cs"/>
      </a:defRPr>
    </a:lvl2pPr>
    <a:lvl3pPr marL="356870" indent="-175895" algn="l" defTabSz="1087755" rtl="0" eaLnBrk="1" latinLnBrk="0" hangingPunct="1">
      <a:buClr>
        <a:schemeClr val="accent2"/>
      </a:buClr>
      <a:buSzPct val="80000"/>
      <a:buFont typeface="Symbol" panose="05050102010706020507" pitchFamily="18" charset="2"/>
      <a:buChar char="-"/>
      <a:defRPr sz="1200" kern="1200">
        <a:solidFill>
          <a:schemeClr val="tx1"/>
        </a:solidFill>
        <a:latin typeface="+mn-lt"/>
        <a:ea typeface="+mn-ea"/>
        <a:cs typeface="+mn-cs"/>
      </a:defRPr>
    </a:lvl3pPr>
    <a:lvl4pPr marL="674370" indent="-158750" algn="l" defTabSz="1087755" rtl="0" eaLnBrk="1" latinLnBrk="0" hangingPunct="1">
      <a:buClr>
        <a:schemeClr val="accent2"/>
      </a:buClr>
      <a:buFont typeface="Arial" panose="020B0604020202020204" pitchFamily="34" charset="0"/>
      <a:buChar char="–"/>
      <a:defRPr sz="1200" kern="1200">
        <a:solidFill>
          <a:schemeClr val="tx1"/>
        </a:solidFill>
        <a:latin typeface="+mn-lt"/>
        <a:ea typeface="+mn-ea"/>
        <a:cs typeface="+mn-cs"/>
      </a:defRPr>
    </a:lvl4pPr>
    <a:lvl5pPr marL="2175510" algn="l" defTabSz="1087755" rtl="0" eaLnBrk="1" latinLnBrk="0" hangingPunct="1">
      <a:defRPr sz="1400" kern="1200">
        <a:solidFill>
          <a:schemeClr val="tx1"/>
        </a:solidFill>
        <a:latin typeface="+mn-lt"/>
        <a:ea typeface="+mn-ea"/>
        <a:cs typeface="+mn-cs"/>
      </a:defRPr>
    </a:lvl5pPr>
    <a:lvl6pPr marL="2719705" algn="l" defTabSz="1087755" rtl="0" eaLnBrk="1" latinLnBrk="0" hangingPunct="1">
      <a:defRPr sz="1400" kern="1200">
        <a:solidFill>
          <a:schemeClr val="tx1"/>
        </a:solidFill>
        <a:latin typeface="+mn-lt"/>
        <a:ea typeface="+mn-ea"/>
        <a:cs typeface="+mn-cs"/>
      </a:defRPr>
    </a:lvl6pPr>
    <a:lvl7pPr marL="3263265" algn="l" defTabSz="1087755" rtl="0" eaLnBrk="1" latinLnBrk="0" hangingPunct="1">
      <a:defRPr sz="1400" kern="1200">
        <a:solidFill>
          <a:schemeClr val="tx1"/>
        </a:solidFill>
        <a:latin typeface="+mn-lt"/>
        <a:ea typeface="+mn-ea"/>
        <a:cs typeface="+mn-cs"/>
      </a:defRPr>
    </a:lvl7pPr>
    <a:lvl8pPr marL="3807460" algn="l" defTabSz="1087755" rtl="0" eaLnBrk="1" latinLnBrk="0" hangingPunct="1">
      <a:defRPr sz="1400" kern="1200">
        <a:solidFill>
          <a:schemeClr val="tx1"/>
        </a:solidFill>
        <a:latin typeface="+mn-lt"/>
        <a:ea typeface="+mn-ea"/>
        <a:cs typeface="+mn-cs"/>
      </a:defRPr>
    </a:lvl8pPr>
    <a:lvl9pPr marL="4351655" algn="l" defTabSz="1087755"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
        <p:nvSpPr>
          <p:cNvPr id="10" name="Slide Image Placeholder 9"/>
          <p:cNvSpPr>
            <a:spLocks noGrp="1" noRot="1" noChangeAspect="1"/>
          </p:cNvSpPr>
          <p:nvPr>
            <p:ph type="sldImg"/>
          </p:nvPr>
        </p:nvSpPr>
        <p:spPr>
          <a:xfrm>
            <a:off x="2795588" y="455613"/>
            <a:ext cx="4283075" cy="2409825"/>
          </a:xfrm>
        </p:spPr>
      </p:sp>
      <p:sp>
        <p:nvSpPr>
          <p:cNvPr id="11" name="Notes Placeholder 10"/>
          <p:cNvSpPr>
            <a:spLocks noGrp="1"/>
          </p:cNvSpPr>
          <p:nvPr>
            <p:ph type="body" idx="1"/>
          </p:nvPr>
        </p:nvSpPr>
        <p:spPr/>
        <p:txBody>
          <a:bodyPr>
            <a:normAutofit/>
          </a:bodyPr>
          <a:lstStyle/>
          <a:p>
            <a:pPr marL="0" marR="0" indent="0" algn="l" defTabSz="1087755" rtl="0" eaLnBrk="1" fontAlgn="auto" latinLnBrk="0" hangingPunct="1">
              <a:lnSpc>
                <a:spcPct val="100000"/>
              </a:lnSpc>
              <a:spcBef>
                <a:spcPts val="0"/>
              </a:spcBef>
              <a:spcAft>
                <a:spcPts val="0"/>
              </a:spcAft>
              <a:buClrTx/>
              <a:buSzTx/>
              <a:buFontTx/>
              <a:buNone/>
              <a:defRPr/>
            </a:pPr>
            <a:r>
              <a:rPr lang="en-US" sz="1400" kern="1200" dirty="0">
                <a:solidFill>
                  <a:schemeClr val="tx1"/>
                </a:solidFill>
                <a:effectLst/>
                <a:latin typeface="+mn-lt"/>
                <a:ea typeface="+mn-ea"/>
                <a:cs typeface="+mn-cs"/>
              </a:rPr>
              <a:t>At FKOMs we will announce </a:t>
            </a:r>
            <a:r>
              <a:rPr lang="en-US" sz="1400" b="1" kern="1200" dirty="0">
                <a:solidFill>
                  <a:schemeClr val="tx1"/>
                </a:solidFill>
                <a:effectLst/>
                <a:latin typeface="+mn-lt"/>
                <a:ea typeface="+mn-ea"/>
                <a:cs typeface="+mn-cs"/>
              </a:rPr>
              <a:t>SAP Business Suite 4 SAP HANA</a:t>
            </a:r>
            <a:r>
              <a:rPr lang="en-US" sz="1400" kern="1200" dirty="0">
                <a:solidFill>
                  <a:schemeClr val="tx1"/>
                </a:solidFill>
                <a:effectLst/>
                <a:latin typeface="+mn-lt"/>
                <a:ea typeface="+mn-ea"/>
                <a:cs typeface="+mn-cs"/>
              </a:rPr>
              <a:t> (short </a:t>
            </a:r>
            <a:r>
              <a:rPr lang="en-US" sz="1400" b="1" kern="1200" dirty="0">
                <a:solidFill>
                  <a:srgbClr val="FF0000"/>
                </a:solidFill>
                <a:effectLst/>
                <a:latin typeface="+mn-lt"/>
                <a:ea typeface="+mn-ea"/>
                <a:cs typeface="+mn-cs"/>
              </a:rPr>
              <a:t>SAP </a:t>
            </a:r>
            <a:r>
              <a:rPr lang="en-US" sz="1400" b="1" kern="1200" dirty="0">
                <a:solidFill>
                  <a:schemeClr val="tx1"/>
                </a:solidFill>
                <a:effectLst/>
                <a:latin typeface="+mn-lt"/>
                <a:ea typeface="+mn-ea"/>
                <a:cs typeface="+mn-cs"/>
              </a:rPr>
              <a:t>S4HANA</a:t>
            </a:r>
            <a:r>
              <a:rPr lang="en-US" sz="1400" kern="1200" dirty="0">
                <a:solidFill>
                  <a:schemeClr val="tx1"/>
                </a:solidFill>
                <a:effectLst/>
                <a:latin typeface="+mn-lt"/>
                <a:ea typeface="+mn-ea"/>
                <a:cs typeface="+mn-cs"/>
              </a:rPr>
              <a:t>), a </a:t>
            </a:r>
            <a:r>
              <a:rPr lang="en-US" sz="1400" b="1" kern="1200" dirty="0">
                <a:solidFill>
                  <a:schemeClr val="tx1"/>
                </a:solidFill>
                <a:effectLst/>
                <a:latin typeface="+mn-lt"/>
                <a:ea typeface="+mn-ea"/>
                <a:cs typeface="+mn-cs"/>
              </a:rPr>
              <a:t>new product</a:t>
            </a:r>
            <a:r>
              <a:rPr lang="en-US" sz="1400" kern="1200" dirty="0">
                <a:solidFill>
                  <a:schemeClr val="tx1"/>
                </a:solidFill>
                <a:effectLst/>
                <a:latin typeface="+mn-lt"/>
                <a:ea typeface="+mn-ea"/>
                <a:cs typeface="+mn-cs"/>
              </a:rPr>
              <a:t> and the next generation of the Business Suite. S4HANA runs on HANA (only) and includes ALL simplifications (sFIN, sLOG, s…). </a:t>
            </a:r>
            <a:endParaRPr lang="en-US" sz="1400" kern="1200" dirty="0">
              <a:solidFill>
                <a:schemeClr val="tx1"/>
              </a:solidFill>
              <a:effectLst/>
              <a:latin typeface="+mn-lt"/>
              <a:ea typeface="+mn-ea"/>
              <a:cs typeface="+mn-cs"/>
            </a:endParaRPr>
          </a:p>
          <a:p>
            <a:pPr marL="0" marR="0" indent="0" algn="l" defTabSz="1087755" rtl="0" eaLnBrk="1" fontAlgn="auto" latinLnBrk="0" hangingPunct="1">
              <a:lnSpc>
                <a:spcPct val="100000"/>
              </a:lnSpc>
              <a:spcBef>
                <a:spcPts val="0"/>
              </a:spcBef>
              <a:spcAft>
                <a:spcPts val="0"/>
              </a:spcAft>
              <a:buClrTx/>
              <a:buSzTx/>
              <a:buFontTx/>
              <a:buNone/>
              <a:defRPr/>
            </a:pPr>
            <a:r>
              <a:rPr lang="en-US" sz="1400" kern="1200" dirty="0">
                <a:solidFill>
                  <a:schemeClr val="tx1"/>
                </a:solidFill>
                <a:effectLst/>
                <a:latin typeface="+mn-lt"/>
                <a:ea typeface="+mn-ea"/>
                <a:cs typeface="+mn-cs"/>
              </a:rPr>
              <a:t>S-innovations will only be used as internal name of the program that is developing all the Simplifications.</a:t>
            </a:r>
            <a:endParaRPr lang="en-US" sz="1400" kern="1200" dirty="0">
              <a:solidFill>
                <a:schemeClr val="tx1"/>
              </a:solidFill>
              <a:effectLst/>
              <a:latin typeface="+mn-lt"/>
              <a:ea typeface="+mn-ea"/>
              <a:cs typeface="+mn-cs"/>
            </a:endParaRPr>
          </a:p>
          <a:p>
            <a:pPr marL="0" marR="0" indent="0" algn="l" defTabSz="1087755" rtl="0" eaLnBrk="1" fontAlgn="auto" latinLnBrk="0" hangingPunct="1">
              <a:lnSpc>
                <a:spcPct val="100000"/>
              </a:lnSpc>
              <a:spcBef>
                <a:spcPts val="0"/>
              </a:spcBef>
              <a:spcAft>
                <a:spcPts val="0"/>
              </a:spcAft>
              <a:buClrTx/>
              <a:buSzTx/>
              <a:buFontTx/>
              <a:buNone/>
              <a:defRPr/>
            </a:pPr>
            <a:endParaRPr lang="en-US" sz="1400" kern="1200" dirty="0">
              <a:solidFill>
                <a:schemeClr val="tx1"/>
              </a:solidFill>
              <a:effectLst/>
              <a:latin typeface="+mn-lt"/>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
        <p:nvSpPr>
          <p:cNvPr id="9" name="Slide Image Placeholder 8"/>
          <p:cNvSpPr>
            <a:spLocks noGrp="1" noRot="1" noChangeAspect="1"/>
          </p:cNvSpPr>
          <p:nvPr>
            <p:ph type="sldImg"/>
          </p:nvPr>
        </p:nvSpPr>
        <p:spPr>
          <a:xfrm>
            <a:off x="2795588" y="455613"/>
            <a:ext cx="4283075" cy="2409825"/>
          </a:xfrm>
        </p:spPr>
      </p:sp>
      <p:sp>
        <p:nvSpPr>
          <p:cNvPr id="10" name="Notes Placeholder 9"/>
          <p:cNvSpPr>
            <a:spLocks noGrp="1"/>
          </p:cNvSpPr>
          <p:nvPr>
            <p:ph type="body" idx="1"/>
          </p:nvPr>
        </p:nvSpPr>
        <p:spPr/>
        <p:txBody>
          <a:bodyPr>
            <a:normAutofit/>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5588" y="454025"/>
            <a:ext cx="4283075" cy="2409825"/>
          </a:xfrm>
        </p:spPr>
      </p:sp>
      <p:sp>
        <p:nvSpPr>
          <p:cNvPr id="3" name="Notes Placeholder 2"/>
          <p:cNvSpPr>
            <a:spLocks noGrp="1"/>
          </p:cNvSpPr>
          <p:nvPr>
            <p:ph type="body" idx="1"/>
          </p:nvPr>
        </p:nvSpPr>
        <p:spPr/>
        <p:txBody>
          <a:bodyPr/>
          <a:lstStyle/>
          <a:p>
            <a:pPr marL="0" lvl="2" indent="0">
              <a:buNone/>
            </a:pPr>
            <a:r>
              <a:rPr lang="en-US" b="1" kern="0" dirty="0">
                <a:solidFill>
                  <a:srgbClr val="000000"/>
                </a:solidFill>
                <a:ea typeface="Arial Unicode MS" panose="020B0604020202020204" pitchFamily="34" charset="-128"/>
                <a:cs typeface="Arial Unicode MS" panose="020B0604020202020204" pitchFamily="34" charset="-128"/>
              </a:rPr>
              <a:t>Multiple engines in-memory on the same platform :</a:t>
            </a:r>
            <a:endParaRPr lang="en-US" kern="0" dirty="0">
              <a:solidFill>
                <a:srgbClr val="000000"/>
              </a:solidFill>
              <a:ea typeface="Arial Unicode MS" panose="020B0604020202020204" pitchFamily="34" charset="-128"/>
              <a:cs typeface="Arial Unicode MS" panose="020B0604020202020204" pitchFamily="34" charset="-128"/>
            </a:endParaRPr>
          </a:p>
          <a:p>
            <a:pPr marL="295910" lvl="2" indent="-242570"/>
            <a:r>
              <a:rPr lang="en-US" sz="1600" kern="0" dirty="0">
                <a:solidFill>
                  <a:srgbClr val="000000"/>
                </a:solidFill>
                <a:ea typeface="Arial Unicode MS" panose="020B0604020202020204" pitchFamily="34" charset="-128"/>
                <a:cs typeface="Arial Unicode MS" panose="020B0604020202020204" pitchFamily="34" charset="-128"/>
              </a:rPr>
              <a:t>Provides powerful analytic service, such as search, text analytic, predictive analysis;</a:t>
            </a:r>
            <a:endParaRPr lang="en-US" sz="1600" kern="0" dirty="0">
              <a:solidFill>
                <a:srgbClr val="000000"/>
              </a:solidFill>
              <a:ea typeface="Arial Unicode MS" panose="020B0604020202020204" pitchFamily="34" charset="-128"/>
              <a:cs typeface="Arial Unicode MS" panose="020B0604020202020204" pitchFamily="34" charset="-128"/>
            </a:endParaRPr>
          </a:p>
          <a:p>
            <a:pPr marL="295910" lvl="2" indent="-242570"/>
            <a:r>
              <a:rPr lang="en-US" sz="1600" kern="0" dirty="0">
                <a:solidFill>
                  <a:srgbClr val="000000"/>
                </a:solidFill>
                <a:ea typeface="Arial Unicode MS" panose="020B0604020202020204" pitchFamily="34" charset="-128"/>
                <a:cs typeface="Arial Unicode MS" panose="020B0604020202020204" pitchFamily="34" charset="-128"/>
              </a:rPr>
              <a:t>and built-in web server to access static content stored in SAP HANA repository</a:t>
            </a:r>
            <a:endParaRPr lang="en-US" sz="1600" kern="0" dirty="0">
              <a:solidFill>
                <a:srgbClr val="000000"/>
              </a:solidFill>
              <a:ea typeface="Arial Unicode MS" panose="020B0604020202020204" pitchFamily="34" charset="-128"/>
              <a:cs typeface="Arial Unicode MS" panose="020B0604020202020204" pitchFamily="34" charset="-128"/>
            </a:endParaRPr>
          </a:p>
          <a:p>
            <a:pPr marL="295910" lvl="2" indent="-242570"/>
            <a:r>
              <a:rPr lang="en-US" sz="1600" kern="0" dirty="0">
                <a:solidFill>
                  <a:srgbClr val="000000"/>
                </a:solidFill>
                <a:ea typeface="Arial Unicode MS" panose="020B0604020202020204" pitchFamily="34" charset="-128"/>
                <a:cs typeface="Arial Unicode MS" panose="020B0604020202020204" pitchFamily="34" charset="-128"/>
              </a:rPr>
              <a:t>Optimize database connector to access in-memory data faster</a:t>
            </a:r>
            <a:endParaRPr lang="en-US" sz="1600" kern="0" dirty="0">
              <a:solidFill>
                <a:srgbClr val="000000"/>
              </a:solidFill>
              <a:ea typeface="Arial Unicode MS" panose="020B0604020202020204" pitchFamily="34" charset="-128"/>
              <a:cs typeface="Arial Unicode MS" panose="020B0604020202020204" pitchFamily="34" charset="-128"/>
            </a:endParaRPr>
          </a:p>
          <a:p>
            <a:pPr marL="295910" lvl="2" indent="-242570"/>
            <a:r>
              <a:rPr lang="en-US" sz="1600" kern="0" dirty="0">
                <a:solidFill>
                  <a:srgbClr val="000000"/>
                </a:solidFill>
                <a:ea typeface="Arial Unicode MS" panose="020B0604020202020204" pitchFamily="34" charset="-128"/>
                <a:cs typeface="Arial Unicode MS" panose="020B0604020202020204" pitchFamily="34" charset="-128"/>
              </a:rPr>
              <a:t>Support attractive and </a:t>
            </a:r>
            <a:r>
              <a:rPr lang="en-US" sz="1600" kern="0" dirty="0">
                <a:ea typeface="Arial Unicode MS" panose="020B0604020202020204" pitchFamily="34" charset="-128"/>
                <a:cs typeface="Arial Unicode MS" panose="020B0604020202020204" pitchFamily="34" charset="-128"/>
              </a:rPr>
              <a:t>dynamic HTML5 UI via </a:t>
            </a:r>
            <a:r>
              <a:rPr lang="en-US" sz="1600" kern="0" dirty="0" err="1">
                <a:ea typeface="Arial Unicode MS" panose="020B0604020202020204" pitchFamily="34" charset="-128"/>
                <a:cs typeface="Arial Unicode MS" panose="020B0604020202020204" pitchFamily="34" charset="-128"/>
              </a:rPr>
              <a:t>OData</a:t>
            </a:r>
            <a:r>
              <a:rPr lang="en-US" sz="1600" kern="0" dirty="0">
                <a:ea typeface="Arial Unicode MS" panose="020B0604020202020204" pitchFamily="34" charset="-128"/>
                <a:cs typeface="Arial Unicode MS" panose="020B0604020202020204" pitchFamily="34" charset="-128"/>
              </a:rPr>
              <a:t> services or by writing native application-specific code that runs in SAP HANA context</a:t>
            </a:r>
            <a:endParaRPr lang="en-US" sz="1600"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90850" y="454025"/>
            <a:ext cx="3937000" cy="221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90850" y="454025"/>
            <a:ext cx="3937000" cy="22145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0" dirty="0">
                <a:ea typeface="Arial Unicode MS" panose="020B0604020202020204" pitchFamily="34" charset="-128"/>
                <a:cs typeface="Arial Unicode MS" panose="020B0604020202020204" pitchFamily="34" charset="-128"/>
              </a:rPr>
              <a:t>We can</a:t>
            </a:r>
            <a:r>
              <a:rPr lang="en-US" sz="1200" kern="0" baseline="0" dirty="0">
                <a:ea typeface="Arial Unicode MS" panose="020B0604020202020204" pitchFamily="34" charset="-128"/>
                <a:cs typeface="Arial Unicode MS" panose="020B0604020202020204" pitchFamily="34" charset="-128"/>
              </a:rPr>
              <a:t> process data faster because, data is managed in memory (not bound by the disk), process data in parallel leveraging multi-core, process compressed data.</a:t>
            </a:r>
            <a:endParaRPr lang="en-US" sz="1200" kern="0" baseline="0" dirty="0">
              <a:ea typeface="Arial Unicode MS" panose="020B0604020202020204" pitchFamily="34" charset="-128"/>
              <a:cs typeface="Arial Unicode MS" panose="020B0604020202020204" pitchFamily="34" charset="-128"/>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0" dirty="0">
                <a:ea typeface="Arial Unicode MS" panose="020B0604020202020204" pitchFamily="34" charset="-128"/>
                <a:cs typeface="Arial Unicode MS" panose="020B0604020202020204" pitchFamily="34" charset="-128"/>
              </a:rPr>
              <a:t>We can</a:t>
            </a:r>
            <a:r>
              <a:rPr lang="en-US" sz="1200" kern="0" baseline="0" dirty="0">
                <a:ea typeface="Arial Unicode MS" panose="020B0604020202020204" pitchFamily="34" charset="-128"/>
                <a:cs typeface="Arial Unicode MS" panose="020B0604020202020204" pitchFamily="34" charset="-128"/>
              </a:rPr>
              <a:t> </a:t>
            </a:r>
            <a:r>
              <a:rPr lang="en-US" kern="0" baseline="0" dirty="0">
                <a:ea typeface="Arial Unicode MS" panose="020B0604020202020204" pitchFamily="34" charset="-128"/>
                <a:cs typeface="Arial Unicode MS" panose="020B0604020202020204" pitchFamily="34" charset="-128"/>
              </a:rPr>
              <a:t>aggregate data on-the-fly in memory without indexes because, with columnar store every column is an index by default. </a:t>
            </a:r>
            <a:endParaRPr lang="en-US" sz="1200" kern="0" baseline="0" dirty="0">
              <a:ea typeface="Arial Unicode MS" panose="020B0604020202020204" pitchFamily="34" charset="-128"/>
              <a:cs typeface="Arial Unicode MS" panose="020B0604020202020204" pitchFamily="34" charset="-128"/>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0" dirty="0">
                <a:ea typeface="Arial Unicode MS" panose="020B0604020202020204" pitchFamily="34" charset="-128"/>
                <a:cs typeface="Arial Unicode MS" panose="020B0604020202020204" pitchFamily="34" charset="-128"/>
              </a:rPr>
              <a:t>We can process OLTP + OLAP</a:t>
            </a:r>
            <a:r>
              <a:rPr lang="en-US" sz="1200" kern="0" baseline="0" dirty="0">
                <a:ea typeface="Arial Unicode MS" panose="020B0604020202020204" pitchFamily="34" charset="-128"/>
                <a:cs typeface="Arial Unicode MS" panose="020B0604020202020204" pitchFamily="34" charset="-128"/>
              </a:rPr>
              <a:t> on </a:t>
            </a:r>
            <a:r>
              <a:rPr lang="en-US" kern="0" dirty="0">
                <a:ea typeface="Arial Unicode MS" panose="020B0604020202020204" pitchFamily="34" charset="-128"/>
                <a:cs typeface="Arial Unicode MS" panose="020B0604020202020204" pitchFamily="34" charset="-128"/>
              </a:rPr>
              <a:t>single copy of data in the</a:t>
            </a:r>
            <a:r>
              <a:rPr lang="en-US" kern="0" baseline="0" dirty="0">
                <a:ea typeface="Arial Unicode MS" panose="020B0604020202020204" pitchFamily="34" charset="-128"/>
                <a:cs typeface="Arial Unicode MS" panose="020B0604020202020204" pitchFamily="34" charset="-128"/>
              </a:rPr>
              <a:t> same system </a:t>
            </a:r>
            <a:r>
              <a:rPr lang="en-US" kern="0" dirty="0">
                <a:ea typeface="Arial Unicode MS" panose="020B0604020202020204" pitchFamily="34" charset="-128"/>
                <a:cs typeface="Arial Unicode MS" panose="020B0604020202020204" pitchFamily="34" charset="-128"/>
              </a:rPr>
              <a:t>because, data is in memory</a:t>
            </a:r>
            <a:r>
              <a:rPr lang="en-US" kern="0" baseline="0" dirty="0">
                <a:ea typeface="Arial Unicode MS" panose="020B0604020202020204" pitchFamily="34" charset="-128"/>
                <a:cs typeface="Arial Unicode MS" panose="020B0604020202020204" pitchFamily="34" charset="-128"/>
              </a:rPr>
              <a:t> and SAP HANA’s columnar store uses temporary delta storage for processing high speed transactions.  </a:t>
            </a:r>
            <a:endParaRPr lang="en-US" kern="0" baseline="0" dirty="0">
              <a:ea typeface="Arial Unicode MS" panose="020B0604020202020204" pitchFamily="34" charset="-128"/>
              <a:cs typeface="Arial Unicode MS" panose="020B0604020202020204" pitchFamily="34" charset="-128"/>
            </a:endParaRPr>
          </a:p>
          <a:p>
            <a:pPr marL="0" marR="0" lvl="2" indent="0" algn="l" defTabSz="914400" rtl="0" eaLnBrk="1" fontAlgn="auto" latinLnBrk="0" hangingPunct="1">
              <a:lnSpc>
                <a:spcPct val="100000"/>
              </a:lnSpc>
              <a:spcBef>
                <a:spcPts val="0"/>
              </a:spcBef>
              <a:spcAft>
                <a:spcPts val="0"/>
              </a:spcAft>
              <a:buClrTx/>
              <a:buSzTx/>
              <a:buFontTx/>
              <a:buNone/>
              <a:defRPr/>
            </a:pPr>
            <a:r>
              <a:rPr lang="en-US" sz="1200" dirty="0"/>
              <a:t>We are</a:t>
            </a:r>
            <a:r>
              <a:rPr lang="en-US" sz="1200" baseline="0" dirty="0"/>
              <a:t> cloud ready database because multiple tenant databases can run in one SAP HANA system/instance allowing to manage shared infrastructure securely and efficiently. </a:t>
            </a:r>
            <a:endParaRPr lang="en-US" sz="1200" baseline="0" dirty="0"/>
          </a:p>
          <a:p>
            <a:pPr marL="171450" marR="0" lvl="2" indent="-171450" algn="l" defTabSz="914400" rtl="0" eaLnBrk="1" fontAlgn="auto" latinLnBrk="0" hangingPunct="1">
              <a:lnSpc>
                <a:spcPct val="100000"/>
              </a:lnSpc>
              <a:spcBef>
                <a:spcPts val="0"/>
              </a:spcBef>
              <a:spcAft>
                <a:spcPts val="0"/>
              </a:spcAft>
              <a:buClrTx/>
              <a:buSzTx/>
              <a:buFontTx/>
              <a:buChar char="-"/>
              <a:defRPr/>
            </a:pPr>
            <a:r>
              <a:rPr lang="en-US" sz="1200" dirty="0">
                <a:latin typeface="+mn-lt"/>
              </a:rPr>
              <a:t>Strong separation of data, resources and users among tenant databases.</a:t>
            </a:r>
            <a:r>
              <a:rPr lang="en-US" sz="1200" baseline="0" dirty="0">
                <a:latin typeface="+mn-lt"/>
              </a:rPr>
              <a:t> </a:t>
            </a:r>
            <a:r>
              <a:rPr lang="en-US" sz="1200" dirty="0">
                <a:latin typeface="+mn-lt"/>
              </a:rPr>
              <a:t>Manage multiple databases as a unit.</a:t>
            </a:r>
            <a:r>
              <a:rPr lang="en-US" sz="1200" baseline="0" dirty="0">
                <a:latin typeface="+mn-lt"/>
              </a:rPr>
              <a:t> Flexibility to a</a:t>
            </a:r>
            <a:r>
              <a:rPr lang="en-US" sz="1200" dirty="0">
                <a:ea typeface="Tahoma" panose="020B0604030504040204" pitchFamily="34" charset="0"/>
                <a:cs typeface="Tahoma" panose="020B0604030504040204" pitchFamily="34" charset="0"/>
              </a:rPr>
              <a:t>llocate memory and/or CPU per </a:t>
            </a:r>
            <a:r>
              <a:rPr lang="en-US" sz="1200" dirty="0">
                <a:latin typeface="+mn-lt"/>
              </a:rPr>
              <a:t>tenant </a:t>
            </a:r>
            <a:r>
              <a:rPr lang="en-US" sz="1200" dirty="0">
                <a:ea typeface="Tahoma" panose="020B0604030504040204" pitchFamily="34" charset="0"/>
                <a:cs typeface="Tahoma" panose="020B0604030504040204" pitchFamily="34" charset="0"/>
              </a:rPr>
              <a:t>database.</a:t>
            </a:r>
            <a:endParaRPr lang="en-US" sz="1200" dirty="0">
              <a:ea typeface="Tahoma" panose="020B0604030504040204" pitchFamily="34" charset="0"/>
              <a:cs typeface="Tahoma" panose="020B0604030504040204" pitchFamily="34" charset="0"/>
            </a:endParaRPr>
          </a:p>
          <a:p>
            <a:pPr marL="0" lvl="0" indent="0">
              <a:spcBef>
                <a:spcPts val="1200"/>
              </a:spcBef>
              <a:spcAft>
                <a:spcPts val="350"/>
              </a:spcAft>
              <a:buClr>
                <a:schemeClr val="accent1"/>
              </a:buClr>
              <a:buFont typeface="Arial" panose="020B0604020202020204" pitchFamily="34" charset="0"/>
              <a:buNone/>
            </a:pPr>
            <a:r>
              <a:rPr lang="en-US" sz="1200" dirty="0">
                <a:ea typeface="Tahoma" panose="020B0604030504040204" pitchFamily="34" charset="0"/>
                <a:cs typeface="Tahoma" panose="020B0604030504040204" pitchFamily="34" charset="0"/>
              </a:rPr>
              <a:t>We can</a:t>
            </a:r>
            <a:r>
              <a:rPr lang="en-US" sz="1200" baseline="0" dirty="0">
                <a:ea typeface="Tahoma" panose="020B0604030504040204" pitchFamily="34" charset="0"/>
                <a:cs typeface="Tahoma" panose="020B0604030504040204" pitchFamily="34" charset="0"/>
              </a:rPr>
              <a:t> </a:t>
            </a:r>
            <a:r>
              <a:rPr lang="en-US" b="0" dirty="0"/>
              <a:t>support petabyte scale deployment - not confined by the size of memory</a:t>
            </a:r>
            <a:r>
              <a:rPr lang="en-US" b="0" baseline="0" dirty="0"/>
              <a:t> because warm data can be stored on disk in a columnar format and accessed transparently. </a:t>
            </a:r>
            <a:endParaRPr lang="en-US" b="0" dirty="0"/>
          </a:p>
          <a:p>
            <a:pPr marL="0" marR="0" lvl="2" indent="0" algn="l" defTabSz="914400" rtl="0" eaLnBrk="1" fontAlgn="auto" latinLnBrk="0" hangingPunct="1">
              <a:lnSpc>
                <a:spcPct val="100000"/>
              </a:lnSpc>
              <a:spcBef>
                <a:spcPts val="0"/>
              </a:spcBef>
              <a:spcAft>
                <a:spcPts val="0"/>
              </a:spcAft>
              <a:buClrTx/>
              <a:buSzTx/>
              <a:buFontTx/>
              <a:buNone/>
              <a:defRPr/>
            </a:pPr>
            <a:endParaRPr lang="en-US" sz="1200" dirty="0">
              <a:ea typeface="Tahoma" panose="020B0604030504040204" pitchFamily="34" charset="0"/>
              <a:cs typeface="Tahoma" panose="020B0604030504040204" pitchFamily="34" charset="0"/>
            </a:endParaRPr>
          </a:p>
          <a:p>
            <a:pPr marL="0" marR="0" lvl="2" indent="0" algn="l" defTabSz="914400" rtl="0" eaLnBrk="1" fontAlgn="auto" latinLnBrk="0" hangingPunct="1">
              <a:lnSpc>
                <a:spcPct val="100000"/>
              </a:lnSpc>
              <a:spcBef>
                <a:spcPts val="0"/>
              </a:spcBef>
              <a:spcAft>
                <a:spcPts val="0"/>
              </a:spcAft>
              <a:buClrTx/>
              <a:buSzTx/>
              <a:buFontTx/>
              <a:buNone/>
              <a:defRPr/>
            </a:pPr>
            <a:endParaRPr lang="en-US" sz="1200" dirty="0">
              <a:latin typeface="+mn-lt"/>
            </a:endParaRPr>
          </a:p>
          <a:p>
            <a:pPr marL="0" marR="0" lvl="2" indent="0" algn="l" defTabSz="914400" rtl="0" eaLnBrk="1" fontAlgn="auto" latinLnBrk="0" hangingPunct="1">
              <a:lnSpc>
                <a:spcPct val="100000"/>
              </a:lnSpc>
              <a:spcBef>
                <a:spcPts val="0"/>
              </a:spcBef>
              <a:spcAft>
                <a:spcPts val="0"/>
              </a:spcAft>
              <a:buClrTx/>
              <a:buSzTx/>
              <a:buFontTx/>
              <a:buNone/>
              <a:defRPr/>
            </a:pPr>
            <a:endParaRPr lang="en-US" sz="1200" baseline="0" dirty="0"/>
          </a:p>
          <a:p>
            <a:pPr marL="0" marR="0" lvl="2" indent="0" algn="l" defTabSz="914400" rtl="0" eaLnBrk="1" fontAlgn="auto" latinLnBrk="0" hangingPunct="1">
              <a:lnSpc>
                <a:spcPct val="100000"/>
              </a:lnSpc>
              <a:spcBef>
                <a:spcPts val="0"/>
              </a:spcBef>
              <a:spcAft>
                <a:spcPts val="0"/>
              </a:spcAft>
              <a:buClrTx/>
              <a:buSzTx/>
              <a:buFontTx/>
              <a:buNone/>
              <a:defRPr/>
            </a:pPr>
            <a:endParaRPr lang="en-US" kern="0" baseline="0" dirty="0">
              <a:ea typeface="Arial Unicode MS" panose="020B0604020202020204" pitchFamily="34" charset="-128"/>
              <a:cs typeface="Arial Unicode MS" panose="020B0604020202020204" pitchFamily="34" charset="-128"/>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0" dirty="0">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90850" y="454025"/>
            <a:ext cx="3937000" cy="2214563"/>
          </a:xfrm>
        </p:spPr>
      </p:sp>
      <p:sp>
        <p:nvSpPr>
          <p:cNvPr id="3" name="Notes Placeholder 2"/>
          <p:cNvSpPr>
            <a:spLocks noGrp="1"/>
          </p:cNvSpPr>
          <p:nvPr>
            <p:ph type="body" idx="1"/>
          </p:nvPr>
        </p:nvSpPr>
        <p:spPr/>
        <p:txBody>
          <a:bodyPr>
            <a:normAutofit/>
          </a:bodyPr>
          <a:lstStyle/>
          <a:p>
            <a:pPr marL="179705" lvl="2" indent="-179705" fontAlgn="base">
              <a:spcBef>
                <a:spcPts val="400"/>
              </a:spcBef>
              <a:spcAft>
                <a:spcPct val="0"/>
              </a:spcAft>
              <a:buClr>
                <a:srgbClr val="F0AB00"/>
              </a:buClr>
              <a:buSzPct val="100000"/>
              <a:buFont typeface="Wingdings" panose="05000000000000000000" pitchFamily="2" charset="2"/>
              <a:buChar char=""/>
            </a:pPr>
            <a:r>
              <a:rPr lang="en-US" sz="1600">
                <a:solidFill>
                  <a:srgbClr val="000000"/>
                </a:solidFill>
              </a:rPr>
              <a:t>Location intelligence </a:t>
            </a:r>
            <a:r>
              <a:rPr lang="en-US" sz="1600" dirty="0">
                <a:solidFill>
                  <a:srgbClr val="000000"/>
                </a:solidFill>
              </a:rPr>
              <a:t>for business data</a:t>
            </a:r>
            <a:endParaRPr lang="en-US" sz="1600" dirty="0">
              <a:solidFill>
                <a:srgbClr val="000000"/>
              </a:solidFill>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en-US" sz="1600" dirty="0"/>
              <a:t>Capability to analyze sentiments and summarize, classify </a:t>
            </a:r>
            <a:r>
              <a:rPr lang="en-US" sz="1600"/>
              <a:t>and investigate </a:t>
            </a:r>
            <a:r>
              <a:rPr lang="en-US" sz="1600" dirty="0"/>
              <a:t>text content</a:t>
            </a:r>
            <a:endParaRPr lang="en-US" sz="1600" dirty="0"/>
          </a:p>
          <a:p>
            <a:pPr marL="179705" lvl="2" indent="-179705" fontAlgn="base">
              <a:spcBef>
                <a:spcPts val="400"/>
              </a:spcBef>
              <a:spcAft>
                <a:spcPct val="0"/>
              </a:spcAft>
              <a:buClr>
                <a:srgbClr val="F0AB00"/>
              </a:buClr>
              <a:buSzPct val="100000"/>
              <a:buFont typeface="Wingdings" panose="05000000000000000000" pitchFamily="2" charset="2"/>
              <a:buChar char=""/>
            </a:pPr>
            <a:r>
              <a:rPr lang="en-US" sz="1600" dirty="0"/>
              <a:t>Search </a:t>
            </a:r>
            <a:r>
              <a:rPr lang="en-US" sz="1600" dirty="0">
                <a:solidFill>
                  <a:srgbClr val="000000"/>
                </a:solidFill>
              </a:rPr>
              <a:t>across structured and unstructured data</a:t>
            </a:r>
            <a:endParaRPr lang="en-US" sz="1600" dirty="0">
              <a:solidFill>
                <a:srgbClr val="000000"/>
              </a:solidFill>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en-US" sz="1600" dirty="0">
                <a:solidFill>
                  <a:srgbClr val="000000"/>
                </a:solidFill>
              </a:rPr>
              <a:t>Live data stream capture, analysis </a:t>
            </a:r>
            <a:r>
              <a:rPr lang="en-US" sz="1600">
                <a:solidFill>
                  <a:srgbClr val="000000"/>
                </a:solidFill>
              </a:rPr>
              <a:t>and routing </a:t>
            </a:r>
            <a:r>
              <a:rPr lang="en-US" sz="1600" dirty="0">
                <a:solidFill>
                  <a:srgbClr val="000000"/>
                </a:solidFill>
              </a:rPr>
              <a:t>to </a:t>
            </a:r>
            <a:r>
              <a:rPr lang="en-US" sz="1600">
                <a:solidFill>
                  <a:srgbClr val="000000"/>
                </a:solidFill>
              </a:rPr>
              <a:t>appropriate storage </a:t>
            </a:r>
            <a:r>
              <a:rPr lang="en-US" sz="1600" dirty="0">
                <a:solidFill>
                  <a:srgbClr val="000000"/>
                </a:solidFill>
              </a:rPr>
              <a:t>or dashboard</a:t>
            </a:r>
            <a:endParaRPr lang="en-US" sz="1600" dirty="0">
              <a:solidFill>
                <a:srgbClr val="000000"/>
              </a:solidFill>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en-US" sz="1600" dirty="0">
                <a:solidFill>
                  <a:srgbClr val="000000"/>
                </a:solidFill>
              </a:rPr>
              <a:t>Persistence, manipulation and analysis of network relationships </a:t>
            </a:r>
            <a:r>
              <a:rPr lang="en-US" sz="1600">
                <a:solidFill>
                  <a:srgbClr val="000000"/>
                </a:solidFill>
              </a:rPr>
              <a:t>and graphs </a:t>
            </a:r>
            <a:r>
              <a:rPr lang="en-US" sz="1600" dirty="0">
                <a:solidFill>
                  <a:srgbClr val="000000"/>
                </a:solidFill>
              </a:rPr>
              <a:t>without data duplication</a:t>
            </a:r>
            <a:endParaRPr lang="en-US" sz="1600" dirty="0">
              <a:solidFill>
                <a:srgbClr val="000000"/>
              </a:solidFill>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en-US" sz="1600">
                <a:solidFill>
                  <a:srgbClr val="000000"/>
                </a:solidFill>
              </a:rPr>
              <a:t>Prepackaged predictive algorithms </a:t>
            </a:r>
            <a:r>
              <a:rPr lang="en-US" sz="1600" dirty="0">
                <a:solidFill>
                  <a:srgbClr val="000000"/>
                </a:solidFill>
              </a:rPr>
              <a:t>that operate on current data</a:t>
            </a:r>
            <a:endParaRPr lang="en-US" sz="1600" dirty="0">
              <a:solidFill>
                <a:srgbClr val="000000"/>
              </a:solidFill>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en-US" sz="1600">
                <a:solidFill>
                  <a:srgbClr val="000000"/>
                </a:solidFill>
              </a:rPr>
              <a:t>I</a:t>
            </a:r>
            <a:r>
              <a:rPr lang="en-US" sz="1600"/>
              <a:t>nteractive planning without moving </a:t>
            </a:r>
            <a:r>
              <a:rPr lang="en-US" sz="1600" dirty="0"/>
              <a:t>data to application server</a:t>
            </a:r>
            <a:endParaRPr lang="en-US" sz="1600" dirty="0"/>
          </a:p>
          <a:p>
            <a:pPr marL="179705" lvl="2" indent="-179705" fontAlgn="base">
              <a:spcBef>
                <a:spcPts val="400"/>
              </a:spcBef>
              <a:spcAft>
                <a:spcPct val="0"/>
              </a:spcAft>
              <a:buClr>
                <a:srgbClr val="F0AB00"/>
              </a:buClr>
              <a:buSzPct val="100000"/>
              <a:buFont typeface="Wingdings" panose="05000000000000000000" pitchFamily="2" charset="2"/>
              <a:buChar char=""/>
            </a:pPr>
            <a:r>
              <a:rPr lang="en-US" sz="1600">
                <a:solidFill>
                  <a:srgbClr val="000000"/>
                </a:solidFill>
              </a:rPr>
              <a:t>Data cleansing </a:t>
            </a:r>
            <a:r>
              <a:rPr lang="en-US" sz="1600" dirty="0">
                <a:solidFill>
                  <a:srgbClr val="000000"/>
                </a:solidFill>
              </a:rPr>
              <a:t>of </a:t>
            </a:r>
            <a:r>
              <a:rPr lang="en-US" sz="1600">
                <a:solidFill>
                  <a:srgbClr val="000000"/>
                </a:solidFill>
              </a:rPr>
              <a:t>locally generated </a:t>
            </a:r>
            <a:r>
              <a:rPr lang="en-US" sz="1600" dirty="0">
                <a:solidFill>
                  <a:srgbClr val="000000"/>
                </a:solidFill>
              </a:rPr>
              <a:t>and imported data without </a:t>
            </a:r>
            <a:r>
              <a:rPr lang="en-US" sz="1600">
                <a:solidFill>
                  <a:srgbClr val="000000"/>
                </a:solidFill>
              </a:rPr>
              <a:t>post processing</a:t>
            </a:r>
            <a:endParaRPr lang="en-US" sz="1600" dirty="0">
              <a:solidFill>
                <a:srgbClr val="000000"/>
              </a:solidFill>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en-US" sz="1600" dirty="0">
                <a:solidFill>
                  <a:srgbClr val="000000"/>
                </a:solidFill>
              </a:rPr>
              <a:t>Built in </a:t>
            </a:r>
            <a:r>
              <a:rPr lang="en-US" sz="1600">
                <a:solidFill>
                  <a:srgbClr val="000000"/>
                </a:solidFill>
              </a:rPr>
              <a:t>rule engine </a:t>
            </a:r>
            <a:r>
              <a:rPr lang="en-US" sz="1600" dirty="0">
                <a:solidFill>
                  <a:srgbClr val="000000"/>
                </a:solidFill>
              </a:rPr>
              <a:t>and business functions to accelerate application development</a:t>
            </a:r>
            <a:endParaRPr lang="en-US" sz="1600" dirty="0">
              <a:solidFill>
                <a:srgbClr val="000000"/>
              </a:solidFill>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90850" y="454025"/>
            <a:ext cx="3937000" cy="2214563"/>
          </a:xfrm>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lang="en-US" sz="1600" dirty="0">
              <a:solidFill>
                <a:srgbClr val="000000"/>
              </a:solidFill>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r>
              <a:rPr lang="en-US" sz="1600" dirty="0"/>
              <a:t>Single Instruction, Multiple Data (SIMD) - the same processor operation works on multiple data blocks simultaneously</a:t>
            </a:r>
            <a:endParaRPr lang="en-US" sz="1600" dirty="0"/>
          </a:p>
          <a:p>
            <a:pPr marL="0" marR="0" lvl="3" indent="0" algn="l" defTabSz="1089025" rtl="0" eaLnBrk="1" fontAlgn="auto" latinLnBrk="0" hangingPunct="1">
              <a:lnSpc>
                <a:spcPct val="100000"/>
              </a:lnSpc>
              <a:spcBef>
                <a:spcPts val="0"/>
              </a:spcBef>
              <a:spcAft>
                <a:spcPts val="0"/>
              </a:spcAft>
              <a:buClrTx/>
              <a:buSzTx/>
              <a:buFontTx/>
              <a:buNone/>
              <a:defRPr/>
            </a:pPr>
            <a:r>
              <a:rPr lang="en-US" sz="1600" dirty="0"/>
              <a:t>New workload class to provide more granular controls </a:t>
            </a:r>
            <a:endParaRPr lang="en-US" sz="1600"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600" dirty="0">
                <a:ea typeface="Tahoma" panose="020B0604030504040204" pitchFamily="34" charset="0"/>
                <a:cs typeface="Tahoma" panose="020B0604030504040204" pitchFamily="34" charset="0"/>
              </a:rPr>
              <a:t>Strong separation of data and users among tenant databases</a:t>
            </a:r>
            <a:endParaRPr lang="en-US" sz="1600" dirty="0">
              <a:ea typeface="Tahoma" panose="020B0604030504040204" pitchFamily="34" charset="0"/>
              <a:cs typeface="Tahoma" panose="020B0604030504040204" pitchFamily="34" charset="0"/>
            </a:endParaRPr>
          </a:p>
          <a:p>
            <a:pPr lvl="0"/>
            <a:r>
              <a:rPr lang="en-US" sz="1600" dirty="0"/>
              <a:t>Simpler administration</a:t>
            </a:r>
            <a:endParaRPr lang="en-US" sz="1600" dirty="0"/>
          </a:p>
          <a:p>
            <a:pPr lvl="1"/>
            <a:r>
              <a:rPr lang="en-US" dirty="0"/>
              <a:t>Manage all databases as a unit</a:t>
            </a:r>
            <a:endParaRPr lang="en-US" dirty="0"/>
          </a:p>
          <a:p>
            <a:pPr lvl="1"/>
            <a:r>
              <a:rPr lang="en-US" dirty="0"/>
              <a:t>Provision new databases </a:t>
            </a:r>
            <a:endParaRPr lang="en-US" dirty="0"/>
          </a:p>
          <a:p>
            <a:pPr lvl="1"/>
            <a:r>
              <a:rPr lang="en-US" dirty="0">
                <a:ea typeface="Tahoma" panose="020B0604030504040204" pitchFamily="34" charset="0"/>
                <a:cs typeface="Tahoma" panose="020B0604030504040204" pitchFamily="34" charset="0"/>
              </a:rPr>
              <a:t>Move database/applications to different nodes</a:t>
            </a:r>
            <a:endParaRPr lang="en-US" dirty="0">
              <a:ea typeface="Tahoma" panose="020B0604030504040204" pitchFamily="34" charset="0"/>
              <a:cs typeface="Tahoma" panose="020B0604030504040204" pitchFamily="34" charset="0"/>
            </a:endParaRPr>
          </a:p>
          <a:p>
            <a:pPr lvl="1"/>
            <a:r>
              <a:rPr lang="en-US" dirty="0">
                <a:ea typeface="Tahoma" panose="020B0604030504040204" pitchFamily="34" charset="0"/>
                <a:cs typeface="Tahoma" panose="020B0604030504040204" pitchFamily="34" charset="0"/>
              </a:rPr>
              <a:t>Manage resources - allocate memory and/or CPU per database</a:t>
            </a:r>
            <a:endParaRPr lang="en-US" dirty="0">
              <a:ea typeface="Tahoma" panose="020B0604030504040204" pitchFamily="34" charset="0"/>
              <a:cs typeface="Tahoma" panose="020B0604030504040204" pitchFamily="34" charset="0"/>
            </a:endParaRPr>
          </a:p>
          <a:p>
            <a:pPr lvl="0" fontAlgn="base">
              <a:spcBef>
                <a:spcPct val="50000"/>
              </a:spcBef>
              <a:spcAft>
                <a:spcPct val="0"/>
              </a:spcAft>
              <a:buClr>
                <a:srgbClr val="F0AB00"/>
              </a:buClr>
            </a:pPr>
            <a:r>
              <a:rPr lang="en-US" sz="1600" dirty="0">
                <a:ea typeface="Tahoma" panose="020B0604030504040204" pitchFamily="34" charset="0"/>
                <a:cs typeface="Tahoma" panose="020B0604030504040204" pitchFamily="34" charset="0"/>
              </a:rPr>
              <a:t>Better utilization of system resources to reduce capital expenditure</a:t>
            </a:r>
            <a:endParaRPr lang="en-US" sz="1600" dirty="0">
              <a:ea typeface="Tahoma" panose="020B0604030504040204" pitchFamily="34" charset="0"/>
              <a:cs typeface="Tahoma" panose="020B0604030504040204" pitchFamily="34" charset="0"/>
            </a:endParaRPr>
          </a:p>
          <a:p>
            <a:pPr lvl="0" fontAlgn="base">
              <a:spcBef>
                <a:spcPct val="50000"/>
              </a:spcBef>
              <a:spcAft>
                <a:spcPct val="0"/>
              </a:spcAft>
              <a:buClr>
                <a:srgbClr val="F0AB00"/>
              </a:buClr>
            </a:pPr>
            <a:r>
              <a:rPr lang="en-US" sz="1600" dirty="0"/>
              <a:t>From the end use and application perspective, tenant database appears as a dedicated database</a:t>
            </a:r>
            <a:endParaRPr lang="en-US" sz="1600" kern="0" dirty="0">
              <a:ea typeface="Arial Unicode MS" panose="020B0604020202020204" pitchFamily="34" charset="-128"/>
              <a:cs typeface="Arial Unicode MS" panose="020B0604020202020204" pitchFamily="34" charset="-128"/>
            </a:endParaRPr>
          </a:p>
          <a:p>
            <a:pPr lvl="0" fontAlgn="base">
              <a:spcBef>
                <a:spcPct val="50000"/>
              </a:spcBef>
              <a:spcAft>
                <a:spcPct val="0"/>
              </a:spcAft>
              <a:buClr>
                <a:srgbClr val="F0AB00"/>
              </a:buClr>
            </a:pPr>
            <a:r>
              <a:rPr lang="en-US" sz="1600" kern="0" dirty="0">
                <a:ea typeface="Arial Unicode MS" panose="020B0604020202020204" pitchFamily="34" charset="-128"/>
                <a:cs typeface="Arial Unicode MS" panose="020B0604020202020204" pitchFamily="34" charset="-128"/>
              </a:rPr>
              <a:t>Make existing applications multitenant</a:t>
            </a:r>
            <a:endParaRPr lang="en-US" sz="1600" kern="0" dirty="0">
              <a:ea typeface="Arial Unicode MS" panose="020B0604020202020204" pitchFamily="34" charset="-128"/>
              <a:cs typeface="Arial Unicode MS" panose="020B0604020202020204" pitchFamily="34" charset="-128"/>
            </a:endParaRPr>
          </a:p>
          <a:p>
            <a:pPr lvl="0" fontAlgn="base">
              <a:spcBef>
                <a:spcPct val="50000"/>
              </a:spcBef>
              <a:spcAft>
                <a:spcPct val="0"/>
              </a:spcAft>
              <a:buClr>
                <a:srgbClr val="F0AB00"/>
              </a:buClr>
            </a:pPr>
            <a:r>
              <a:rPr lang="en-US" sz="1600" dirty="0"/>
              <a:t>Tenant databases can spread over multiple nodes</a:t>
            </a:r>
            <a:endParaRPr lang="en-US" sz="1600"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7675" y="436563"/>
            <a:ext cx="7997825" cy="4498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213" y="661988"/>
            <a:ext cx="5715000" cy="3214687"/>
          </a:xfrm>
        </p:spPr>
      </p:sp>
      <p:sp>
        <p:nvSpPr>
          <p:cNvPr id="3" name="Notes Placeholder 2"/>
          <p:cNvSpPr>
            <a:spLocks noGrp="1"/>
          </p:cNvSpPr>
          <p:nvPr>
            <p:ph type="body" idx="1"/>
          </p:nvPr>
        </p:nvSpPr>
        <p:spPr/>
        <p:txBody>
          <a:bodyPr>
            <a:normAutofit/>
          </a:bodyPr>
          <a:lstStyle/>
          <a:p>
            <a:pPr defTabSz="914400">
              <a:defRPr/>
            </a:pPr>
            <a:r>
              <a:rPr lang="en-US" sz="1400" dirty="0"/>
              <a:t>V1 release.  Cost effective warm data storage (via disk).  Support </a:t>
            </a:r>
            <a:r>
              <a:rPr lang="en-US" sz="1400" dirty="0" err="1"/>
              <a:t>penta</a:t>
            </a:r>
            <a:r>
              <a:rPr lang="en-US" sz="1400" dirty="0"/>
              <a:t>-scale deployments.  </a:t>
            </a:r>
            <a:endParaRPr lang="en-US" sz="1400" dirty="0"/>
          </a:p>
          <a:p>
            <a:pPr defTabSz="914400">
              <a:defRPr/>
            </a:pPr>
            <a:endParaRPr lang="en-US" sz="1400" dirty="0"/>
          </a:p>
          <a:p>
            <a:pPr defTabSz="914400">
              <a:defRPr/>
            </a:pPr>
            <a:r>
              <a:rPr lang="en-US" sz="1400" dirty="0"/>
              <a:t>-Price performance advantage</a:t>
            </a:r>
            <a:endParaRPr lang="en-US" sz="1400" dirty="0"/>
          </a:p>
          <a:p>
            <a:pPr defTabSz="914400">
              <a:defRPr/>
            </a:pPr>
            <a:r>
              <a:rPr lang="en-US" sz="1400" dirty="0"/>
              <a:t>-Decide how much on memory and how much on disk</a:t>
            </a:r>
            <a:endParaRPr lang="en-US" sz="1400" dirty="0"/>
          </a:p>
          <a:p>
            <a:pPr defTabSz="914400">
              <a:defRPr/>
            </a:pPr>
            <a:endParaRPr lang="en-US" sz="1400" dirty="0"/>
          </a:p>
          <a:p>
            <a:pPr defTabSz="914400">
              <a:defRPr/>
            </a:pPr>
            <a:endParaRPr lang="en-US" sz="1400"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fld>
            <a:endParaRPr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
        <p:nvSpPr>
          <p:cNvPr id="9" name="Slide Image Placeholder 8"/>
          <p:cNvSpPr>
            <a:spLocks noGrp="1" noRot="1" noChangeAspect="1"/>
          </p:cNvSpPr>
          <p:nvPr>
            <p:ph type="sldImg"/>
          </p:nvPr>
        </p:nvSpPr>
        <p:spPr>
          <a:xfrm>
            <a:off x="2795588" y="455613"/>
            <a:ext cx="4283075" cy="2409825"/>
          </a:xfrm>
        </p:spPr>
      </p:sp>
      <p:sp>
        <p:nvSpPr>
          <p:cNvPr id="10" name="Notes Placeholder 9"/>
          <p:cNvSpPr>
            <a:spLocks noGrp="1"/>
          </p:cNvSpPr>
          <p:nvPr>
            <p:ph type="body" idx="1"/>
          </p:nvPr>
        </p:nvSpPr>
        <p:spPr/>
        <p:txBody>
          <a:bodyPr>
            <a:normAutofit/>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213" y="661988"/>
            <a:ext cx="5715000" cy="3214687"/>
          </a:xfrm>
        </p:spPr>
      </p:sp>
      <p:sp>
        <p:nvSpPr>
          <p:cNvPr id="3" name="Notes Placeholder 2"/>
          <p:cNvSpPr>
            <a:spLocks noGrp="1"/>
          </p:cNvSpPr>
          <p:nvPr>
            <p:ph type="body" idx="1"/>
          </p:nvPr>
        </p:nvSpPr>
        <p:spPr/>
        <p:txBody>
          <a:bodyPr/>
          <a:lstStyle/>
          <a:p>
            <a:r>
              <a:rPr lang="en-US" dirty="0"/>
              <a:t>Big Data – Smart Data Access limitation  HIVE</a:t>
            </a:r>
            <a:r>
              <a:rPr lang="en-US" baseline="0" dirty="0"/>
              <a:t> and SPARK.</a:t>
            </a:r>
            <a:endParaRPr lang="en-US" baseline="0" dirty="0"/>
          </a:p>
          <a:p>
            <a:endParaRPr lang="en-US" baseline="0" dirty="0"/>
          </a:p>
          <a:p>
            <a:pPr defTabSz="432435">
              <a:defRPr/>
            </a:pPr>
            <a:r>
              <a:rPr lang="en-US" baseline="0" dirty="0"/>
              <a:t>Access new features beyond </a:t>
            </a:r>
            <a:r>
              <a:rPr lang="en-US" dirty="0"/>
              <a:t>HIVE</a:t>
            </a:r>
            <a:r>
              <a:rPr lang="en-US" baseline="0" dirty="0"/>
              <a:t> and SPARK which can be called via SQL.    Link to Map Reduce jobs.</a:t>
            </a:r>
            <a:endParaRPr lang="en-US" baseline="0" dirty="0"/>
          </a:p>
          <a:p>
            <a:endParaRPr lang="en-US" dirty="0"/>
          </a:p>
        </p:txBody>
      </p:sp>
      <p:sp>
        <p:nvSpPr>
          <p:cNvPr id="4" name="Slide Number Placeholder 3"/>
          <p:cNvSpPr>
            <a:spLocks noGrp="1"/>
          </p:cNvSpPr>
          <p:nvPr>
            <p:ph type="sldNum" sz="quarter" idx="10"/>
          </p:nvPr>
        </p:nvSpPr>
        <p:spPr/>
        <p:txBody>
          <a:bodyPr/>
          <a:lstStyle/>
          <a:p>
            <a:fld id="{1A2B6DB1-5796-354F-A857-8E5D6DF56DA0}"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8" y="741363"/>
            <a:ext cx="6578600" cy="3702050"/>
          </a:xfrm>
        </p:spPr>
      </p:sp>
      <p:sp>
        <p:nvSpPr>
          <p:cNvPr id="3" name="Notes Placeholder 2"/>
          <p:cNvSpPr>
            <a:spLocks noGrp="1"/>
          </p:cNvSpPr>
          <p:nvPr>
            <p:ph type="body" idx="1"/>
          </p:nvPr>
        </p:nvSpPr>
        <p:spPr/>
        <p:txBody>
          <a:bodyPr>
            <a:normAutofit fontScale="92500"/>
          </a:bodyPr>
          <a:lstStyle/>
          <a:p>
            <a:r>
              <a:rPr lang="en-US" dirty="0"/>
              <a:t>Precision decision making means having both the core data for the decision as well as contextual data available.   In this deployment, SAP HANA Vora makes this easier by giving business coherence between business application (often stored in HANA) with contextual data (often</a:t>
            </a:r>
            <a:r>
              <a:rPr lang="en-US" baseline="0" dirty="0"/>
              <a:t> gathered into Hadoop.)</a:t>
            </a:r>
            <a:endParaRPr lang="en-US" baseline="0" dirty="0"/>
          </a:p>
          <a:p>
            <a:endParaRPr lang="en-US" baseline="0" dirty="0"/>
          </a:p>
          <a:p>
            <a:pPr marL="0" marR="0" lvl="0" indent="0" algn="l" defTabSz="1088390" rtl="0" eaLnBrk="1" fontAlgn="auto" latinLnBrk="0" hangingPunct="1">
              <a:lnSpc>
                <a:spcPct val="100000"/>
              </a:lnSpc>
              <a:spcBef>
                <a:spcPts val="2400"/>
              </a:spcBef>
              <a:spcAft>
                <a:spcPts val="0"/>
              </a:spcAft>
              <a:buClr>
                <a:srgbClr val="F0AB00"/>
              </a:buClr>
              <a:buSzPct val="80000"/>
              <a:buFontTx/>
              <a:buNone/>
              <a:defRPr/>
            </a:pPr>
            <a:r>
              <a:rPr kumimoji="0" lang="en-US" sz="1400" b="0" i="0" u="none" strike="noStrike" kern="1200" cap="none" spc="0" normalizeH="0" baseline="0" noProof="0" dirty="0">
                <a:ln>
                  <a:noFill/>
                </a:ln>
                <a:solidFill>
                  <a:srgbClr val="666666"/>
                </a:solidFill>
                <a:effectLst/>
                <a:uLnTx/>
                <a:uFillTx/>
                <a:latin typeface="+mn-lt"/>
                <a:ea typeface="+mn-ea"/>
                <a:cs typeface="+mn-cs"/>
              </a:rPr>
              <a:t>Distributed big data often contains business context—the problem is often how to find business coherence between business and big data.</a:t>
            </a:r>
            <a:endParaRPr kumimoji="0" lang="en-US" sz="1400" b="0" i="0" u="none" strike="noStrike" kern="1200" cap="none" spc="0" normalizeH="0" baseline="0" noProof="0" dirty="0">
              <a:ln>
                <a:noFill/>
              </a:ln>
              <a:solidFill>
                <a:srgbClr val="666666"/>
              </a:solidFill>
              <a:effectLst/>
              <a:uLnTx/>
              <a:uFillTx/>
              <a:latin typeface="+mn-lt"/>
              <a:ea typeface="+mn-ea"/>
              <a:cs typeface="+mn-cs"/>
            </a:endParaRPr>
          </a:p>
          <a:p>
            <a:pPr marL="342900" marR="0" lvl="0" indent="-342900" algn="l" defTabSz="1088390" rtl="0" eaLnBrk="1" fontAlgn="auto" latinLnBrk="0" hangingPunct="1">
              <a:lnSpc>
                <a:spcPct val="100000"/>
              </a:lnSpc>
              <a:spcBef>
                <a:spcPts val="2400"/>
              </a:spcBef>
              <a:spcAft>
                <a:spcPts val="0"/>
              </a:spcAft>
              <a:buClr>
                <a:srgbClr val="F0AB00"/>
              </a:buClr>
              <a:buSzPct val="80000"/>
              <a:buFont typeface="Arial" panose="020B0604020202020204" pitchFamily="34" charset="0"/>
              <a:buChar char="•"/>
              <a:defRPr/>
            </a:pPr>
            <a:r>
              <a:rPr kumimoji="0" lang="en-US" sz="1400" b="1" i="0" u="none" strike="noStrike" kern="1200" cap="none" spc="0" normalizeH="0" baseline="0" noProof="0" dirty="0">
                <a:ln>
                  <a:noFill/>
                </a:ln>
                <a:solidFill>
                  <a:srgbClr val="666666"/>
                </a:solidFill>
                <a:effectLst/>
                <a:uLnTx/>
                <a:uFillTx/>
                <a:latin typeface="+mn-lt"/>
                <a:ea typeface="+mn-ea"/>
                <a:cs typeface="+mn-cs"/>
              </a:rPr>
              <a:t>HANA-Spark Adapter </a:t>
            </a:r>
            <a:r>
              <a:rPr kumimoji="0" lang="en-US" sz="1400" b="0" i="0" u="none" strike="noStrike" kern="1200" cap="none" spc="0" normalizeH="0" baseline="0" noProof="0" dirty="0">
                <a:ln>
                  <a:noFill/>
                </a:ln>
                <a:solidFill>
                  <a:srgbClr val="666666"/>
                </a:solidFill>
                <a:effectLst/>
                <a:uLnTx/>
                <a:uFillTx/>
                <a:latin typeface="+mn-lt"/>
                <a:ea typeface="+mn-ea"/>
                <a:cs typeface="+mn-cs"/>
              </a:rPr>
              <a:t>between HANA and Spark for improved performance between distributed systems</a:t>
            </a:r>
            <a:endParaRPr kumimoji="0" lang="en-US" sz="1400" b="0" i="0" u="none" strike="noStrike" kern="1200" cap="none" spc="0" normalizeH="0" baseline="0" noProof="0" dirty="0">
              <a:ln>
                <a:noFill/>
              </a:ln>
              <a:solidFill>
                <a:srgbClr val="666666"/>
              </a:solidFill>
              <a:effectLst/>
              <a:uLnTx/>
              <a:uFillTx/>
              <a:latin typeface="+mn-lt"/>
              <a:ea typeface="+mn-ea"/>
              <a:cs typeface="+mn-cs"/>
            </a:endParaRPr>
          </a:p>
          <a:p>
            <a:pPr marL="342900" marR="0" lvl="0" indent="-342900" algn="l" defTabSz="1088390" rtl="0" eaLnBrk="1" fontAlgn="auto" latinLnBrk="0" hangingPunct="1">
              <a:lnSpc>
                <a:spcPct val="100000"/>
              </a:lnSpc>
              <a:spcBef>
                <a:spcPts val="2400"/>
              </a:spcBef>
              <a:spcAft>
                <a:spcPts val="0"/>
              </a:spcAft>
              <a:buClr>
                <a:srgbClr val="F0AB00"/>
              </a:buClr>
              <a:buSzPct val="80000"/>
              <a:buFont typeface="Arial" panose="020B0604020202020204" pitchFamily="34" charset="0"/>
              <a:buChar char="•"/>
              <a:defRPr/>
            </a:pPr>
            <a:r>
              <a:rPr kumimoji="0" lang="en-US" sz="1400" b="1" i="0" u="none" strike="noStrike" kern="1200" cap="none" spc="0" normalizeH="0" baseline="0" noProof="0" dirty="0">
                <a:ln>
                  <a:noFill/>
                </a:ln>
                <a:solidFill>
                  <a:srgbClr val="666666"/>
                </a:solidFill>
                <a:effectLst/>
                <a:uLnTx/>
                <a:uFillTx/>
                <a:latin typeface="+mn-lt"/>
                <a:ea typeface="+mn-ea"/>
                <a:cs typeface="+mn-cs"/>
              </a:rPr>
              <a:t>Compiled queries</a:t>
            </a:r>
            <a:r>
              <a:rPr kumimoji="0" lang="en-US" sz="1400" b="0" i="0" u="none" strike="noStrike" kern="1200" cap="none" spc="0" normalizeH="0" baseline="0" noProof="0" dirty="0">
                <a:ln>
                  <a:noFill/>
                </a:ln>
                <a:solidFill>
                  <a:srgbClr val="666666"/>
                </a:solidFill>
                <a:effectLst/>
                <a:uLnTx/>
                <a:uFillTx/>
                <a:latin typeface="+mn-lt"/>
                <a:ea typeface="+mn-ea"/>
                <a:cs typeface="+mn-cs"/>
              </a:rPr>
              <a:t> enable applications &amp; data analysis to work more efficiently across nodes</a:t>
            </a:r>
            <a:endParaRPr kumimoji="0" lang="en-US" sz="1400" b="0" i="0" u="none" strike="noStrike" kern="1200" cap="none" spc="0" normalizeH="0" baseline="0" noProof="0" dirty="0">
              <a:ln>
                <a:noFill/>
              </a:ln>
              <a:solidFill>
                <a:srgbClr val="666666"/>
              </a:solidFill>
              <a:effectLst/>
              <a:uLnTx/>
              <a:uFillTx/>
              <a:latin typeface="+mn-lt"/>
              <a:ea typeface="+mn-ea"/>
              <a:cs typeface="+mn-cs"/>
            </a:endParaRPr>
          </a:p>
          <a:p>
            <a:pPr marL="342900" marR="0" lvl="0" indent="-342900" algn="l" defTabSz="1088390" rtl="0" eaLnBrk="1" fontAlgn="auto" latinLnBrk="0" hangingPunct="1">
              <a:lnSpc>
                <a:spcPct val="100000"/>
              </a:lnSpc>
              <a:spcBef>
                <a:spcPts val="2400"/>
              </a:spcBef>
              <a:spcAft>
                <a:spcPts val="0"/>
              </a:spcAft>
              <a:buClr>
                <a:srgbClr val="F0AB00"/>
              </a:buClr>
              <a:buSzPct val="80000"/>
              <a:buFont typeface="Arial" panose="020B0604020202020204" pitchFamily="34" charset="0"/>
              <a:buChar char="•"/>
              <a:defRPr/>
            </a:pPr>
            <a:r>
              <a:rPr kumimoji="0" lang="en-US" sz="1400" b="0" i="0" u="none" strike="noStrike" kern="1200" cap="none" spc="0" normalizeH="0" baseline="0" noProof="0" dirty="0">
                <a:ln>
                  <a:noFill/>
                </a:ln>
                <a:solidFill>
                  <a:srgbClr val="666666"/>
                </a:solidFill>
                <a:effectLst/>
                <a:uLnTx/>
                <a:uFillTx/>
                <a:latin typeface="+mn-lt"/>
                <a:ea typeface="+mn-ea"/>
                <a:cs typeface="+mn-cs"/>
              </a:rPr>
              <a:t>Extend familiar </a:t>
            </a:r>
            <a:r>
              <a:rPr kumimoji="0" lang="en-US" sz="1400" b="1" i="0" u="none" strike="noStrike" kern="1200" cap="none" spc="0" normalizeH="0" baseline="0" noProof="0" dirty="0">
                <a:ln>
                  <a:noFill/>
                </a:ln>
                <a:solidFill>
                  <a:srgbClr val="666666"/>
                </a:solidFill>
                <a:effectLst/>
                <a:uLnTx/>
                <a:uFillTx/>
                <a:latin typeface="+mn-lt"/>
                <a:ea typeface="+mn-ea"/>
                <a:cs typeface="+mn-cs"/>
              </a:rPr>
              <a:t>OLAP experience on Hadoop </a:t>
            </a:r>
            <a:r>
              <a:rPr kumimoji="0" lang="en-US" sz="1400" b="0" i="0" u="none" strike="noStrike" kern="1200" cap="none" spc="0" normalizeH="0" baseline="0" noProof="0" dirty="0">
                <a:ln>
                  <a:noFill/>
                </a:ln>
                <a:solidFill>
                  <a:srgbClr val="666666"/>
                </a:solidFill>
                <a:effectLst/>
                <a:uLnTx/>
                <a:uFillTx/>
                <a:latin typeface="+mn-lt"/>
                <a:ea typeface="+mn-ea"/>
                <a:cs typeface="+mn-cs"/>
              </a:rPr>
              <a:t>to derive business coherent insights from big data with additions such as data hierarchies in </a:t>
            </a:r>
            <a:r>
              <a:rPr kumimoji="0" lang="en-US" sz="1400" b="0" i="0" u="none" strike="noStrike" kern="1200" cap="none" spc="0" normalizeH="0" baseline="0" noProof="0" dirty="0" err="1">
                <a:ln>
                  <a:noFill/>
                </a:ln>
                <a:solidFill>
                  <a:srgbClr val="666666"/>
                </a:solidFill>
                <a:effectLst/>
                <a:uLnTx/>
                <a:uFillTx/>
                <a:latin typeface="+mn-lt"/>
                <a:ea typeface="+mn-ea"/>
                <a:cs typeface="+mn-cs"/>
              </a:rPr>
              <a:t>SparkSQL</a:t>
            </a:r>
            <a:endParaRPr kumimoji="0" lang="en-US" sz="1400" b="0" i="0" u="none" strike="noStrike" kern="1200" cap="none" spc="0" normalizeH="0" baseline="0" noProof="0" dirty="0">
              <a:ln>
                <a:noFill/>
              </a:ln>
              <a:solidFill>
                <a:srgbClr val="666666"/>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traditional way for R developers to use a database is via an JDBC/ODBC interface, but this incurs a heavy penalty, due to data-type transformations. </a:t>
            </a:r>
            <a:endParaRPr lang="en-US" sz="12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data frame </a:t>
            </a:r>
            <a:r>
              <a:rPr lang="en-US" sz="1200" b="0" i="0" kern="1200" dirty="0">
                <a:solidFill>
                  <a:schemeClr val="tx1"/>
                </a:solidFill>
                <a:effectLst/>
                <a:latin typeface="+mn-lt"/>
                <a:ea typeface="+mn-ea"/>
                <a:cs typeface="+mn-cs"/>
              </a:rPr>
              <a:t>is used for storing data tables. It is a list of vectors of equal length. For example, the following variable </a:t>
            </a:r>
            <a:r>
              <a:rPr lang="en-US" sz="1200" b="0" i="0" kern="1200" dirty="0" err="1">
                <a:solidFill>
                  <a:schemeClr val="tx1"/>
                </a:solidFill>
                <a:effectLst/>
                <a:latin typeface="+mn-lt"/>
                <a:ea typeface="+mn-ea"/>
                <a:cs typeface="+mn-cs"/>
              </a:rPr>
              <a:t>df</a:t>
            </a:r>
            <a:r>
              <a:rPr lang="en-US" sz="1200" b="0" i="0" kern="1200" dirty="0">
                <a:solidFill>
                  <a:schemeClr val="tx1"/>
                </a:solidFill>
                <a:effectLst/>
                <a:latin typeface="+mn-lt"/>
                <a:ea typeface="+mn-ea"/>
                <a:cs typeface="+mn-cs"/>
              </a:rPr>
              <a:t> is a data frame containing three vectors n, s,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&gt; n = c(2, 3, 5)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&gt; s = c("</a:t>
            </a:r>
            <a:r>
              <a:rPr lang="en-US" sz="1200" b="0" i="0" kern="1200" dirty="0" err="1">
                <a:solidFill>
                  <a:schemeClr val="tx1"/>
                </a:solidFill>
                <a:effectLst/>
                <a:latin typeface="+mn-lt"/>
                <a:ea typeface="+mn-ea"/>
                <a:cs typeface="+mn-cs"/>
              </a:rPr>
              <a:t>aa</a:t>
            </a:r>
            <a:r>
              <a:rPr lang="en-US" sz="1200" b="0" i="0" kern="1200" dirty="0">
                <a:solidFill>
                  <a:schemeClr val="tx1"/>
                </a:solidFill>
                <a:effectLst/>
                <a:latin typeface="+mn-lt"/>
                <a:ea typeface="+mn-ea"/>
                <a:cs typeface="+mn-cs"/>
              </a:rPr>
              <a:t>", "bb", "cc")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&gt; b = c(TRUE, FALSE, TRUE)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&gt; </a:t>
            </a:r>
            <a:r>
              <a:rPr lang="en-US" sz="1200" b="0" i="0" kern="1200" dirty="0" err="1">
                <a:solidFill>
                  <a:schemeClr val="tx1"/>
                </a:solidFill>
                <a:effectLst/>
                <a:latin typeface="+mn-lt"/>
                <a:ea typeface="+mn-ea"/>
                <a:cs typeface="+mn-cs"/>
              </a:rPr>
              <a:t>df</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(n, s, b)       # </a:t>
            </a:r>
            <a:r>
              <a:rPr lang="en-US" sz="1200" b="0" i="0" kern="1200" dirty="0" err="1">
                <a:solidFill>
                  <a:schemeClr val="tx1"/>
                </a:solidFill>
                <a:effectLst/>
                <a:latin typeface="+mn-lt"/>
                <a:ea typeface="+mn-ea"/>
                <a:cs typeface="+mn-cs"/>
              </a:rPr>
              <a:t>df</a:t>
            </a:r>
            <a:r>
              <a:rPr lang="en-US" sz="1200" b="0" i="0" kern="1200" dirty="0">
                <a:solidFill>
                  <a:schemeClr val="tx1"/>
                </a:solidFill>
                <a:effectLst/>
                <a:latin typeface="+mn-lt"/>
                <a:ea typeface="+mn-ea"/>
                <a:cs typeface="+mn-cs"/>
              </a:rPr>
              <a:t> is a data frame</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8925" y="661988"/>
            <a:ext cx="6219825" cy="3498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SAP HANA Application Function Modeler creates </a:t>
            </a:r>
            <a:r>
              <a:rPr lang="en-US" sz="1200" b="0" i="0" kern="1200" dirty="0" err="1">
                <a:solidFill>
                  <a:schemeClr val="tx1"/>
                </a:solidFill>
                <a:effectLst/>
                <a:latin typeface="+mn-lt"/>
                <a:ea typeface="+mn-ea"/>
                <a:cs typeface="+mn-cs"/>
              </a:rPr>
              <a:t>flowgraphs</a:t>
            </a:r>
            <a:r>
              <a:rPr lang="en-US"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default, the activation of a </a:t>
            </a:r>
            <a:r>
              <a:rPr lang="en-US" sz="1200" b="0" i="0" kern="1200" dirty="0" err="1">
                <a:solidFill>
                  <a:schemeClr val="tx1"/>
                </a:solidFill>
                <a:effectLst/>
                <a:latin typeface="+mn-lt"/>
                <a:ea typeface="+mn-ea"/>
                <a:cs typeface="+mn-cs"/>
              </a:rPr>
              <a:t>flowgraph</a:t>
            </a:r>
            <a:r>
              <a:rPr lang="en-US" sz="1200" b="0" i="0" kern="1200" dirty="0">
                <a:solidFill>
                  <a:schemeClr val="tx1"/>
                </a:solidFill>
                <a:effectLst/>
                <a:latin typeface="+mn-lt"/>
                <a:ea typeface="+mn-ea"/>
                <a:cs typeface="+mn-cs"/>
              </a:rPr>
              <a:t> generates a procedure in the catalog.</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flowgraph</a:t>
            </a:r>
            <a:r>
              <a:rPr lang="en-US" sz="1200" b="0" i="0" kern="1200" dirty="0">
                <a:solidFill>
                  <a:schemeClr val="tx1"/>
                </a:solidFill>
                <a:effectLst/>
                <a:latin typeface="+mn-lt"/>
                <a:ea typeface="+mn-ea"/>
                <a:cs typeface="+mn-cs"/>
              </a:rPr>
              <a:t> models a data flow that can contain</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tables, views, and procedures from the catalog</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relational operators such as projection, filter, union, and join</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functions from Application Function Libraries (AFL) installed on your system</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attribute view and calculation view development objects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In addition the AFM provides support for some optional components of the SAP HANA Platform such as</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the Business Function Library</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the Predictive Analysis Library</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R Scripts</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Data Provisioning operators</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the generation of task plans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8925" y="661988"/>
            <a:ext cx="6219825" cy="3498850"/>
          </a:xfrm>
        </p:spPr>
      </p:sp>
      <p:sp>
        <p:nvSpPr>
          <p:cNvPr id="3" name="Notes Placeholder 2"/>
          <p:cNvSpPr>
            <a:spLocks noGrp="1"/>
          </p:cNvSpPr>
          <p:nvPr>
            <p:ph type="body" idx="1"/>
          </p:nvPr>
        </p:nvSpPr>
        <p:spPr/>
        <p:txBody>
          <a:bodyPr>
            <a:normAutofit fontScale="77500" lnSpcReduction="20000"/>
          </a:bodyPr>
          <a:lstStyle/>
          <a:p>
            <a:pPr marL="180975" lvl="2" indent="0">
              <a:lnSpc>
                <a:spcPct val="90000"/>
              </a:lnSpc>
              <a:buFont typeface="Wingdings" panose="05000000000000000000" pitchFamily="2" charset="2"/>
              <a:buNone/>
            </a:pPr>
            <a:r>
              <a:rPr lang="en-US" sz="1400" dirty="0"/>
              <a:t>Linguistic Markup: </a:t>
            </a:r>
            <a:r>
              <a:rPr lang="en-US" sz="1400" baseline="0" dirty="0">
                <a:solidFill>
                  <a:schemeClr val="tx1"/>
                </a:solidFill>
              </a:rPr>
              <a:t>Tokenization, uninflected forms / stemming, part of speech</a:t>
            </a:r>
            <a:endParaRPr lang="en-US" sz="1300" b="1" dirty="0">
              <a:solidFill>
                <a:schemeClr val="bg1"/>
              </a:solidFill>
            </a:endParaRPr>
          </a:p>
          <a:p>
            <a:pPr marL="180975" lvl="2" indent="0">
              <a:lnSpc>
                <a:spcPct val="90000"/>
              </a:lnSpc>
              <a:buFont typeface="Wingdings" panose="05000000000000000000" pitchFamily="2" charset="2"/>
              <a:buNone/>
            </a:pPr>
            <a:r>
              <a:rPr lang="en-US" sz="1300" b="1" dirty="0">
                <a:solidFill>
                  <a:schemeClr val="bg1"/>
                </a:solidFill>
              </a:rPr>
              <a:t>File Filtering</a:t>
            </a:r>
            <a:endParaRPr lang="en-US" sz="1300" b="1" dirty="0">
              <a:solidFill>
                <a:schemeClr val="bg1"/>
              </a:solidFill>
            </a:endParaRPr>
          </a:p>
          <a:p>
            <a:pPr lvl="3">
              <a:lnSpc>
                <a:spcPct val="90000"/>
              </a:lnSpc>
              <a:buFont typeface="Wingdings" panose="05000000000000000000" pitchFamily="2" charset="2"/>
              <a:buChar char="§"/>
            </a:pPr>
            <a:r>
              <a:rPr lang="en-US" dirty="0">
                <a:solidFill>
                  <a:schemeClr val="bg1"/>
                </a:solidFill>
              </a:rPr>
              <a:t>Unlock text from </a:t>
            </a:r>
            <a:r>
              <a:rPr lang="en-US" b="1" dirty="0">
                <a:solidFill>
                  <a:schemeClr val="bg1"/>
                </a:solidFill>
              </a:rPr>
              <a:t>binary documents</a:t>
            </a:r>
            <a:endParaRPr lang="en-US" b="1" dirty="0">
              <a:solidFill>
                <a:schemeClr val="bg1"/>
              </a:solidFill>
            </a:endParaRPr>
          </a:p>
          <a:p>
            <a:pPr lvl="3">
              <a:lnSpc>
                <a:spcPct val="90000"/>
              </a:lnSpc>
              <a:buFont typeface="Wingdings" panose="05000000000000000000" pitchFamily="2" charset="2"/>
              <a:buChar char="§"/>
            </a:pPr>
            <a:r>
              <a:rPr lang="en-US" dirty="0">
                <a:solidFill>
                  <a:schemeClr val="bg1"/>
                </a:solidFill>
              </a:rPr>
              <a:t>Ability to </a:t>
            </a:r>
            <a:r>
              <a:rPr lang="en-US" b="1" dirty="0">
                <a:solidFill>
                  <a:schemeClr val="bg1"/>
                </a:solidFill>
              </a:rPr>
              <a:t>extract and process </a:t>
            </a:r>
            <a:r>
              <a:rPr lang="en-US" dirty="0">
                <a:solidFill>
                  <a:schemeClr val="bg1"/>
                </a:solidFill>
              </a:rPr>
              <a:t>unstructured text data from various file formats (txt, html, xml, </a:t>
            </a:r>
            <a:r>
              <a:rPr lang="en-US" dirty="0" err="1">
                <a:solidFill>
                  <a:schemeClr val="bg1"/>
                </a:solidFill>
              </a:rPr>
              <a:t>pdf</a:t>
            </a:r>
            <a:r>
              <a:rPr lang="en-US" dirty="0">
                <a:solidFill>
                  <a:schemeClr val="bg1"/>
                </a:solidFill>
              </a:rPr>
              <a:t>, doc, </a:t>
            </a:r>
            <a:r>
              <a:rPr lang="en-US" dirty="0" err="1">
                <a:solidFill>
                  <a:schemeClr val="bg1"/>
                </a:solidFill>
              </a:rPr>
              <a:t>ppt</a:t>
            </a:r>
            <a:r>
              <a:rPr lang="en-US" dirty="0">
                <a:solidFill>
                  <a:schemeClr val="bg1"/>
                </a:solidFill>
              </a:rPr>
              <a:t>, </a:t>
            </a:r>
            <a:r>
              <a:rPr lang="en-US" dirty="0" err="1">
                <a:solidFill>
                  <a:schemeClr val="bg1"/>
                </a:solidFill>
              </a:rPr>
              <a:t>xls</a:t>
            </a:r>
            <a:r>
              <a:rPr lang="en-US" dirty="0">
                <a:solidFill>
                  <a:schemeClr val="bg1"/>
                </a:solidFill>
              </a:rPr>
              <a:t>, rtf, </a:t>
            </a:r>
            <a:r>
              <a:rPr lang="en-US" dirty="0" err="1">
                <a:solidFill>
                  <a:schemeClr val="bg1"/>
                </a:solidFill>
              </a:rPr>
              <a:t>msg</a:t>
            </a:r>
            <a:r>
              <a:rPr lang="en-US" dirty="0">
                <a:solidFill>
                  <a:schemeClr val="bg1"/>
                </a:solidFill>
              </a:rPr>
              <a:t>)</a:t>
            </a:r>
            <a:endParaRPr lang="en-US" dirty="0">
              <a:solidFill>
                <a:schemeClr val="bg1"/>
              </a:solidFill>
            </a:endParaRPr>
          </a:p>
          <a:p>
            <a:pPr lvl="3">
              <a:lnSpc>
                <a:spcPct val="90000"/>
              </a:lnSpc>
              <a:buFont typeface="Wingdings" panose="05000000000000000000" pitchFamily="2" charset="2"/>
              <a:buChar char="§"/>
            </a:pPr>
            <a:r>
              <a:rPr lang="en-US" dirty="0">
                <a:solidFill>
                  <a:schemeClr val="bg1"/>
                </a:solidFill>
              </a:rPr>
              <a:t>Load binary, flat, and other documents directly into HANA for </a:t>
            </a:r>
            <a:r>
              <a:rPr lang="en-US" b="1" dirty="0">
                <a:solidFill>
                  <a:schemeClr val="bg1"/>
                </a:solidFill>
              </a:rPr>
              <a:t>native text search and analysis</a:t>
            </a:r>
            <a:endParaRPr lang="en-US" dirty="0">
              <a:solidFill>
                <a:schemeClr val="bg1"/>
              </a:solidFill>
            </a:endParaRPr>
          </a:p>
          <a:p>
            <a:pPr lvl="2">
              <a:lnSpc>
                <a:spcPct val="90000"/>
              </a:lnSpc>
              <a:buFont typeface="Wingdings" panose="05000000000000000000" pitchFamily="2" charset="2"/>
              <a:buChar char="§"/>
            </a:pPr>
            <a:endParaRPr lang="en-US" sz="1300" b="1" dirty="0">
              <a:solidFill>
                <a:schemeClr val="bg1"/>
              </a:solidFill>
            </a:endParaRPr>
          </a:p>
          <a:p>
            <a:pPr marL="180975" lvl="2" indent="0">
              <a:lnSpc>
                <a:spcPct val="90000"/>
              </a:lnSpc>
              <a:buFont typeface="Wingdings" panose="05000000000000000000" pitchFamily="2" charset="2"/>
              <a:buNone/>
            </a:pPr>
            <a:r>
              <a:rPr lang="en-US" sz="1300" b="1" dirty="0">
                <a:solidFill>
                  <a:schemeClr val="bg1"/>
                </a:solidFill>
              </a:rPr>
              <a:t>Native Text Analysis</a:t>
            </a:r>
            <a:endParaRPr lang="en-US" sz="1300" b="1" dirty="0">
              <a:solidFill>
                <a:schemeClr val="bg1"/>
              </a:solidFill>
            </a:endParaRPr>
          </a:p>
          <a:p>
            <a:pPr lvl="3">
              <a:lnSpc>
                <a:spcPct val="90000"/>
              </a:lnSpc>
              <a:buFont typeface="Wingdings" panose="05000000000000000000" pitchFamily="2" charset="2"/>
              <a:buChar char="§"/>
            </a:pPr>
            <a:r>
              <a:rPr lang="en-US" dirty="0">
                <a:solidFill>
                  <a:schemeClr val="bg1"/>
                </a:solidFill>
              </a:rPr>
              <a:t>Give structure to unstructured textual content</a:t>
            </a:r>
            <a:endParaRPr lang="en-US" dirty="0">
              <a:solidFill>
                <a:schemeClr val="bg1"/>
              </a:solidFill>
            </a:endParaRPr>
          </a:p>
          <a:p>
            <a:pPr lvl="3">
              <a:lnSpc>
                <a:spcPct val="90000"/>
              </a:lnSpc>
              <a:buFont typeface="Wingdings" panose="05000000000000000000" pitchFamily="2" charset="2"/>
              <a:buChar char="§"/>
            </a:pPr>
            <a:r>
              <a:rPr lang="en-US" b="1" dirty="0">
                <a:solidFill>
                  <a:schemeClr val="bg1"/>
                </a:solidFill>
              </a:rPr>
              <a:t>Expose linguistic markup </a:t>
            </a:r>
            <a:r>
              <a:rPr lang="en-US" dirty="0">
                <a:solidFill>
                  <a:schemeClr val="bg1"/>
                </a:solidFill>
              </a:rPr>
              <a:t>for text mining uses</a:t>
            </a:r>
            <a:endParaRPr lang="en-US" dirty="0">
              <a:solidFill>
                <a:schemeClr val="bg1"/>
              </a:solidFill>
            </a:endParaRPr>
          </a:p>
          <a:p>
            <a:pPr lvl="3">
              <a:lnSpc>
                <a:spcPct val="90000"/>
              </a:lnSpc>
              <a:buFont typeface="Wingdings" panose="05000000000000000000" pitchFamily="2" charset="2"/>
              <a:buChar char="§"/>
            </a:pPr>
            <a:r>
              <a:rPr lang="en-US" b="1" dirty="0">
                <a:solidFill>
                  <a:schemeClr val="bg1"/>
                </a:solidFill>
              </a:rPr>
              <a:t>Classify entities </a:t>
            </a:r>
            <a:r>
              <a:rPr lang="en-US" dirty="0">
                <a:solidFill>
                  <a:schemeClr val="bg1"/>
                </a:solidFill>
              </a:rPr>
              <a:t>(people, companies, things, etc.)</a:t>
            </a:r>
            <a:endParaRPr lang="en-US" dirty="0">
              <a:solidFill>
                <a:schemeClr val="bg1"/>
              </a:solidFill>
            </a:endParaRPr>
          </a:p>
          <a:p>
            <a:pPr lvl="3">
              <a:lnSpc>
                <a:spcPct val="90000"/>
              </a:lnSpc>
              <a:buFont typeface="Wingdings" panose="05000000000000000000" pitchFamily="2" charset="2"/>
              <a:buChar char="§"/>
            </a:pPr>
            <a:r>
              <a:rPr lang="en-US" b="1" dirty="0">
                <a:solidFill>
                  <a:schemeClr val="bg1"/>
                </a:solidFill>
              </a:rPr>
              <a:t>Identify domain facts </a:t>
            </a:r>
            <a:r>
              <a:rPr lang="en-US" dirty="0">
                <a:solidFill>
                  <a:schemeClr val="bg1"/>
                </a:solidFill>
              </a:rPr>
              <a:t>(sentiments, topics, requests, etc.)</a:t>
            </a:r>
            <a:endParaRPr lang="en-US" dirty="0">
              <a:solidFill>
                <a:schemeClr val="bg1"/>
              </a:solidFill>
            </a:endParaRPr>
          </a:p>
          <a:p>
            <a:pPr lvl="3">
              <a:lnSpc>
                <a:spcPct val="90000"/>
              </a:lnSpc>
              <a:buFont typeface="Wingdings" panose="05000000000000000000" pitchFamily="2" charset="2"/>
              <a:buChar char="§"/>
            </a:pPr>
            <a:r>
              <a:rPr lang="en-US" b="1" dirty="0">
                <a:solidFill>
                  <a:schemeClr val="bg1"/>
                </a:solidFill>
              </a:rPr>
              <a:t>Supports up to 31 languages </a:t>
            </a:r>
            <a:r>
              <a:rPr lang="en-US" dirty="0">
                <a:solidFill>
                  <a:schemeClr val="bg1"/>
                </a:solidFill>
              </a:rPr>
              <a:t>for linguistic mark-up and extraction dictionary and </a:t>
            </a:r>
            <a:r>
              <a:rPr lang="en-US" b="1" dirty="0">
                <a:solidFill>
                  <a:schemeClr val="bg1"/>
                </a:solidFill>
              </a:rPr>
              <a:t>11 languages </a:t>
            </a:r>
            <a:r>
              <a:rPr lang="en-US" dirty="0">
                <a:solidFill>
                  <a:schemeClr val="bg1"/>
                </a:solidFill>
              </a:rPr>
              <a:t>for predefined core extractions</a:t>
            </a:r>
            <a:endParaRPr lang="en-US" dirty="0">
              <a:solidFill>
                <a:schemeClr val="bg1"/>
              </a:solidFill>
            </a:endParaRPr>
          </a:p>
          <a:p>
            <a:pPr marL="88900" lvl="2" indent="0">
              <a:lnSpc>
                <a:spcPct val="90000"/>
              </a:lnSpc>
              <a:buNone/>
            </a:pPr>
            <a:r>
              <a:rPr lang="en-US" sz="2000" b="1" dirty="0">
                <a:solidFill>
                  <a:schemeClr val="accent1"/>
                </a:solidFill>
              </a:rPr>
              <a:t>Native Text Mining</a:t>
            </a:r>
            <a:endParaRPr lang="en-US" sz="1800" dirty="0"/>
          </a:p>
          <a:p>
            <a:pPr lvl="3">
              <a:lnSpc>
                <a:spcPct val="90000"/>
              </a:lnSpc>
              <a:buFont typeface="Wingdings" panose="05000000000000000000" pitchFamily="2" charset="2"/>
              <a:buChar char="§"/>
            </a:pPr>
            <a:r>
              <a:rPr lang="en-US" sz="1800" dirty="0"/>
              <a:t>Identify related documents</a:t>
            </a:r>
            <a:endParaRPr lang="en-US" sz="1800" dirty="0"/>
          </a:p>
          <a:p>
            <a:pPr lvl="3">
              <a:lnSpc>
                <a:spcPct val="90000"/>
              </a:lnSpc>
              <a:buFont typeface="Wingdings" panose="05000000000000000000" pitchFamily="2" charset="2"/>
              <a:buChar char="§"/>
            </a:pPr>
            <a:r>
              <a:rPr lang="en-US" sz="1800" dirty="0"/>
              <a:t>Identify relevant key terms of a document</a:t>
            </a:r>
            <a:endParaRPr lang="en-US" sz="1800" dirty="0"/>
          </a:p>
          <a:p>
            <a:pPr lvl="3">
              <a:lnSpc>
                <a:spcPct val="90000"/>
              </a:lnSpc>
              <a:buFont typeface="Wingdings" panose="05000000000000000000" pitchFamily="2" charset="2"/>
              <a:buChar char="§"/>
            </a:pPr>
            <a:r>
              <a:rPr lang="en-US" sz="1800" dirty="0"/>
              <a:t>Identify related terms</a:t>
            </a:r>
            <a:endParaRPr lang="en-US" sz="1800" dirty="0"/>
          </a:p>
          <a:p>
            <a:pPr lvl="3">
              <a:lnSpc>
                <a:spcPct val="90000"/>
              </a:lnSpc>
              <a:buFont typeface="Wingdings" panose="05000000000000000000" pitchFamily="2" charset="2"/>
              <a:buChar char="§"/>
            </a:pPr>
            <a:r>
              <a:rPr lang="en-US" sz="1800" dirty="0"/>
              <a:t>Categorize new documents based on a document set</a:t>
            </a:r>
            <a:endParaRPr lang="en-US" sz="1800" dirty="0"/>
          </a:p>
          <a:p>
            <a:pPr marL="88900" lvl="2" indent="0">
              <a:lnSpc>
                <a:spcPct val="90000"/>
              </a:lnSpc>
              <a:buNone/>
            </a:pPr>
            <a:r>
              <a:rPr lang="en-US" sz="2000" b="1" baseline="0" dirty="0">
                <a:solidFill>
                  <a:schemeClr val="accent1"/>
                </a:solidFill>
              </a:rPr>
              <a:t>     </a:t>
            </a:r>
            <a:r>
              <a:rPr lang="en-US" sz="2000" b="1" dirty="0">
                <a:solidFill>
                  <a:schemeClr val="accent1"/>
                </a:solidFill>
              </a:rPr>
              <a:t>Capabilities</a:t>
            </a:r>
            <a:endParaRPr lang="en-US" sz="1800" dirty="0"/>
          </a:p>
          <a:p>
            <a:pPr lvl="3">
              <a:lnSpc>
                <a:spcPct val="90000"/>
              </a:lnSpc>
              <a:buFont typeface="Wingdings" panose="05000000000000000000" pitchFamily="2" charset="2"/>
              <a:buChar char="§"/>
            </a:pPr>
            <a:r>
              <a:rPr lang="en-US" sz="1800" dirty="0"/>
              <a:t>An optional index that is built from the results of the linguistic analysis</a:t>
            </a:r>
            <a:endParaRPr lang="en-US" sz="1800" dirty="0"/>
          </a:p>
          <a:p>
            <a:pPr lvl="3">
              <a:lnSpc>
                <a:spcPct val="90000"/>
              </a:lnSpc>
              <a:buFont typeface="Wingdings" panose="05000000000000000000" pitchFamily="2" charset="2"/>
              <a:buChar char="§"/>
            </a:pPr>
            <a:r>
              <a:rPr lang="en-US" sz="1800" dirty="0"/>
              <a:t>Provides a XS JavaScript API for Text Mining calls</a:t>
            </a:r>
            <a:endParaRPr lang="en-US" sz="1800" dirty="0"/>
          </a:p>
          <a:p>
            <a:pPr lvl="3">
              <a:lnSpc>
                <a:spcPct val="90000"/>
              </a:lnSpc>
              <a:buFont typeface="Wingdings" panose="05000000000000000000" pitchFamily="2" charset="2"/>
              <a:buChar char="§"/>
            </a:pPr>
            <a:r>
              <a:rPr lang="en-US" sz="1800" dirty="0"/>
              <a:t>Full support for English only with SPS 09</a:t>
            </a:r>
            <a:endParaRPr lang="en-US" sz="2000" b="1" dirty="0">
              <a:solidFill>
                <a:schemeClr val="accent1"/>
              </a:solidFill>
            </a:endParaRPr>
          </a:p>
          <a:p>
            <a:pPr marL="88900" lvl="2" indent="0">
              <a:lnSpc>
                <a:spcPct val="90000"/>
              </a:lnSpc>
              <a:buNone/>
            </a:pPr>
            <a:r>
              <a:rPr lang="en-US" sz="2000" b="1" dirty="0">
                <a:solidFill>
                  <a:schemeClr val="accent1"/>
                </a:solidFill>
              </a:rPr>
              <a:t>    Scenarios &amp; Examples</a:t>
            </a:r>
            <a:endParaRPr lang="en-US" sz="1800" dirty="0"/>
          </a:p>
          <a:p>
            <a:pPr lvl="3">
              <a:lnSpc>
                <a:spcPct val="90000"/>
              </a:lnSpc>
              <a:buFont typeface="Wingdings" panose="05000000000000000000" pitchFamily="2" charset="2"/>
              <a:buChar char="§"/>
            </a:pPr>
            <a:r>
              <a:rPr lang="en-US" sz="1800" dirty="0"/>
              <a:t>Highlight the key terms when viewing a patent, engineering, or R&amp;D document</a:t>
            </a:r>
            <a:endParaRPr lang="en-US" sz="1800" dirty="0"/>
          </a:p>
          <a:p>
            <a:pPr lvl="3">
              <a:lnSpc>
                <a:spcPct val="90000"/>
              </a:lnSpc>
              <a:buFont typeface="Wingdings" panose="05000000000000000000" pitchFamily="2" charset="2"/>
              <a:buChar char="§"/>
            </a:pPr>
            <a:r>
              <a:rPr lang="en-US" sz="1800" dirty="0"/>
              <a:t>Identify similar incidents for faster problem solving</a:t>
            </a:r>
            <a:endParaRPr lang="en-US" sz="1800" dirty="0"/>
          </a:p>
          <a:p>
            <a:pPr lvl="3">
              <a:lnSpc>
                <a:spcPct val="90000"/>
              </a:lnSpc>
              <a:buFont typeface="Wingdings" panose="05000000000000000000" pitchFamily="2" charset="2"/>
              <a:buChar char="§"/>
            </a:pPr>
            <a:r>
              <a:rPr lang="en-US" sz="1800" dirty="0"/>
              <a:t>Categorize new scientific papers along a hierarchy of topics</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325438" y="685800"/>
            <a:ext cx="6451600" cy="3629025"/>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dirty="0"/>
              <a:t>(https://service.sap.com/sap/support/notes/1900823)</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A17C6BD7-EF2A-4A50-9779-3123535BEAF2}" type="slidenum">
              <a:rPr lang="de-DE" smtClean="0"/>
            </a:fld>
            <a:endParaRPr lang="de-D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100">
                <a:solidFill>
                  <a:schemeClr val="tx1"/>
                </a:solidFill>
                <a:latin typeface="Arial" panose="020B0604020202020204" pitchFamily="34" charset="0"/>
              </a:defRPr>
            </a:lvl1pPr>
            <a:lvl2pPr marL="742950" indent="-285750">
              <a:buClr>
                <a:srgbClr val="FDB913"/>
              </a:buClr>
              <a:buSzPct val="100000"/>
              <a:buFont typeface="Wingdings" panose="05000000000000000000" pitchFamily="2" charset="2"/>
              <a:buChar char=""/>
              <a:defRPr sz="2100">
                <a:solidFill>
                  <a:schemeClr val="tx1"/>
                </a:solidFill>
                <a:latin typeface="Arial" panose="020B0604020202020204" pitchFamily="34" charset="0"/>
              </a:defRPr>
            </a:lvl2pPr>
            <a:lvl3pPr marL="1143000" indent="-228600">
              <a:buClr>
                <a:srgbClr val="666666"/>
              </a:buClr>
              <a:buSzPct val="80000"/>
              <a:buFont typeface="Wingdings" panose="05000000000000000000" pitchFamily="2" charset="2"/>
              <a:buChar char="n"/>
              <a:defRPr sz="1700">
                <a:solidFill>
                  <a:schemeClr val="tx1"/>
                </a:solidFill>
                <a:latin typeface="Arial" panose="020B0604020202020204" pitchFamily="34" charset="0"/>
              </a:defRPr>
            </a:lvl3pPr>
            <a:lvl4pPr marL="1600200" indent="-228600">
              <a:buClr>
                <a:srgbClr val="666666"/>
              </a:buClr>
              <a:buSzPct val="80000"/>
              <a:buFont typeface="Arial" panose="020B0604020202020204" pitchFamily="34" charset="0"/>
              <a:buChar char=""/>
              <a:defRPr sz="1400">
                <a:solidFill>
                  <a:schemeClr val="tx1"/>
                </a:solidFill>
                <a:latin typeface="Arial" panose="020B0604020202020204" pitchFamily="34" charset="0"/>
              </a:defRPr>
            </a:lvl4pPr>
            <a:lvl5pPr marL="2057400" indent="-228600">
              <a:buClr>
                <a:srgbClr val="666666"/>
              </a:buClr>
              <a:buSzPct val="80000"/>
              <a:buFont typeface="Arial" panose="020B0604020202020204" pitchFamily="34" charset="0"/>
              <a:buChar char=""/>
              <a:defRPr sz="1200">
                <a:solidFill>
                  <a:schemeClr val="tx1"/>
                </a:solidFill>
                <a:latin typeface="Arial" panose="020B0604020202020204" pitchFamily="34" charset="0"/>
              </a:defRPr>
            </a:lvl5pPr>
            <a:lvl6pPr marL="25146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6pPr>
            <a:lvl7pPr marL="29718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7pPr>
            <a:lvl8pPr marL="34290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8pPr>
            <a:lvl9pPr marL="38862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9pPr>
          </a:lstStyle>
          <a:p>
            <a:pPr defTabSz="1087755" fontAlgn="base">
              <a:spcBef>
                <a:spcPct val="0"/>
              </a:spcBef>
              <a:spcAft>
                <a:spcPct val="0"/>
              </a:spcAft>
              <a:defRPr/>
            </a:pPr>
            <a:fld id="{F6FE27E9-2F79-4752-BB81-4472DE8108F0}" type="slidenum">
              <a:rPr lang="en-US" sz="1000" smtClean="0"/>
            </a:fld>
            <a:endParaRPr lang="en-US" sz="1000"/>
          </a:p>
        </p:txBody>
      </p:sp>
      <p:sp>
        <p:nvSpPr>
          <p:cNvPr id="55299"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300" name="Notes Placeholder 9"/>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61988"/>
            <a:ext cx="6223000" cy="3500437"/>
          </a:xfrm>
        </p:spPr>
      </p:sp>
      <p:sp>
        <p:nvSpPr>
          <p:cNvPr id="3" name="Notes Placeholder 2"/>
          <p:cNvSpPr>
            <a:spLocks noGrp="1"/>
          </p:cNvSpPr>
          <p:nvPr>
            <p:ph type="body" idx="1"/>
          </p:nvPr>
        </p:nvSpPr>
        <p:spPr/>
        <p:txBody>
          <a:bodyPr/>
          <a:lstStyle/>
          <a:p>
            <a:pPr marL="0" marR="0" indent="0" algn="l" defTabSz="1089025" rtl="0" eaLnBrk="1" fontAlgn="auto" latinLnBrk="0" hangingPunct="1">
              <a:lnSpc>
                <a:spcPct val="100000"/>
              </a:lnSpc>
              <a:spcBef>
                <a:spcPts val="0"/>
              </a:spcBef>
              <a:spcAft>
                <a:spcPts val="0"/>
              </a:spcAft>
              <a:buClrTx/>
              <a:buSzTx/>
              <a:buFontTx/>
              <a:buNone/>
              <a:defRPr/>
            </a:pPr>
            <a:r>
              <a:rPr lang="en-US" dirty="0"/>
              <a:t>https://jam4.sapjam.com/wiki/show/rImnyb6jmvy7RNrDOcuuLa</a:t>
            </a:r>
            <a:endParaRPr lang="en-US" dirty="0"/>
          </a:p>
          <a:p>
            <a:endParaRPr lang="en-US" dirty="0"/>
          </a:p>
          <a:p>
            <a:r>
              <a:rPr lang="en-US" dirty="0"/>
              <a:t>HANA</a:t>
            </a:r>
            <a:r>
              <a:rPr lang="en-US" baseline="0" dirty="0"/>
              <a:t> SW Certifications :</a:t>
            </a:r>
            <a:r>
              <a:rPr lang="en-US" dirty="0"/>
              <a:t> http://</a:t>
            </a:r>
            <a:r>
              <a:rPr lang="en-US" dirty="0" err="1"/>
              <a:t>global.sap.com</a:t>
            </a:r>
            <a:r>
              <a:rPr lang="en-US" dirty="0"/>
              <a:t>/community/</a:t>
            </a:r>
            <a:r>
              <a:rPr lang="en-US" dirty="0" err="1"/>
              <a:t>ebook</a:t>
            </a:r>
            <a:r>
              <a:rPr lang="en-US" dirty="0"/>
              <a:t>/2013_09_adpd/</a:t>
            </a:r>
            <a:r>
              <a:rPr lang="en-US" dirty="0" err="1"/>
              <a:t>enEN</a:t>
            </a:r>
            <a:r>
              <a:rPr lang="en-US" dirty="0"/>
              <a:t>/</a:t>
            </a:r>
            <a:r>
              <a:rPr lang="en-US" dirty="0" err="1"/>
              <a:t>search.html</a:t>
            </a:r>
            <a:endParaRPr lang="en-US" dirty="0"/>
          </a:p>
          <a:p>
            <a:r>
              <a:rPr lang="en-US" dirty="0"/>
              <a:t>Operations:</a:t>
            </a:r>
            <a:r>
              <a:rPr lang="en-US" baseline="0" dirty="0"/>
              <a:t> http://</a:t>
            </a:r>
            <a:r>
              <a:rPr lang="en-US" baseline="0" dirty="0" err="1"/>
              <a:t>global.sap.com</a:t>
            </a:r>
            <a:r>
              <a:rPr lang="en-US" baseline="0" dirty="0"/>
              <a:t>/community/</a:t>
            </a:r>
            <a:r>
              <a:rPr lang="en-US" baseline="0" dirty="0" err="1"/>
              <a:t>ebook</a:t>
            </a:r>
            <a:r>
              <a:rPr lang="en-US" baseline="0" dirty="0"/>
              <a:t>/2012_Partner_Guide/</a:t>
            </a:r>
            <a:r>
              <a:rPr lang="en-US" baseline="0" dirty="0" err="1"/>
              <a:t>partner-list.html#categories</a:t>
            </a:r>
            <a:r>
              <a:rPr lang="en-US" baseline="0" dirty="0"/>
              <a:t>=SAP%20HANA&amp;reg;=</a:t>
            </a:r>
            <a:r>
              <a:rPr lang="en-US" baseline="0" dirty="0" err="1"/>
              <a:t>true&amp;page</a:t>
            </a:r>
            <a:r>
              <a:rPr lang="en-US" baseline="0" dirty="0"/>
              <a:t>=1</a:t>
            </a:r>
            <a:endParaRPr lang="en-US" dirty="0"/>
          </a:p>
          <a:p>
            <a:endParaRPr lang="en-US" dirty="0"/>
          </a:p>
          <a:p>
            <a:pPr marL="0" marR="0" indent="0" algn="l" defTabSz="1089025" rtl="0" eaLnBrk="1" fontAlgn="auto" latinLnBrk="0" hangingPunct="1">
              <a:lnSpc>
                <a:spcPct val="100000"/>
              </a:lnSpc>
              <a:spcBef>
                <a:spcPts val="0"/>
              </a:spcBef>
              <a:spcAft>
                <a:spcPts val="0"/>
              </a:spcAft>
              <a:buClrTx/>
              <a:buSzTx/>
              <a:buFontTx/>
              <a:buNone/>
              <a:defRPr/>
            </a:pPr>
            <a:r>
              <a:rPr lang="en-US" sz="1400" b="1" kern="1200" dirty="0">
                <a:solidFill>
                  <a:schemeClr val="tx1"/>
                </a:solidFill>
                <a:latin typeface="+mn-lt"/>
                <a:ea typeface="+mn-ea"/>
                <a:cs typeface="+mn-cs"/>
              </a:rPr>
              <a:t>Backup/recovery: </a:t>
            </a:r>
            <a:r>
              <a:rPr lang="en-US" dirty="0"/>
              <a:t>http://</a:t>
            </a:r>
            <a:r>
              <a:rPr lang="en-US" dirty="0" err="1"/>
              <a:t>scn.sap.com</a:t>
            </a:r>
            <a:r>
              <a:rPr lang="en-US" dirty="0"/>
              <a:t>/docs/DOC-34483</a:t>
            </a:r>
            <a:endParaRPr lang="en-US" dirty="0"/>
          </a:p>
          <a:p>
            <a:pPr marL="0" marR="0" indent="0" algn="l" defTabSz="1089025" rtl="0" eaLnBrk="1" fontAlgn="auto" latinLnBrk="0" hangingPunct="1">
              <a:lnSpc>
                <a:spcPct val="100000"/>
              </a:lnSpc>
              <a:spcBef>
                <a:spcPts val="0"/>
              </a:spcBef>
              <a:spcAft>
                <a:spcPts val="0"/>
              </a:spcAft>
              <a:buClrTx/>
              <a:buSzTx/>
              <a:buFontTx/>
              <a:buNone/>
              <a:defRPr/>
            </a:pPr>
            <a:r>
              <a:rPr lang="en-US" sz="1400" b="1" kern="1200" dirty="0">
                <a:solidFill>
                  <a:schemeClr val="tx1"/>
                </a:solidFill>
                <a:latin typeface="+mn-lt"/>
                <a:ea typeface="+mn-ea"/>
                <a:cs typeface="+mn-cs"/>
              </a:rPr>
              <a:t>Third-Party BI Client Tools: </a:t>
            </a:r>
            <a:r>
              <a:rPr lang="en-US" sz="1400" b="0" kern="1200" dirty="0">
                <a:solidFill>
                  <a:schemeClr val="tx1"/>
                </a:solidFill>
                <a:latin typeface="+mn-lt"/>
                <a:ea typeface="+mn-ea"/>
                <a:cs typeface="+mn-cs"/>
              </a:rPr>
              <a:t>http://</a:t>
            </a:r>
            <a:r>
              <a:rPr lang="en-US" sz="1400" b="0" kern="1200" dirty="0" err="1">
                <a:solidFill>
                  <a:schemeClr val="tx1"/>
                </a:solidFill>
                <a:latin typeface="+mn-lt"/>
                <a:ea typeface="+mn-ea"/>
                <a:cs typeface="+mn-cs"/>
              </a:rPr>
              <a:t>scn.sap.com</a:t>
            </a:r>
            <a:r>
              <a:rPr lang="en-US" sz="1400" b="0" kern="1200" dirty="0">
                <a:solidFill>
                  <a:schemeClr val="tx1"/>
                </a:solidFill>
                <a:latin typeface="+mn-lt"/>
                <a:ea typeface="+mn-ea"/>
                <a:cs typeface="+mn-cs"/>
              </a:rPr>
              <a:t>/docs/DOC-45681</a:t>
            </a:r>
            <a:endParaRPr lang="en-US" sz="1400" b="0" kern="1200" dirty="0">
              <a:solidFill>
                <a:schemeClr val="tx1"/>
              </a:solidFill>
              <a:latin typeface="+mn-lt"/>
              <a:ea typeface="+mn-ea"/>
              <a:cs typeface="+mn-cs"/>
            </a:endParaRPr>
          </a:p>
          <a:p>
            <a:pPr marL="0" marR="0" indent="0" algn="l" defTabSz="1089025" rtl="0" eaLnBrk="1" fontAlgn="auto" latinLnBrk="0" hangingPunct="1">
              <a:lnSpc>
                <a:spcPct val="100000"/>
              </a:lnSpc>
              <a:spcBef>
                <a:spcPts val="0"/>
              </a:spcBef>
              <a:spcAft>
                <a:spcPts val="0"/>
              </a:spcAft>
              <a:buClrTx/>
              <a:buSzTx/>
              <a:buFontTx/>
              <a:buNone/>
              <a:defRPr/>
            </a:pPr>
            <a:r>
              <a:rPr lang="en-US" sz="1400" b="1" kern="1200" dirty="0">
                <a:solidFill>
                  <a:schemeClr val="tx1"/>
                </a:solidFill>
                <a:latin typeface="+mn-lt"/>
                <a:ea typeface="+mn-ea"/>
                <a:cs typeface="+mn-cs"/>
              </a:rPr>
              <a:t>SAP Integration Certification for SAP HANA Cloud : </a:t>
            </a:r>
            <a:r>
              <a:rPr lang="en-US" sz="1400" b="0" kern="1200" dirty="0">
                <a:solidFill>
                  <a:schemeClr val="tx1"/>
                </a:solidFill>
                <a:latin typeface="+mn-lt"/>
                <a:ea typeface="+mn-ea"/>
                <a:cs typeface="+mn-cs"/>
              </a:rPr>
              <a:t>http://</a:t>
            </a:r>
            <a:r>
              <a:rPr lang="en-US" sz="1400" b="0" kern="1200" dirty="0" err="1">
                <a:solidFill>
                  <a:schemeClr val="tx1"/>
                </a:solidFill>
                <a:latin typeface="+mn-lt"/>
                <a:ea typeface="+mn-ea"/>
                <a:cs typeface="+mn-cs"/>
              </a:rPr>
              <a:t>scn.sap.com</a:t>
            </a:r>
            <a:r>
              <a:rPr lang="en-US" sz="1400" b="0" kern="1200" dirty="0">
                <a:solidFill>
                  <a:schemeClr val="tx1"/>
                </a:solidFill>
                <a:latin typeface="+mn-lt"/>
                <a:ea typeface="+mn-ea"/>
                <a:cs typeface="+mn-cs"/>
              </a:rPr>
              <a:t>/docs/DOC-41275</a:t>
            </a:r>
            <a:endParaRPr lang="en-US" b="0"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
        <p:nvSpPr>
          <p:cNvPr id="9" name="Slide Image Placeholder 8"/>
          <p:cNvSpPr>
            <a:spLocks noGrp="1" noRot="1" noChangeAspect="1"/>
          </p:cNvSpPr>
          <p:nvPr>
            <p:ph type="sldImg"/>
          </p:nvPr>
        </p:nvSpPr>
        <p:spPr>
          <a:xfrm>
            <a:off x="2795588" y="455613"/>
            <a:ext cx="4283075" cy="2409825"/>
          </a:xfrm>
        </p:spPr>
      </p:sp>
      <p:sp>
        <p:nvSpPr>
          <p:cNvPr id="10" name="Notes Placeholder 9"/>
          <p:cNvSpPr>
            <a:spLocks noGrp="1"/>
          </p:cNvSpPr>
          <p:nvPr>
            <p:ph type="body" idx="1"/>
          </p:nvPr>
        </p:nvSpPr>
        <p:spPr/>
        <p:txBody>
          <a:bodyPr>
            <a:normAutofit/>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normAutofit/>
          </a:bodyPr>
          <a:lstStyle/>
          <a:p>
            <a:pPr defTabSz="457200"/>
            <a:r>
              <a:rPr lang="en-US" sz="1400" b="0" dirty="0">
                <a:solidFill>
                  <a:schemeClr val="bg1">
                    <a:lumMod val="95000"/>
                  </a:schemeClr>
                </a:solidFill>
              </a:rPr>
              <a:t>SAP’s Unique Value is One open Platform. </a:t>
            </a:r>
            <a:endParaRPr lang="en-US" sz="1400" b="0" dirty="0">
              <a:solidFill>
                <a:schemeClr val="bg1">
                  <a:lumMod val="95000"/>
                </a:schemeClr>
              </a:solidFill>
            </a:endParaRPr>
          </a:p>
          <a:p>
            <a:pPr defTabSz="457200"/>
            <a:endParaRPr lang="en-US" sz="1400" b="0" dirty="0">
              <a:solidFill>
                <a:schemeClr val="bg1">
                  <a:lumMod val="95000"/>
                </a:schemeClr>
              </a:solidFill>
            </a:endParaRPr>
          </a:p>
          <a:p>
            <a:pPr defTabSz="457200"/>
            <a:r>
              <a:rPr lang="en-US" sz="1400" b="0" dirty="0">
                <a:solidFill>
                  <a:schemeClr val="bg1">
                    <a:lumMod val="95000"/>
                  </a:schemeClr>
                </a:solidFill>
              </a:rPr>
              <a:t>The customers can start</a:t>
            </a:r>
            <a:r>
              <a:rPr lang="en-US" sz="1400" b="0" baseline="0" dirty="0">
                <a:solidFill>
                  <a:schemeClr val="bg1">
                    <a:lumMod val="95000"/>
                  </a:schemeClr>
                </a:solidFill>
              </a:rPr>
              <a:t> everywhere and do project in parallel based on the concept of the Pace Layered Innovation Strategy : </a:t>
            </a:r>
            <a:r>
              <a:rPr lang="en-US" sz="1400" b="0" baseline="0" dirty="0" err="1">
                <a:solidFill>
                  <a:schemeClr val="bg1">
                    <a:lumMod val="95000"/>
                  </a:schemeClr>
                </a:solidFill>
              </a:rPr>
              <a:t>IoT</a:t>
            </a:r>
            <a:r>
              <a:rPr lang="en-US" sz="1400" b="0" baseline="0" dirty="0">
                <a:solidFill>
                  <a:schemeClr val="bg1">
                    <a:lumMod val="95000"/>
                  </a:schemeClr>
                </a:solidFill>
              </a:rPr>
              <a:t> projects, Analytics, ERP consolidation. </a:t>
            </a:r>
            <a:endParaRPr lang="en-US" sz="1400" b="0" baseline="0" dirty="0">
              <a:solidFill>
                <a:schemeClr val="bg1">
                  <a:lumMod val="95000"/>
                </a:schemeClr>
              </a:solidFill>
            </a:endParaRPr>
          </a:p>
          <a:p>
            <a:pPr defTabSz="457200"/>
            <a:r>
              <a:rPr lang="en-US" sz="1400" b="0" baseline="0" dirty="0">
                <a:solidFill>
                  <a:schemeClr val="bg1">
                    <a:lumMod val="95000"/>
                  </a:schemeClr>
                </a:solidFill>
              </a:rPr>
              <a:t>It is all based on platform leveraging the same technology building blocks. </a:t>
            </a:r>
            <a:endParaRPr lang="en-US" sz="1400" b="0" dirty="0">
              <a:solidFill>
                <a:schemeClr val="bg1">
                  <a:lumMod val="95000"/>
                </a:schemeClr>
              </a:solidFill>
            </a:endParaRPr>
          </a:p>
          <a:p>
            <a:pPr defTabSz="457200"/>
            <a:endParaRPr lang="en-US" sz="1400" b="0" dirty="0">
              <a:solidFill>
                <a:schemeClr val="bg1">
                  <a:lumMod val="95000"/>
                </a:schemeClr>
              </a:solidFill>
            </a:endParaRPr>
          </a:p>
          <a:p>
            <a:pPr defTabSz="457200"/>
            <a:r>
              <a:rPr lang="en-US" sz="1400" b="0" dirty="0">
                <a:solidFill>
                  <a:schemeClr val="bg1">
                    <a:lumMod val="95000"/>
                  </a:schemeClr>
                </a:solidFill>
              </a:rPr>
              <a:t>The big advantage</a:t>
            </a:r>
            <a:r>
              <a:rPr lang="en-US" sz="1400" b="0" baseline="0" dirty="0">
                <a:solidFill>
                  <a:schemeClr val="bg1">
                    <a:lumMod val="95000"/>
                  </a:schemeClr>
                </a:solidFill>
              </a:rPr>
              <a:t> for our customers is two-fold: </a:t>
            </a:r>
            <a:endParaRPr lang="en-US" sz="1400" b="0" baseline="0" dirty="0">
              <a:solidFill>
                <a:schemeClr val="bg1">
                  <a:lumMod val="95000"/>
                </a:schemeClr>
              </a:solidFill>
            </a:endParaRPr>
          </a:p>
          <a:p>
            <a:pPr defTabSz="457200"/>
            <a:endParaRPr lang="en-US" sz="1400" b="0" baseline="0" dirty="0">
              <a:solidFill>
                <a:schemeClr val="bg1">
                  <a:lumMod val="95000"/>
                </a:schemeClr>
              </a:solidFill>
            </a:endParaRPr>
          </a:p>
          <a:p>
            <a:pPr marL="285750" indent="-285750" defTabSz="457200">
              <a:buFontTx/>
              <a:buChar char="-"/>
            </a:pPr>
            <a:r>
              <a:rPr lang="en-US" sz="1400" b="0" baseline="0" dirty="0">
                <a:solidFill>
                  <a:schemeClr val="bg1">
                    <a:lumMod val="95000"/>
                  </a:schemeClr>
                </a:solidFill>
              </a:rPr>
              <a:t>Leveraging the same technology across various systems drives efficiency of scale (shared IT resources, knowledge … )</a:t>
            </a:r>
            <a:endParaRPr lang="en-US" sz="1400" b="0" baseline="0" dirty="0">
              <a:solidFill>
                <a:schemeClr val="bg1">
                  <a:lumMod val="95000"/>
                </a:schemeClr>
              </a:solidFill>
            </a:endParaRPr>
          </a:p>
          <a:p>
            <a:pPr marL="285750" indent="-285750" defTabSz="457200">
              <a:buFontTx/>
              <a:buChar char="-"/>
            </a:pPr>
            <a:r>
              <a:rPr lang="en-US" sz="1400" b="0" baseline="0" dirty="0">
                <a:solidFill>
                  <a:schemeClr val="bg1">
                    <a:lumMod val="95000"/>
                  </a:schemeClr>
                </a:solidFill>
              </a:rPr>
              <a:t>Also Today’s Innovation can be become part of tomorrows Core. So </a:t>
            </a:r>
            <a:r>
              <a:rPr lang="en-US" sz="1400" dirty="0">
                <a:solidFill>
                  <a:schemeClr val="bg1">
                    <a:lumMod val="95000"/>
                  </a:schemeClr>
                </a:solidFill>
              </a:rPr>
              <a:t>one Platform for a Pace Layered</a:t>
            </a:r>
            <a:r>
              <a:rPr lang="en-US" sz="1400" baseline="0" dirty="0">
                <a:solidFill>
                  <a:schemeClr val="bg1">
                    <a:lumMod val="95000"/>
                  </a:schemeClr>
                </a:solidFill>
              </a:rPr>
              <a:t> Innovation Strategy</a:t>
            </a:r>
            <a:r>
              <a:rPr lang="en-US" sz="1400" dirty="0">
                <a:solidFill>
                  <a:schemeClr val="bg1">
                    <a:lumMod val="95000"/>
                  </a:schemeClr>
                </a:solidFill>
              </a:rPr>
              <a:t> enables scale without disruption</a:t>
            </a:r>
            <a:endParaRPr lang="en-US" sz="1400" dirty="0">
              <a:solidFill>
                <a:schemeClr val="bg1">
                  <a:lumMod val="95000"/>
                </a:schemeClr>
              </a:solidFill>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fld>
            <a:endParaRPr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30725" cy="2549525"/>
          </a:xfrm>
        </p:spPr>
      </p:sp>
      <p:sp>
        <p:nvSpPr>
          <p:cNvPr id="3" name="Notes Placeholder 2"/>
          <p:cNvSpPr>
            <a:spLocks noGrp="1"/>
          </p:cNvSpPr>
          <p:nvPr>
            <p:ph type="body" idx="1"/>
          </p:nvPr>
        </p:nvSpPr>
        <p:spPr/>
        <p:txBody>
          <a:bodyPr/>
          <a:lstStyle/>
          <a:p>
            <a:pPr defTabSz="1072515">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fld>
            <a:endParaRPr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
        <p:nvSpPr>
          <p:cNvPr id="9" name="Slide Image Placeholder 8"/>
          <p:cNvSpPr>
            <a:spLocks noGrp="1" noRot="1" noChangeAspect="1"/>
          </p:cNvSpPr>
          <p:nvPr>
            <p:ph type="sldImg"/>
          </p:nvPr>
        </p:nvSpPr>
        <p:spPr>
          <a:xfrm>
            <a:off x="2795588" y="455613"/>
            <a:ext cx="4283075" cy="2409825"/>
          </a:xfrm>
        </p:spPr>
      </p:sp>
      <p:sp>
        <p:nvSpPr>
          <p:cNvPr id="10" name="Notes Placeholder 9"/>
          <p:cNvSpPr>
            <a:spLocks noGrp="1"/>
          </p:cNvSpPr>
          <p:nvPr>
            <p:ph type="body" idx="1"/>
          </p:nvPr>
        </p:nvSpPr>
        <p:spPr/>
        <p:txBody>
          <a:bodyPr>
            <a:normAutofit/>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
        <p:nvSpPr>
          <p:cNvPr id="6" name="Slide Image Placeholder 5"/>
          <p:cNvSpPr>
            <a:spLocks noGrp="1" noRot="1" noChangeAspect="1"/>
          </p:cNvSpPr>
          <p:nvPr>
            <p:ph type="sldImg"/>
          </p:nvPr>
        </p:nvSpPr>
        <p:spPr>
          <a:xfrm>
            <a:off x="2795588" y="455613"/>
            <a:ext cx="4283075" cy="2409825"/>
          </a:xfrm>
        </p:spPr>
      </p:sp>
      <p:sp>
        <p:nvSpPr>
          <p:cNvPr id="7" name="Notes Placeholder 6"/>
          <p:cNvSpPr>
            <a:spLocks noGrp="1"/>
          </p:cNvSpPr>
          <p:nvPr>
            <p:ph type="body" idx="1"/>
          </p:nvPr>
        </p:nvSpPr>
        <p:spPr/>
        <p:txBody>
          <a:bodyPr>
            <a:normAutofit/>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8775" y="849313"/>
            <a:ext cx="4076700" cy="2293937"/>
          </a:xfrm>
        </p:spPr>
      </p:sp>
      <p:sp>
        <p:nvSpPr>
          <p:cNvPr id="3" name="Notes Placeholder 2"/>
          <p:cNvSpPr>
            <a:spLocks noGrp="1"/>
          </p:cNvSpPr>
          <p:nvPr>
            <p:ph type="body" idx="1"/>
          </p:nvPr>
        </p:nvSpPr>
        <p:spPr/>
        <p:txBody>
          <a:bodyPr/>
          <a:lstStyle/>
          <a:p>
            <a:r>
              <a:rPr lang="zh-CN" altLang="en-US" dirty="0"/>
              <a:t>在</a:t>
            </a:r>
            <a:r>
              <a:rPr lang="en-US" altLang="zh-CN" dirty="0"/>
              <a:t>HANA</a:t>
            </a:r>
            <a:r>
              <a:rPr lang="zh-CN" altLang="en-US" dirty="0"/>
              <a:t>上可以做哪些事情？谁最早采用该技术，他们获得了哪些收益？</a:t>
            </a:r>
            <a:endParaRPr lang="en-US" dirty="0"/>
          </a:p>
        </p:txBody>
      </p:sp>
      <p:sp>
        <p:nvSpPr>
          <p:cNvPr id="4" name="Slide Number Placeholder 3"/>
          <p:cNvSpPr>
            <a:spLocks noGrp="1"/>
          </p:cNvSpPr>
          <p:nvPr>
            <p:ph type="sldNum" sz="quarter" idx="10"/>
          </p:nvPr>
        </p:nvSpPr>
        <p:spPr/>
        <p:txBody>
          <a:bodyPr/>
          <a:lstStyle/>
          <a:p>
            <a:fld id="{08D94E42-9552-4CA1-9BAE-ABA7377889D3}"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90850" y="454025"/>
            <a:ext cx="3937000" cy="2214563"/>
          </a:xfrm>
        </p:spPr>
      </p:sp>
      <p:sp>
        <p:nvSpPr>
          <p:cNvPr id="3" name="Notes Placeholder 2"/>
          <p:cNvSpPr>
            <a:spLocks noGrp="1"/>
          </p:cNvSpPr>
          <p:nvPr>
            <p:ph type="body" idx="1"/>
          </p:nvPr>
        </p:nvSpPr>
        <p:spPr/>
        <p:txBody>
          <a:bodyPr/>
          <a:lstStyle/>
          <a:p>
            <a:r>
              <a:rPr lang="zh-CN" altLang="en-US" dirty="0"/>
              <a:t>首先需要说明，旧有应用的不成功，主要是因为缺乏一个好的平台，而新的应用想成功，也需要一个新的平台的支持。</a:t>
            </a:r>
            <a:endParaRPr lang="en-US" altLang="zh-CN" dirty="0"/>
          </a:p>
          <a:p>
            <a:r>
              <a:rPr lang="en-US" dirty="0"/>
              <a:t>renovation/innovation via new HANA technology</a:t>
            </a:r>
            <a:endParaRPr lang="en-US" dirty="0"/>
          </a:p>
          <a:p>
            <a:r>
              <a:rPr lang="zh-CN" altLang="en-US" dirty="0"/>
              <a:t>接着说明</a:t>
            </a:r>
            <a:r>
              <a:rPr lang="en-US" altLang="zh-CN" dirty="0"/>
              <a:t>HANA</a:t>
            </a:r>
            <a:r>
              <a:rPr lang="zh-CN" altLang="en-US" dirty="0"/>
              <a:t>的各种创新点（内存计算、简化架构、内嵌各种开发工具模型，快速开发、快速部署等等）</a:t>
            </a:r>
            <a:endParaRPr lang="en-US" altLang="zh-CN" dirty="0"/>
          </a:p>
          <a:p>
            <a:r>
              <a:rPr lang="zh-CN" altLang="en-US" dirty="0"/>
              <a:t>只有有了如此强大的应用，才能使业务创新成为可能，否则业务创新只是空中楼阁，缺乏支撑。</a:t>
            </a:r>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5588" y="454025"/>
            <a:ext cx="4283075" cy="24098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5588" y="454025"/>
            <a:ext cx="4283075" cy="2409825"/>
          </a:xfrm>
        </p:spPr>
      </p:sp>
      <p:sp>
        <p:nvSpPr>
          <p:cNvPr id="3" name="Notes Placeholder 2"/>
          <p:cNvSpPr>
            <a:spLocks noGrp="1"/>
          </p:cNvSpPr>
          <p:nvPr>
            <p:ph type="body" idx="1"/>
          </p:nvPr>
        </p:nvSpPr>
        <p:spPr/>
        <p:txBody>
          <a:bodyPr>
            <a:normAutofit fontScale="77500" lnSpcReduction="20000"/>
          </a:bodyPr>
          <a:lstStyle/>
          <a:p>
            <a:r>
              <a:rPr lang="en-US" sz="1200" dirty="0"/>
              <a:t>To build applications, you need a good application development platform.  SAP HANA Platform is the in-memory application development platform for all your application. </a:t>
            </a:r>
            <a:endParaRPr lang="en-US" sz="1200" dirty="0"/>
          </a:p>
          <a:p>
            <a:r>
              <a:rPr lang="en-US" sz="1200" dirty="0"/>
              <a:t> </a:t>
            </a:r>
            <a:endParaRPr lang="en-US" sz="1200" dirty="0"/>
          </a:p>
          <a:p>
            <a:pPr marL="174625" indent="-174625">
              <a:buFont typeface="Wingdings" panose="05000000000000000000" pitchFamily="2" charset="2"/>
              <a:buChar char="§"/>
            </a:pPr>
            <a:r>
              <a:rPr lang="en-US" sz="1200" dirty="0"/>
              <a:t>With SAP HANA as the common platform, we help our customers dramatically accelerate the speed of their business while radically simplifying their IT stack by collapsing complex IT layers reducing hardware costs. </a:t>
            </a:r>
            <a:endParaRPr lang="en-US" sz="1200" dirty="0"/>
          </a:p>
          <a:p>
            <a:pPr marL="174625" indent="-174625">
              <a:buFont typeface="Wingdings" panose="05000000000000000000" pitchFamily="2" charset="2"/>
              <a:buChar char="§"/>
            </a:pPr>
            <a:r>
              <a:rPr lang="en-US" sz="1200" dirty="0"/>
              <a:t>In addition, the SAP HANA platform brings the seamless integration across our core applications and analytics solutions, offering a truly integrated closed-loop experience from insight to action</a:t>
            </a:r>
            <a:endParaRPr lang="en-US" sz="1200" dirty="0"/>
          </a:p>
          <a:p>
            <a:pPr marL="174625" indent="-174625">
              <a:buFont typeface="Wingdings" panose="05000000000000000000" pitchFamily="2" charset="2"/>
              <a:buChar char="§"/>
            </a:pPr>
            <a:r>
              <a:rPr lang="en-US" sz="1200" dirty="0"/>
              <a:t>SAP HANA platform allows you to build transaction applications and analytic applications on the same platform, which means you can run analytic on top of transactional data directly.  It help you to generate the real-time analysis on the fresh data and provide the single version of truth for your analysis. </a:t>
            </a:r>
            <a:endParaRPr lang="en-US" sz="1200" dirty="0"/>
          </a:p>
          <a:p>
            <a:pPr marL="174625" indent="-174625">
              <a:buFont typeface="Wingdings" panose="05000000000000000000" pitchFamily="2" charset="2"/>
              <a:buChar char="§"/>
            </a:pPr>
            <a:r>
              <a:rPr lang="en-US" sz="1200" dirty="0"/>
              <a:t>And, now, SAP, partners, ISVs, startups, and also some customers are building new applications on top of SAP HANA platform. </a:t>
            </a:r>
            <a:endParaRPr lang="en-US" sz="1200" dirty="0"/>
          </a:p>
          <a:p>
            <a:pPr marL="174625" indent="-174625">
              <a:buFont typeface="Wingdings" panose="05000000000000000000" pitchFamily="2" charset="2"/>
              <a:buChar char="§"/>
            </a:pPr>
            <a:endParaRPr lang="en-US" sz="1200" dirty="0"/>
          </a:p>
          <a:p>
            <a:r>
              <a:rPr lang="en-US" sz="1200" dirty="0"/>
              <a:t>SAP HANA can help you to: </a:t>
            </a:r>
            <a:endParaRPr lang="en-US" sz="1200" dirty="0"/>
          </a:p>
          <a:p>
            <a:endParaRPr lang="en-US" sz="1200" dirty="0"/>
          </a:p>
          <a:p>
            <a:r>
              <a:rPr lang="en-US" sz="1200" dirty="0"/>
              <a:t>1. accelerate your application performance: SAP HANA uses advanced in-memory computing that removes the bottle neck of disk IO with less data movement</a:t>
            </a:r>
            <a:endParaRPr lang="en-US" sz="1200" dirty="0"/>
          </a:p>
          <a:p>
            <a:endParaRPr lang="en-US" sz="1200" dirty="0"/>
          </a:p>
          <a:p>
            <a:pPr defTabSz="1109345">
              <a:defRPr/>
            </a:pPr>
            <a:r>
              <a:rPr lang="en-US" sz="1200" dirty="0"/>
              <a:t>2. simplify your application development: No need to have additional data copies.  All applications can run on top of the same platform and a single data copy</a:t>
            </a:r>
            <a:endParaRPr lang="en-US" sz="1200" dirty="0"/>
          </a:p>
          <a:p>
            <a:endParaRPr lang="en-US" sz="1200" dirty="0"/>
          </a:p>
          <a:p>
            <a:pPr marL="0" lvl="2" indent="0" defTabSz="931545">
              <a:spcAft>
                <a:spcPts val="610"/>
              </a:spcAft>
              <a:buClrTx/>
              <a:buSzTx/>
              <a:buNone/>
              <a:defRPr/>
            </a:pPr>
            <a:r>
              <a:rPr lang="en-US" dirty="0"/>
              <a:t>3. Innovate in your application intelligence with real-time insights: SAP HANA seamlessly integrates engines</a:t>
            </a:r>
            <a:r>
              <a:rPr lang="en-US" baseline="0" dirty="0"/>
              <a:t> to process different data</a:t>
            </a:r>
            <a:r>
              <a:rPr lang="en-US" dirty="0"/>
              <a:t> to</a:t>
            </a:r>
            <a:r>
              <a:rPr lang="en-US" baseline="0" dirty="0"/>
              <a:t> help finding deeper insights. </a:t>
            </a:r>
            <a:endParaRPr lang="en-US" baseline="0" dirty="0"/>
          </a:p>
          <a:p>
            <a:pPr marL="0" lvl="2" indent="0" defTabSz="931545">
              <a:spcAft>
                <a:spcPts val="610"/>
              </a:spcAft>
              <a:buClrTx/>
              <a:buSzTx/>
              <a:buNone/>
              <a:defRPr/>
            </a:pPr>
            <a:endParaRPr lang="en-US" dirty="0"/>
          </a:p>
          <a:p>
            <a:r>
              <a:rPr lang="en-US" sz="1200" dirty="0"/>
              <a:t>With real-time deep insights and simplified development, you can do continuous innovation and build more new applications that dedicates to your own business to help run better.</a:t>
            </a:r>
            <a:endParaRPr lang="en-US" sz="1200" dirty="0"/>
          </a:p>
          <a:p>
            <a:endParaRPr lang="en-US" sz="1200" dirty="0"/>
          </a:p>
          <a:p>
            <a:endParaRPr lang="en-US" dirty="0"/>
          </a:p>
          <a:p>
            <a:pPr algn="ctr">
              <a:spcAft>
                <a:spcPts val="610"/>
              </a:spcAft>
            </a:pPr>
            <a:endParaRPr lang="en-US" sz="900" dirty="0">
              <a:solidFill>
                <a:schemeClr val="bg1"/>
              </a:solidFill>
            </a:endParaRPr>
          </a:p>
          <a:p>
            <a:pPr algn="ctr">
              <a:spcAft>
                <a:spcPts val="610"/>
              </a:spcAft>
            </a:pPr>
            <a:endParaRPr lang="en-US" sz="900" dirty="0">
              <a:solidFill>
                <a:schemeClr val="bg1"/>
              </a:solidFill>
            </a:endParaRPr>
          </a:p>
          <a:p>
            <a:pPr algn="ctr">
              <a:spcAft>
                <a:spcPts val="610"/>
              </a:spcAft>
            </a:pPr>
            <a:r>
              <a:rPr lang="en-US" sz="900" dirty="0">
                <a:solidFill>
                  <a:schemeClr val="bg1"/>
                </a:solidFill>
              </a:rPr>
              <a:t>Innovate to compete</a:t>
            </a:r>
            <a:endParaRPr lang="en-US" sz="900" dirty="0">
              <a:solidFill>
                <a:schemeClr val="bg1"/>
              </a:solidFill>
            </a:endParaRPr>
          </a:p>
          <a:p>
            <a:pPr algn="ctr">
              <a:spcAft>
                <a:spcPts val="610"/>
              </a:spcAft>
            </a:pPr>
            <a:endParaRPr lang="en-US" sz="900" dirty="0">
              <a:solidFill>
                <a:schemeClr val="bg1"/>
              </a:solidFill>
            </a:endParaRPr>
          </a:p>
          <a:p>
            <a:pPr algn="ctr">
              <a:spcAft>
                <a:spcPts val="610"/>
              </a:spcAft>
            </a:pPr>
            <a:endParaRPr lang="en-US" sz="900" dirty="0">
              <a:solidFill>
                <a:schemeClr val="bg1"/>
              </a:solidFill>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1" y="0"/>
            <a:ext cx="11545200" cy="2143622"/>
          </a:xfrm>
          <a:prstGeom prst="rect">
            <a:avLst/>
          </a:prstGeom>
          <a:solidFill>
            <a:schemeClr val="bg1">
              <a:alpha val="75000"/>
            </a:schemeClr>
          </a:solidFill>
          <a:ln w="6350"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a:t>Short Presentation Title</a:t>
            </a:r>
            <a:endParaRPr lang="en-US" dirty="0"/>
          </a:p>
        </p:txBody>
      </p:sp>
      <p:pic>
        <p:nvPicPr>
          <p:cNvPr id="4" name="Picture 3" descr="SAP_grad_R_pref.png"/>
          <p:cNvPicPr>
            <a:picLocks noChangeAspect="1"/>
          </p:cNvPicPr>
          <p:nvPr userDrawn="1"/>
        </p:nvPicPr>
        <p:blipFill>
          <a:blip r:embed="rId2" cstate="screen"/>
          <a:stretch>
            <a:fillRect/>
          </a:stretch>
        </p:blipFill>
        <p:spPr>
          <a:xfrm>
            <a:off x="325444" y="6083730"/>
            <a:ext cx="913247" cy="453600"/>
          </a:xfrm>
          <a:prstGeom prst="rect">
            <a:avLst/>
          </a:prstGeom>
          <a:noFill/>
          <a:ln>
            <a:noFill/>
          </a:ln>
        </p:spPr>
      </p:pic>
      <p:sp>
        <p:nvSpPr>
          <p:cNvPr id="5" name="Rectangle 4"/>
          <p:cNvSpPr/>
          <p:nvPr userDrawn="1"/>
        </p:nvSpPr>
        <p:spPr bwMode="gray">
          <a:xfrm>
            <a:off x="324001" y="0"/>
            <a:ext cx="11545200" cy="162038"/>
          </a:xfrm>
          <a:prstGeom prst="rect">
            <a:avLst/>
          </a:prstGeom>
          <a:solidFill>
            <a:schemeClr val="accent1"/>
          </a:solidFill>
          <a:ln w="9525"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7755" rtl="0" eaLnBrk="1" fontAlgn="auto" latinLnBrk="0" hangingPunct="1">
              <a:lnSpc>
                <a:spcPct val="100000"/>
              </a:lnSpc>
              <a:spcBef>
                <a:spcPts val="0"/>
              </a:spcBef>
              <a:spcAft>
                <a:spcPts val="0"/>
              </a:spcAft>
              <a:buClr>
                <a:schemeClr val="accent1"/>
              </a:buClr>
              <a:buSzPct val="80000"/>
              <a:buFontTx/>
              <a:buNone/>
              <a:defRPr sz="2000" b="0">
                <a:solidFill>
                  <a:sysClr val="windowText" lastClr="000000"/>
                </a:solidFill>
              </a:defRPr>
            </a:lvl1pPr>
            <a:lvl2pPr marL="544195" indent="0" algn="ctr">
              <a:buNone/>
              <a:defRPr>
                <a:solidFill>
                  <a:schemeClr val="tx1">
                    <a:tint val="75000"/>
                  </a:schemeClr>
                </a:solidFill>
              </a:defRPr>
            </a:lvl2pPr>
            <a:lvl3pPr marL="1087755" indent="0" algn="ctr">
              <a:buNone/>
              <a:defRPr>
                <a:solidFill>
                  <a:schemeClr val="tx1">
                    <a:tint val="75000"/>
                  </a:schemeClr>
                </a:solidFill>
              </a:defRPr>
            </a:lvl3pPr>
            <a:lvl4pPr marL="1631950" indent="0" algn="ctr">
              <a:buNone/>
              <a:defRPr>
                <a:solidFill>
                  <a:schemeClr val="tx1">
                    <a:tint val="75000"/>
                  </a:schemeClr>
                </a:solidFill>
              </a:defRPr>
            </a:lvl4pPr>
            <a:lvl5pPr marL="2175510" indent="0" algn="ctr">
              <a:buNone/>
              <a:defRPr>
                <a:solidFill>
                  <a:schemeClr val="tx1">
                    <a:tint val="75000"/>
                  </a:schemeClr>
                </a:solidFill>
              </a:defRPr>
            </a:lvl5pPr>
            <a:lvl6pPr marL="2719705" indent="0" algn="ctr">
              <a:buNone/>
              <a:defRPr>
                <a:solidFill>
                  <a:schemeClr val="tx1">
                    <a:tint val="75000"/>
                  </a:schemeClr>
                </a:solidFill>
              </a:defRPr>
            </a:lvl6pPr>
            <a:lvl7pPr marL="3263265" indent="0" algn="ctr">
              <a:buNone/>
              <a:defRPr>
                <a:solidFill>
                  <a:schemeClr val="tx1">
                    <a:tint val="75000"/>
                  </a:schemeClr>
                </a:solidFill>
              </a:defRPr>
            </a:lvl7pPr>
            <a:lvl8pPr marL="3807460" indent="0" algn="ctr">
              <a:buNone/>
              <a:defRPr>
                <a:solidFill>
                  <a:schemeClr val="tx1">
                    <a:tint val="75000"/>
                  </a:schemeClr>
                </a:solidFill>
              </a:defRPr>
            </a:lvl8pPr>
            <a:lvl9pPr marL="4351655"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endParaRPr lang="en-US" dirty="0"/>
          </a:p>
        </p:txBody>
      </p:sp>
      <p:sp>
        <p:nvSpPr>
          <p:cNvPr id="7" name="TextBox 6"/>
          <p:cNvSpPr txBox="1"/>
          <p:nvPr userDrawn="1"/>
        </p:nvSpPr>
        <p:spPr>
          <a:xfrm rot="21360000">
            <a:off x="4212458"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panose="020B0604020202020204"/>
                <a:ea typeface="+mn-ea"/>
                <a:cs typeface="+mn-cs"/>
              </a:defRPr>
            </a:lvl1pPr>
            <a:lvl2pPr marL="457200" algn="l" defTabSz="914400" rtl="0" eaLnBrk="1" latinLnBrk="0" hangingPunct="1">
              <a:buClr>
                <a:srgbClr val="FDB913"/>
              </a:buClr>
              <a:buSzPct val="100000"/>
              <a:buFont typeface="Wingdings" panose="05000000000000000000"/>
              <a:buChar char=""/>
              <a:defRPr lang="de-DE" sz="1800" kern="1200">
                <a:solidFill>
                  <a:schemeClr val="tx1"/>
                </a:solidFill>
                <a:latin typeface="Arial" panose="020B0604020202020204"/>
                <a:ea typeface="+mn-ea"/>
                <a:cs typeface="+mn-cs"/>
              </a:defRPr>
            </a:lvl2pPr>
            <a:lvl3pPr marL="914400" algn="l" defTabSz="914400" rtl="0" eaLnBrk="1" latinLnBrk="0" hangingPunct="1">
              <a:buClr>
                <a:srgbClr val="666666"/>
              </a:buClr>
              <a:buSzPct val="80000"/>
              <a:buFont typeface="Wingdings" panose="05000000000000000000"/>
              <a:buChar char="n"/>
              <a:defRPr lang="de-DE" sz="1400" kern="1200">
                <a:solidFill>
                  <a:schemeClr val="tx1"/>
                </a:solidFill>
                <a:latin typeface="Arial" panose="020B0604020202020204"/>
                <a:ea typeface="+mn-ea"/>
                <a:cs typeface="+mn-cs"/>
              </a:defRPr>
            </a:lvl3pPr>
            <a:lvl4pPr marL="1371600" algn="l" defTabSz="914400" rtl="0" eaLnBrk="1" latinLnBrk="0" hangingPunct="1">
              <a:buClr>
                <a:srgbClr val="666666"/>
              </a:buClr>
              <a:buSzPct val="80000"/>
              <a:buFont typeface="Arial" panose="020B0604020202020204"/>
              <a:buChar char=""/>
              <a:defRPr lang="de-DE" sz="1200" kern="1200">
                <a:solidFill>
                  <a:schemeClr val="tx1"/>
                </a:solidFill>
                <a:latin typeface="Arial" panose="020B0604020202020204"/>
                <a:ea typeface="+mn-ea"/>
                <a:cs typeface="+mn-cs"/>
              </a:defRPr>
            </a:lvl4pPr>
            <a:lvl5pPr marL="1828800" algn="l" defTabSz="914400" rtl="0" eaLnBrk="1" latinLnBrk="0" hangingPunct="1">
              <a:buClr>
                <a:srgbClr val="666666"/>
              </a:buClr>
              <a:buSzPct val="80000"/>
              <a:buFont typeface="Arial" panose="020B0604020202020204"/>
              <a:buChar char=""/>
              <a:defRPr lang="de-DE" sz="1000" kern="1200">
                <a:solidFill>
                  <a:schemeClr val="tx1"/>
                </a:solidFill>
                <a:latin typeface="Arial" panose="020B0604020202020204"/>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anose="020B0604020202020204" pitchFamily="34" charset="-128"/>
                <a:cs typeface="Arial Unicode MS" panose="020B0604020202020204" pitchFamily="34" charset="-128"/>
              </a:rPr>
              <a:t>Use this title slide only with an</a:t>
            </a:r>
            <a:r>
              <a:rPr lang="en-US" sz="1800" kern="0" baseline="0" dirty="0">
                <a:solidFill>
                  <a:schemeClr val="tx1"/>
                </a:solidFill>
                <a:ea typeface="Arial Unicode MS" panose="020B0604020202020204" pitchFamily="34" charset="-128"/>
                <a:cs typeface="Arial Unicode MS" panose="020B0604020202020204" pitchFamily="34" charset="-128"/>
              </a:rPr>
              <a:t> image</a:t>
            </a:r>
            <a:endParaRPr lang="en-US" sz="1800" kern="0" dirty="0">
              <a:solidFill>
                <a:schemeClr val="tx1"/>
              </a:solidFill>
              <a:ea typeface="Arial Unicode MS" panose="020B0604020202020204" pitchFamily="34" charset="-128"/>
              <a:cs typeface="Arial Unicode MS" panose="020B060402020202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1078"/>
            <a:ext cx="11545200" cy="4392043"/>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6"/>
            <a:ext cx="5662800"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3"/>
          <p:cNvSpPr>
            <a:spLocks noGrp="1"/>
          </p:cNvSpPr>
          <p:nvPr>
            <p:ph type="body" sz="quarter" idx="11" hasCustomPrompt="1"/>
          </p:nvPr>
        </p:nvSpPr>
        <p:spPr>
          <a:xfrm>
            <a:off x="6208016" y="1692396"/>
            <a:ext cx="5662800"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1"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2396"/>
            <a:ext cx="3740400"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3"/>
          <p:cNvSpPr>
            <a:spLocks noGrp="1"/>
          </p:cNvSpPr>
          <p:nvPr>
            <p:ph type="body" sz="quarter" idx="11" hasCustomPrompt="1"/>
          </p:nvPr>
        </p:nvSpPr>
        <p:spPr>
          <a:xfrm>
            <a:off x="8133316" y="1692396"/>
            <a:ext cx="3740400"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Text Placeholder 3"/>
          <p:cNvSpPr>
            <a:spLocks noGrp="1"/>
          </p:cNvSpPr>
          <p:nvPr>
            <p:ph type="body" sz="quarter" idx="12" hasCustomPrompt="1"/>
          </p:nvPr>
        </p:nvSpPr>
        <p:spPr>
          <a:xfrm>
            <a:off x="4228658" y="1692396"/>
            <a:ext cx="3740400"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84"/>
            <a:ext cx="4232275" cy="4392042"/>
          </a:xfrm>
          <a:solidFill>
            <a:schemeClr val="bg1">
              <a:lumMod val="95000"/>
            </a:schemeClr>
          </a:solidFill>
        </p:spPr>
        <p:txBody>
          <a:bodyPr tIns="1541841" anchor="t" anchorCtr="0"/>
          <a:lstStyle>
            <a:lvl1pPr algn="ctr">
              <a:defRPr b="0"/>
            </a:lvl1pPr>
          </a:lstStyle>
          <a:p>
            <a:r>
              <a:rPr lang="en-US" dirty="0"/>
              <a:t>Click icon to add picture</a:t>
            </a:r>
            <a:endParaRPr lang="en-US" dirty="0"/>
          </a:p>
        </p:txBody>
      </p:sp>
      <p:sp>
        <p:nvSpPr>
          <p:cNvPr id="7" name="Text Placeholder 6"/>
          <p:cNvSpPr>
            <a:spLocks noGrp="1"/>
          </p:cNvSpPr>
          <p:nvPr>
            <p:ph type="body" sz="quarter" idx="11" hasCustomPrompt="1"/>
          </p:nvPr>
        </p:nvSpPr>
        <p:spPr bwMode="gray">
          <a:xfrm>
            <a:off x="324002" y="1691084"/>
            <a:ext cx="7149949" cy="4392042"/>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7"/>
            <a:ext cx="5662800" cy="4393017"/>
          </a:xfrm>
          <a:solidFill>
            <a:schemeClr val="bg1">
              <a:lumMod val="95000"/>
            </a:schemeClr>
          </a:solidFill>
        </p:spPr>
        <p:txBody>
          <a:bodyPr vert="horz" lIns="0" tIns="1541841" rIns="0" bIns="0" rtlCol="0" anchor="t" anchorCtr="0">
            <a:noAutofit/>
          </a:bodyPr>
          <a:lstStyle>
            <a:lvl1pPr marL="0" indent="0" algn="ctr" defTabSz="1087755" rtl="0" eaLnBrk="1" latinLnBrk="0" hangingPunct="1">
              <a:spcBef>
                <a:spcPts val="1930"/>
              </a:spcBef>
              <a:buClr>
                <a:schemeClr val="accent1"/>
              </a:buClr>
              <a:buSzPct val="80000"/>
              <a:buFontTx/>
              <a:buNone/>
              <a:defRPr lang="de-DE" sz="2100" b="0" kern="1200" dirty="0">
                <a:solidFill>
                  <a:schemeClr val="tx1"/>
                </a:solidFill>
                <a:latin typeface="+mn-lt"/>
                <a:ea typeface="+mn-ea"/>
                <a:cs typeface="+mn-cs"/>
              </a:defRPr>
            </a:lvl1pPr>
          </a:lstStyle>
          <a:p>
            <a:r>
              <a:rPr lang="en-US" dirty="0"/>
              <a:t>Click icon to add picture</a:t>
            </a:r>
            <a:endParaRPr lang="en-US" dirty="0"/>
          </a:p>
        </p:txBody>
      </p:sp>
      <p:sp>
        <p:nvSpPr>
          <p:cNvPr id="7" name="Text Placeholder 6"/>
          <p:cNvSpPr>
            <a:spLocks noGrp="1"/>
          </p:cNvSpPr>
          <p:nvPr>
            <p:ph type="body" sz="quarter" idx="11" hasCustomPrompt="1"/>
          </p:nvPr>
        </p:nvSpPr>
        <p:spPr bwMode="gray">
          <a:xfrm>
            <a:off x="324000" y="1692397"/>
            <a:ext cx="5662800"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45" y="1692397"/>
            <a:ext cx="7164387" cy="4393017"/>
          </a:xfrm>
          <a:solidFill>
            <a:schemeClr val="bg1">
              <a:lumMod val="95000"/>
            </a:schemeClr>
          </a:solidFill>
        </p:spPr>
        <p:txBody>
          <a:bodyPr vert="horz" lIns="0" tIns="1541841" rIns="0" bIns="0" rtlCol="0" anchor="t" anchorCtr="0">
            <a:noAutofit/>
          </a:bodyPr>
          <a:lstStyle>
            <a:lvl1pPr marL="0" indent="0" algn="ctr" defTabSz="1087755" rtl="0" eaLnBrk="1" latinLnBrk="0" hangingPunct="1">
              <a:spcBef>
                <a:spcPts val="1930"/>
              </a:spcBef>
              <a:buClr>
                <a:schemeClr val="accent1"/>
              </a:buClr>
              <a:buSzPct val="80000"/>
              <a:buFontTx/>
              <a:buNone/>
              <a:defRPr lang="de-DE" sz="2100" b="0" kern="1200" dirty="0">
                <a:solidFill>
                  <a:schemeClr val="tx1"/>
                </a:solidFill>
                <a:latin typeface="+mn-lt"/>
                <a:ea typeface="+mn-ea"/>
                <a:cs typeface="+mn-cs"/>
              </a:defRPr>
            </a:lvl1pPr>
          </a:lstStyle>
          <a:p>
            <a:r>
              <a:rPr lang="en-US" dirty="0"/>
              <a:t>Click icon to add picture</a:t>
            </a:r>
            <a:endParaRPr lang="en-US" dirty="0"/>
          </a:p>
        </p:txBody>
      </p:sp>
      <p:sp>
        <p:nvSpPr>
          <p:cNvPr id="7" name="Text Placeholder 6"/>
          <p:cNvSpPr>
            <a:spLocks noGrp="1"/>
          </p:cNvSpPr>
          <p:nvPr>
            <p:ph type="body" sz="quarter" idx="11" hasCustomPrompt="1"/>
          </p:nvPr>
        </p:nvSpPr>
        <p:spPr bwMode="gray">
          <a:xfrm>
            <a:off x="324000" y="1692397"/>
            <a:ext cx="4224188"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endParaRPr lang="en-US" noProof="0" dirty="0"/>
          </a:p>
          <a:p>
            <a:pPr lvl="1"/>
            <a:r>
              <a:rPr lang="en-US" dirty="0"/>
              <a:t>Second level</a:t>
            </a:r>
            <a:endParaRPr lang="en-US" dirty="0"/>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endParaRPr lang="en-US" noProof="0" dirty="0"/>
          </a:p>
          <a:p>
            <a:pPr lvl="1"/>
            <a:r>
              <a:rPr lang="en-US" dirty="0"/>
              <a:t>Second level</a:t>
            </a:r>
            <a:endParaRPr lang="en-US" dirty="0"/>
          </a:p>
        </p:txBody>
      </p:sp>
      <p:sp>
        <p:nvSpPr>
          <p:cNvPr id="9" name="Picture Placeholder 4"/>
          <p:cNvSpPr>
            <a:spLocks noGrp="1"/>
          </p:cNvSpPr>
          <p:nvPr>
            <p:ph type="pic" sz="quarter" idx="15"/>
          </p:nvPr>
        </p:nvSpPr>
        <p:spPr bwMode="gray">
          <a:xfrm>
            <a:off x="324000" y="3574323"/>
            <a:ext cx="5662800" cy="2508804"/>
          </a:xfrm>
          <a:solidFill>
            <a:schemeClr val="bg1">
              <a:lumMod val="95000"/>
            </a:schemeClr>
          </a:solidFill>
        </p:spPr>
        <p:txBody>
          <a:bodyPr tIns="599606" anchor="t" anchorCtr="0"/>
          <a:lstStyle>
            <a:lvl1pPr algn="ctr">
              <a:defRPr b="0"/>
            </a:lvl1pPr>
          </a:lstStyle>
          <a:p>
            <a:r>
              <a:rPr lang="en-US" dirty="0"/>
              <a:t>Click icon to add picture</a:t>
            </a:r>
            <a:endParaRPr lang="en-US" dirty="0"/>
          </a:p>
        </p:txBody>
      </p:sp>
      <p:sp>
        <p:nvSpPr>
          <p:cNvPr id="11" name="Picture Placeholder 4"/>
          <p:cNvSpPr>
            <a:spLocks noGrp="1"/>
          </p:cNvSpPr>
          <p:nvPr>
            <p:ph type="pic" sz="quarter" idx="16"/>
          </p:nvPr>
        </p:nvSpPr>
        <p:spPr bwMode="gray">
          <a:xfrm>
            <a:off x="6208016" y="3574323"/>
            <a:ext cx="5662800" cy="2508804"/>
          </a:xfrm>
          <a:solidFill>
            <a:schemeClr val="bg1">
              <a:lumMod val="95000"/>
            </a:schemeClr>
          </a:solidFill>
        </p:spPr>
        <p:txBody>
          <a:bodyPr tIns="599606" anchor="t" anchorCtr="0"/>
          <a:lstStyle>
            <a:lvl1pPr algn="ctr">
              <a:defRPr b="0"/>
            </a:lvl1pPr>
          </a:lstStyle>
          <a:p>
            <a:r>
              <a:rPr lang="en-US" dirty="0"/>
              <a:t>Click icon to add picture</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1" y="1692395"/>
            <a:ext cx="11545200" cy="4393017"/>
          </a:xfrm>
        </p:spPr>
        <p:txBody>
          <a:bodyPr tIns="0"/>
          <a:lstStyle>
            <a:lvl1pPr algn="l">
              <a:defRPr b="0"/>
            </a:lvl1pPr>
          </a:lstStyle>
          <a:p>
            <a:pPr lvl="0"/>
            <a:r>
              <a:rPr lang="en-US" dirty="0"/>
              <a:t>Click to add content</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endParaRPr lang="en-US" dirty="0"/>
          </a:p>
        </p:txBody>
      </p:sp>
      <p:sp>
        <p:nvSpPr>
          <p:cNvPr id="5" name="Text Placeholder 4"/>
          <p:cNvSpPr>
            <a:spLocks noGrp="1"/>
          </p:cNvSpPr>
          <p:nvPr>
            <p:ph type="body" sz="quarter" idx="10" hasCustomPrompt="1"/>
          </p:nvPr>
        </p:nvSpPr>
        <p:spPr>
          <a:xfrm>
            <a:off x="324001" y="1692392"/>
            <a:ext cx="11545200" cy="3385542"/>
          </a:xfrm>
        </p:spPr>
        <p:txBody>
          <a:bodyPr>
            <a:spAutoFit/>
          </a:bodyPr>
          <a:lstStyle>
            <a:lvl1pPr>
              <a:spcBef>
                <a:spcPts val="2400"/>
              </a:spcBef>
              <a:defRPr/>
            </a:lvl1pPr>
          </a:lstStyle>
          <a:p>
            <a:r>
              <a:rPr lang="en-US" dirty="0"/>
              <a:t>Title of discussion panel</a:t>
            </a:r>
            <a:endParaRPr lang="en-US" dirty="0"/>
          </a:p>
          <a:p>
            <a:r>
              <a:rPr lang="en-US" b="0" dirty="0"/>
              <a:t>Speaker Name, Company 1</a:t>
            </a:r>
            <a:endParaRPr lang="en-US" b="0" dirty="0"/>
          </a:p>
          <a:p>
            <a:r>
              <a:rPr lang="en-US" b="0" dirty="0"/>
              <a:t>Speaker Name, Company 2</a:t>
            </a:r>
            <a:endParaRPr lang="en-US" b="0" dirty="0"/>
          </a:p>
          <a:p>
            <a:r>
              <a:rPr lang="en-US" b="0" dirty="0"/>
              <a:t>Speaker Name, Company 3</a:t>
            </a:r>
            <a:endParaRPr lang="en-US" b="0" dirty="0"/>
          </a:p>
          <a:p>
            <a:r>
              <a:rPr lang="en-US" b="0" dirty="0"/>
              <a:t>Speaker Name, Company 4</a:t>
            </a:r>
            <a:endParaRPr lang="en-US" b="0" dirty="0"/>
          </a:p>
          <a:p>
            <a:r>
              <a:rPr lang="en-US" b="0" dirty="0"/>
              <a:t>Speaker Name, Company 5</a:t>
            </a:r>
            <a:endParaRPr lang="en-US" b="0"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5"/>
            <a:ext cx="157094" cy="153888"/>
          </a:xfrm>
          <a:prstGeom prst="rect">
            <a:avLst/>
          </a:prstGeom>
          <a:noFill/>
        </p:spPr>
        <p:txBody>
          <a:bodyPr wrap="none" lIns="0" tIns="0" rIns="0" bIns="0" rtlCol="0">
            <a:spAutoFit/>
          </a:bodyPr>
          <a:lstStyle/>
          <a:p>
            <a:pPr marL="111125" indent="-111125" algn="r">
              <a:buClr>
                <a:schemeClr val="accent2"/>
              </a:buClr>
              <a:buFont typeface="Arial" panose="020B0604020202020204" pitchFamily="34" charset="0"/>
              <a:buNone/>
            </a:pPr>
            <a:fld id="{0BDC132A-5C91-4078-9777-31DA19A62E0A}" type="slidenum">
              <a:rPr lang="en-US" sz="1000" baseline="0" noProof="0" smtClean="0">
                <a:solidFill>
                  <a:schemeClr val="tx1"/>
                </a:solidFill>
              </a:rPr>
            </a:fld>
            <a:endParaRPr lang="en-US" sz="1000" noProof="0" dirty="0">
              <a:solidFill>
                <a:schemeClr val="tx1"/>
              </a:solidFill>
            </a:endParaRPr>
          </a:p>
        </p:txBody>
      </p:sp>
      <p:sp>
        <p:nvSpPr>
          <p:cNvPr id="4" name="TextBox 3"/>
          <p:cNvSpPr txBox="1"/>
          <p:nvPr userDrawn="1"/>
        </p:nvSpPr>
        <p:spPr bwMode="black">
          <a:xfrm>
            <a:off x="324000" y="6622344"/>
            <a:ext cx="6134693" cy="153888"/>
          </a:xfrm>
          <a:prstGeom prst="rect">
            <a:avLst/>
          </a:prstGeom>
          <a:noFill/>
        </p:spPr>
        <p:txBody>
          <a:bodyPr wrap="none" lIns="0" tIns="0" rIns="0" bIns="0" rtlCol="0">
            <a:spAutoFit/>
          </a:bodyPr>
          <a:lstStyle/>
          <a:p>
            <a:pPr marL="133350" indent="-133350" algn="l">
              <a:buClr>
                <a:schemeClr val="tx1"/>
              </a:buClr>
              <a:buFont typeface="Arial" panose="020B0604020202020204" pitchFamily="34" charset="0"/>
              <a:buChar char="©"/>
            </a:pPr>
            <a:r>
              <a:rPr lang="en-US" sz="1000" noProof="0" dirty="0">
                <a:solidFill>
                  <a:schemeClr val="tx1"/>
                </a:solidFill>
              </a:rPr>
              <a:t>2015 SAP SE or an SAP affiliate company. All rights reserved.        For Internal SAP and Partner Use Only</a:t>
            </a:r>
            <a:endParaRPr lang="en-US" sz="1000" noProof="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1" y="0"/>
            <a:ext cx="11545200" cy="2143622"/>
          </a:xfrm>
          <a:prstGeom prst="rect">
            <a:avLst/>
          </a:prstGeom>
          <a:solidFill>
            <a:schemeClr val="bg1">
              <a:alpha val="75000"/>
            </a:schemeClr>
          </a:solidFill>
          <a:ln w="6350"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10" name="Rectangle 9"/>
          <p:cNvSpPr/>
          <p:nvPr userDrawn="1"/>
        </p:nvSpPr>
        <p:spPr bwMode="gray">
          <a:xfrm>
            <a:off x="324001" y="0"/>
            <a:ext cx="11545200" cy="162038"/>
          </a:xfrm>
          <a:prstGeom prst="rect">
            <a:avLst/>
          </a:prstGeom>
          <a:solidFill>
            <a:schemeClr val="accent1"/>
          </a:solidFill>
          <a:ln w="9525"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7755" rtl="0" eaLnBrk="1" fontAlgn="auto" latinLnBrk="0" hangingPunct="1">
              <a:lnSpc>
                <a:spcPct val="100000"/>
              </a:lnSpc>
              <a:spcBef>
                <a:spcPts val="0"/>
              </a:spcBef>
              <a:spcAft>
                <a:spcPts val="0"/>
              </a:spcAft>
              <a:buClr>
                <a:schemeClr val="accent1"/>
              </a:buClr>
              <a:buSzPct val="80000"/>
              <a:buFontTx/>
              <a:buNone/>
              <a:defRPr sz="2000" b="0">
                <a:solidFill>
                  <a:sysClr val="windowText" lastClr="000000"/>
                </a:solidFill>
              </a:defRPr>
            </a:lvl1pPr>
            <a:lvl2pPr marL="544195" indent="0" algn="ctr">
              <a:buNone/>
              <a:defRPr>
                <a:solidFill>
                  <a:schemeClr val="tx1">
                    <a:tint val="75000"/>
                  </a:schemeClr>
                </a:solidFill>
              </a:defRPr>
            </a:lvl2pPr>
            <a:lvl3pPr marL="1087755" indent="0" algn="ctr">
              <a:buNone/>
              <a:defRPr>
                <a:solidFill>
                  <a:schemeClr val="tx1">
                    <a:tint val="75000"/>
                  </a:schemeClr>
                </a:solidFill>
              </a:defRPr>
            </a:lvl3pPr>
            <a:lvl4pPr marL="1631950" indent="0" algn="ctr">
              <a:buNone/>
              <a:defRPr>
                <a:solidFill>
                  <a:schemeClr val="tx1">
                    <a:tint val="75000"/>
                  </a:schemeClr>
                </a:solidFill>
              </a:defRPr>
            </a:lvl4pPr>
            <a:lvl5pPr marL="2175510" indent="0" algn="ctr">
              <a:buNone/>
              <a:defRPr>
                <a:solidFill>
                  <a:schemeClr val="tx1">
                    <a:tint val="75000"/>
                  </a:schemeClr>
                </a:solidFill>
              </a:defRPr>
            </a:lvl5pPr>
            <a:lvl6pPr marL="2719705" indent="0" algn="ctr">
              <a:buNone/>
              <a:defRPr>
                <a:solidFill>
                  <a:schemeClr val="tx1">
                    <a:tint val="75000"/>
                  </a:schemeClr>
                </a:solidFill>
              </a:defRPr>
            </a:lvl6pPr>
            <a:lvl7pPr marL="3263265" indent="0" algn="ctr">
              <a:buNone/>
              <a:defRPr>
                <a:solidFill>
                  <a:schemeClr val="tx1">
                    <a:tint val="75000"/>
                  </a:schemeClr>
                </a:solidFill>
              </a:defRPr>
            </a:lvl7pPr>
            <a:lvl8pPr marL="3807460" indent="0" algn="ctr">
              <a:buNone/>
              <a:defRPr>
                <a:solidFill>
                  <a:schemeClr val="tx1">
                    <a:tint val="75000"/>
                  </a:schemeClr>
                </a:solidFill>
              </a:defRPr>
            </a:lvl8pPr>
            <a:lvl9pPr marL="4351655"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endParaRPr lang="en-US" dirty="0"/>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pic>
        <p:nvPicPr>
          <p:cNvPr id="11" name="Picture 10" descr="SAP_grad_R_pref.png"/>
          <p:cNvPicPr>
            <a:picLocks noChangeAspect="1"/>
          </p:cNvPicPr>
          <p:nvPr userDrawn="1"/>
        </p:nvPicPr>
        <p:blipFill>
          <a:blip r:embed="rId2" cstate="screen"/>
          <a:stretch>
            <a:fillRect/>
          </a:stretch>
        </p:blipFill>
        <p:spPr>
          <a:xfrm>
            <a:off x="325444" y="6083730"/>
            <a:ext cx="913247" cy="453600"/>
          </a:xfrm>
          <a:prstGeom prst="rect">
            <a:avLst/>
          </a:prstGeom>
          <a:noFill/>
          <a:ln>
            <a:noFill/>
          </a:ln>
        </p:spPr>
      </p:pic>
      <p:sp>
        <p:nvSpPr>
          <p:cNvPr id="12" name="TextBox 11"/>
          <p:cNvSpPr txBox="1"/>
          <p:nvPr userDrawn="1"/>
        </p:nvSpPr>
        <p:spPr>
          <a:xfrm rot="21360000">
            <a:off x="4212458"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panose="020B0604020202020204"/>
                <a:ea typeface="+mn-ea"/>
                <a:cs typeface="+mn-cs"/>
              </a:defRPr>
            </a:lvl1pPr>
            <a:lvl2pPr marL="457200" algn="l" defTabSz="914400" rtl="0" eaLnBrk="1" latinLnBrk="0" hangingPunct="1">
              <a:buClr>
                <a:srgbClr val="FDB913"/>
              </a:buClr>
              <a:buSzPct val="100000"/>
              <a:buFont typeface="Wingdings" panose="05000000000000000000"/>
              <a:buChar char=""/>
              <a:defRPr lang="de-DE" sz="1800" kern="1200">
                <a:solidFill>
                  <a:schemeClr val="tx1"/>
                </a:solidFill>
                <a:latin typeface="Arial" panose="020B0604020202020204"/>
                <a:ea typeface="+mn-ea"/>
                <a:cs typeface="+mn-cs"/>
              </a:defRPr>
            </a:lvl2pPr>
            <a:lvl3pPr marL="914400" algn="l" defTabSz="914400" rtl="0" eaLnBrk="1" latinLnBrk="0" hangingPunct="1">
              <a:buClr>
                <a:srgbClr val="666666"/>
              </a:buClr>
              <a:buSzPct val="80000"/>
              <a:buFont typeface="Wingdings" panose="05000000000000000000"/>
              <a:buChar char="n"/>
              <a:defRPr lang="de-DE" sz="1400" kern="1200">
                <a:solidFill>
                  <a:schemeClr val="tx1"/>
                </a:solidFill>
                <a:latin typeface="Arial" panose="020B0604020202020204"/>
                <a:ea typeface="+mn-ea"/>
                <a:cs typeface="+mn-cs"/>
              </a:defRPr>
            </a:lvl3pPr>
            <a:lvl4pPr marL="1371600" algn="l" defTabSz="914400" rtl="0" eaLnBrk="1" latinLnBrk="0" hangingPunct="1">
              <a:buClr>
                <a:srgbClr val="666666"/>
              </a:buClr>
              <a:buSzPct val="80000"/>
              <a:buFont typeface="Arial" panose="020B0604020202020204"/>
              <a:buChar char=""/>
              <a:defRPr lang="de-DE" sz="1200" kern="1200">
                <a:solidFill>
                  <a:schemeClr val="tx1"/>
                </a:solidFill>
                <a:latin typeface="Arial" panose="020B0604020202020204"/>
                <a:ea typeface="+mn-ea"/>
                <a:cs typeface="+mn-cs"/>
              </a:defRPr>
            </a:lvl4pPr>
            <a:lvl5pPr marL="1828800" algn="l" defTabSz="914400" rtl="0" eaLnBrk="1" latinLnBrk="0" hangingPunct="1">
              <a:buClr>
                <a:srgbClr val="666666"/>
              </a:buClr>
              <a:buSzPct val="80000"/>
              <a:buFont typeface="Arial" panose="020B0604020202020204"/>
              <a:buChar char=""/>
              <a:defRPr lang="de-DE" sz="1000" kern="1200">
                <a:solidFill>
                  <a:schemeClr val="tx1"/>
                </a:solidFill>
                <a:latin typeface="Arial" panose="020B0604020202020204"/>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anose="020B0604020202020204" pitchFamily="34" charset="-128"/>
                <a:cs typeface="Arial Unicode MS" panose="020B0604020202020204" pitchFamily="34" charset="-128"/>
              </a:rPr>
              <a:t>Use this title slide only with an</a:t>
            </a:r>
            <a:r>
              <a:rPr lang="en-US" sz="1800" kern="0" baseline="0" dirty="0">
                <a:solidFill>
                  <a:schemeClr val="tx1"/>
                </a:solidFill>
                <a:ea typeface="Arial Unicode MS" panose="020B0604020202020204" pitchFamily="34" charset="-128"/>
                <a:cs typeface="Arial Unicode MS" panose="020B0604020202020204" pitchFamily="34" charset="-128"/>
              </a:rPr>
              <a:t> image</a:t>
            </a:r>
            <a:endParaRPr lang="en-US" sz="1800" kern="0" dirty="0">
              <a:solidFill>
                <a:schemeClr val="tx1"/>
              </a:solidFill>
              <a:ea typeface="Arial Unicode MS" panose="020B0604020202020204" pitchFamily="34" charset="-128"/>
              <a:cs typeface="Arial Unicode MS" panose="020B060402020202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7755" rtl="0" eaLnBrk="1" latinLnBrk="0" hangingPunct="1">
              <a:spcBef>
                <a:spcPct val="0"/>
              </a:spcBef>
              <a:buNone/>
            </a:pPr>
            <a:r>
              <a:rPr lang="en-US" sz="2900" b="1" kern="1200" noProof="0" dirty="0">
                <a:solidFill>
                  <a:schemeClr val="accent2"/>
                </a:solidFill>
                <a:latin typeface="+mj-lt"/>
                <a:ea typeface="+mj-ea"/>
                <a:cs typeface="+mj-cs"/>
              </a:rPr>
              <a:t>© 2015 SAP SE or an SAP affiliate company.</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        For Internal SAP and Partner Use Only</a:t>
            </a:r>
            <a:endParaRPr lang="en-US" sz="2900" b="1" kern="1200" noProof="0" dirty="0">
              <a:solidFill>
                <a:schemeClr val="accent2"/>
              </a:solidFill>
              <a:latin typeface="+mj-lt"/>
              <a:ea typeface="+mj-ea"/>
              <a:cs typeface="+mj-cs"/>
            </a:endParaRPr>
          </a:p>
        </p:txBody>
      </p:sp>
      <p:sp>
        <p:nvSpPr>
          <p:cNvPr id="5" name="TextBox 4"/>
          <p:cNvSpPr txBox="1"/>
          <p:nvPr userDrawn="1"/>
        </p:nvSpPr>
        <p:spPr bwMode="gray">
          <a:xfrm>
            <a:off x="324005" y="1692000"/>
            <a:ext cx="11547325" cy="3539430"/>
          </a:xfrm>
          <a:prstGeom prst="rect">
            <a:avLst/>
          </a:prstGeom>
          <a:noFill/>
        </p:spPr>
        <p:txBody>
          <a:bodyPr wrap="square" lIns="0" tIns="0" rIns="0" bIns="0" rtlCol="0">
            <a:spAutoFit/>
          </a:bodyPr>
          <a:lstStyle/>
          <a:p>
            <a:r>
              <a:rPr lang="en-US" sz="1200" kern="1200" dirty="0">
                <a:solidFill>
                  <a:schemeClr val="tx1"/>
                </a:solidFill>
                <a:latin typeface="Arial" panose="020B0604020202020204"/>
                <a:ea typeface="MS PGothic" panose="020B0600070205080204" pitchFamily="34" charset="-128"/>
                <a:cs typeface="+mn-cs"/>
              </a:rPr>
              <a:t>No part of this publication may be reproduced or transmitted in any form or for any purpose without the express permission of SAP SE or an SAP affiliate company.</a:t>
            </a:r>
            <a:endParaRPr lang="en-US" sz="1200" kern="1200" dirty="0">
              <a:solidFill>
                <a:schemeClr val="tx1"/>
              </a:solidFill>
              <a:latin typeface="Arial" panose="020B0604020202020204"/>
              <a:ea typeface="MS PGothic" panose="020B0600070205080204" pitchFamily="34" charset="-128"/>
              <a:cs typeface="+mn-cs"/>
            </a:endParaRPr>
          </a:p>
          <a:p>
            <a:pPr>
              <a:spcBef>
                <a:spcPts val="1200"/>
              </a:spcBef>
            </a:pPr>
            <a:r>
              <a:rPr lang="en-US" sz="1200" kern="1200" dirty="0">
                <a:solidFill>
                  <a:schemeClr val="tx1"/>
                </a:solidFill>
                <a:latin typeface="Arial" panose="020B0604020202020204"/>
                <a:ea typeface="MS PGothic" panose="020B060007020508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a:solidFill>
                  <a:schemeClr val="tx1"/>
                </a:solidFill>
                <a:latin typeface="Arial" panose="020B0604020202020204"/>
                <a:ea typeface="MS PGothic" panose="020B0600070205080204" pitchFamily="34" charset="-128"/>
                <a:cs typeface="+mn-cs"/>
                <a:hlinkClick r:id="rId2"/>
              </a:rPr>
              <a:t>http://global12.sap.com/corporate-en/legal/copyright/index.epx</a:t>
            </a:r>
            <a:r>
              <a:rPr lang="en-US" sz="1200" kern="1200" dirty="0">
                <a:solidFill>
                  <a:schemeClr val="tx1"/>
                </a:solidFill>
                <a:latin typeface="Arial" panose="020B0604020202020204"/>
                <a:ea typeface="MS PGothic" panose="020B0600070205080204" pitchFamily="34" charset="-128"/>
                <a:cs typeface="+mn-cs"/>
              </a:rPr>
              <a:t> for additional trademark information and notices.</a:t>
            </a:r>
            <a:endParaRPr lang="en-US" sz="1200" kern="1200" dirty="0">
              <a:solidFill>
                <a:schemeClr val="tx1"/>
              </a:solidFill>
              <a:latin typeface="Arial" panose="020B0604020202020204"/>
              <a:ea typeface="MS PGothic" panose="020B0600070205080204" pitchFamily="34" charset="-128"/>
              <a:cs typeface="+mn-cs"/>
            </a:endParaRPr>
          </a:p>
          <a:p>
            <a:pPr>
              <a:spcBef>
                <a:spcPts val="1200"/>
              </a:spcBef>
            </a:pPr>
            <a:r>
              <a:rPr lang="en-US" sz="1200" kern="1200" dirty="0">
                <a:solidFill>
                  <a:schemeClr val="tx1"/>
                </a:solidFill>
                <a:latin typeface="Arial" panose="020B0604020202020204"/>
                <a:ea typeface="MS PGothic" panose="020B0600070205080204" pitchFamily="34" charset="-128"/>
                <a:cs typeface="+mn-cs"/>
              </a:rPr>
              <a:t>Some software products marketed by SAP SE and its distributors contain proprietary software components of other software vendors.</a:t>
            </a:r>
            <a:endParaRPr lang="en-US" sz="1200" kern="1200" dirty="0">
              <a:solidFill>
                <a:schemeClr val="tx1"/>
              </a:solidFill>
              <a:latin typeface="Arial" panose="020B0604020202020204"/>
              <a:ea typeface="MS PGothic" panose="020B0600070205080204" pitchFamily="34" charset="-128"/>
              <a:cs typeface="+mn-cs"/>
            </a:endParaRPr>
          </a:p>
          <a:p>
            <a:pPr>
              <a:spcBef>
                <a:spcPts val="1200"/>
              </a:spcBef>
            </a:pPr>
            <a:r>
              <a:rPr lang="en-US" sz="1200" kern="1200" dirty="0">
                <a:solidFill>
                  <a:schemeClr val="tx1"/>
                </a:solidFill>
                <a:latin typeface="Arial" panose="020B0604020202020204"/>
                <a:ea typeface="MS PGothic" panose="020B0600070205080204" pitchFamily="34" charset="-128"/>
                <a:cs typeface="+mn-cs"/>
              </a:rPr>
              <a:t>National product specifications may vary.</a:t>
            </a:r>
            <a:endParaRPr lang="en-US" sz="1200" kern="1200" dirty="0">
              <a:solidFill>
                <a:schemeClr val="tx1"/>
              </a:solidFill>
              <a:latin typeface="Arial" panose="020B0604020202020204"/>
              <a:ea typeface="MS PGothic" panose="020B0600070205080204" pitchFamily="34" charset="-128"/>
              <a:cs typeface="+mn-cs"/>
            </a:endParaRPr>
          </a:p>
          <a:p>
            <a:pPr>
              <a:spcBef>
                <a:spcPts val="1200"/>
              </a:spcBef>
            </a:pPr>
            <a:r>
              <a:rPr lang="en-US" sz="1200" kern="1200" dirty="0">
                <a:solidFill>
                  <a:schemeClr val="tx1"/>
                </a:solidFill>
                <a:latin typeface="Arial" panose="020B0604020202020204"/>
                <a:ea typeface="MS PGothic" panose="020B060007020508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a:solidFill>
                  <a:schemeClr val="tx1"/>
                </a:solidFill>
                <a:latin typeface="Arial" panose="020B0604020202020204"/>
                <a:ea typeface="MS PGothic" panose="020B0600070205080204" pitchFamily="34" charset="-128"/>
                <a:cs typeface="+mn-cs"/>
              </a:rPr>
            </a:br>
            <a:r>
              <a:rPr lang="en-US" sz="1200" kern="1200" dirty="0">
                <a:solidFill>
                  <a:schemeClr val="tx1"/>
                </a:solidFill>
                <a:latin typeface="Arial" panose="020B0604020202020204"/>
                <a:ea typeface="MS PGothic" panose="020B0600070205080204" pitchFamily="34" charset="-128"/>
                <a:cs typeface="+mn-cs"/>
              </a:rPr>
              <a:t>services are those that are set forth in the express warranty statements accompanying such products and services, if any. Nothing herein should be construed as constituting an additional warranty. </a:t>
            </a:r>
            <a:endParaRPr lang="en-US" sz="1200" kern="1200" dirty="0">
              <a:solidFill>
                <a:schemeClr val="tx1"/>
              </a:solidFill>
              <a:latin typeface="Arial" panose="020B0604020202020204"/>
              <a:ea typeface="MS PGothic" panose="020B0600070205080204" pitchFamily="34" charset="-128"/>
              <a:cs typeface="+mn-cs"/>
            </a:endParaRPr>
          </a:p>
          <a:p>
            <a:pPr>
              <a:spcBef>
                <a:spcPts val="1200"/>
              </a:spcBef>
            </a:pPr>
            <a:r>
              <a:rPr lang="en-US" sz="1200" kern="1200" dirty="0">
                <a:solidFill>
                  <a:schemeClr val="tx1"/>
                </a:solidFill>
                <a:latin typeface="Arial" panose="020B0604020202020204"/>
                <a:ea typeface="MS PGothic" panose="020B0600070205080204" pitchFamily="34" charset="-128"/>
                <a:cs typeface="+mn-cs"/>
              </a:rPr>
              <a:t>In particular, SAP SE or its affiliated companies have no obligation to pursue any course of business outlined in this document or any related presentation, or to develop </a:t>
            </a:r>
            <a:br>
              <a:rPr lang="en-US" sz="1200" kern="1200" dirty="0">
                <a:solidFill>
                  <a:schemeClr val="tx1"/>
                </a:solidFill>
                <a:latin typeface="Arial" panose="020B0604020202020204"/>
                <a:ea typeface="MS PGothic" panose="020B0600070205080204" pitchFamily="34" charset="-128"/>
                <a:cs typeface="+mn-cs"/>
              </a:rPr>
            </a:br>
            <a:r>
              <a:rPr lang="en-US" sz="1200" kern="1200" dirty="0">
                <a:solidFill>
                  <a:schemeClr val="tx1"/>
                </a:solidFill>
                <a:latin typeface="Arial" panose="020B0604020202020204"/>
                <a:ea typeface="MS PGothic" panose="020B060007020508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a:solidFill>
                  <a:schemeClr val="tx1"/>
                </a:solidFill>
                <a:latin typeface="Arial" panose="020B0604020202020204"/>
                <a:ea typeface="MS PGothic" panose="020B0600070205080204" pitchFamily="34" charset="-128"/>
                <a:cs typeface="+mn-cs"/>
              </a:rPr>
            </a:br>
            <a:r>
              <a:rPr lang="en-US" sz="1200" kern="1200" dirty="0">
                <a:solidFill>
                  <a:schemeClr val="tx1"/>
                </a:solidFill>
                <a:latin typeface="Arial" panose="020B0604020202020204"/>
                <a:ea typeface="MS PGothic" panose="020B060007020508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endParaRPr lang="en-US" sz="1200" kern="1200" dirty="0">
              <a:solidFill>
                <a:schemeClr val="tx1"/>
              </a:solidFill>
              <a:latin typeface="Arial" panose="020B0604020202020204"/>
              <a:ea typeface="MS PGothic" panose="020B0600070205080204" pitchFamily="34" charset="-128"/>
              <a:cs typeface="+mn-cs"/>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7755" rtl="0" eaLnBrk="1" fontAlgn="auto" latinLnBrk="0" hangingPunct="1">
              <a:lnSpc>
                <a:spcPct val="100000"/>
              </a:lnSpc>
              <a:spcBef>
                <a:spcPct val="0"/>
              </a:spcBef>
              <a:spcAft>
                <a:spcPts val="0"/>
              </a:spcAft>
              <a:buClrTx/>
              <a:buSzTx/>
              <a:buFontTx/>
              <a:buNone/>
              <a:defRPr/>
            </a:pPr>
            <a:r>
              <a:rPr lang="en-US" sz="2900" b="1" kern="1200" noProof="0" dirty="0">
                <a:solidFill>
                  <a:schemeClr val="accent2"/>
                </a:solidFill>
                <a:latin typeface="+mj-lt"/>
                <a:ea typeface="+mj-ea"/>
                <a:cs typeface="+mj-cs"/>
              </a:rPr>
              <a:t>© 2015 SAP SE </a:t>
            </a:r>
            <a:r>
              <a:rPr lang="en-US" sz="2900" b="1" kern="1200" noProof="0" dirty="0" err="1">
                <a:solidFill>
                  <a:schemeClr val="accent2"/>
                </a:solidFill>
                <a:latin typeface="+mj-lt"/>
                <a:ea typeface="+mj-ea"/>
                <a:cs typeface="+mj-cs"/>
              </a:rPr>
              <a:t>oder</a:t>
            </a:r>
            <a:r>
              <a:rPr lang="en-US" sz="2900" b="1" kern="1200" noProof="0" dirty="0">
                <a:solidFill>
                  <a:schemeClr val="accent2"/>
                </a:solidFill>
                <a:latin typeface="+mj-lt"/>
                <a:ea typeface="+mj-ea"/>
                <a:cs typeface="+mj-cs"/>
              </a:rPr>
              <a:t> </a:t>
            </a:r>
            <a:r>
              <a:rPr lang="en-US" sz="2900" b="1" kern="1200" noProof="0" dirty="0" err="1">
                <a:solidFill>
                  <a:schemeClr val="accent2"/>
                </a:solidFill>
                <a:latin typeface="+mj-lt"/>
                <a:ea typeface="+mj-ea"/>
                <a:cs typeface="+mj-cs"/>
              </a:rPr>
              <a:t>ein</a:t>
            </a:r>
            <a:r>
              <a:rPr lang="en-US" sz="2900" b="1" kern="1200" noProof="0" dirty="0">
                <a:solidFill>
                  <a:schemeClr val="accent2"/>
                </a:solidFill>
                <a:latin typeface="+mj-lt"/>
                <a:ea typeface="+mj-ea"/>
                <a:cs typeface="+mj-cs"/>
              </a:rPr>
              <a:t> SAP-</a:t>
            </a:r>
            <a:r>
              <a:rPr lang="en-US" sz="2900" b="1" kern="1200" noProof="0" dirty="0" err="1">
                <a:solidFill>
                  <a:schemeClr val="accent2"/>
                </a:solidFill>
                <a:latin typeface="+mj-lt"/>
                <a:ea typeface="+mj-ea"/>
                <a:cs typeface="+mj-cs"/>
              </a:rPr>
              <a:t>Konzernunternehmen</a:t>
            </a:r>
            <a:r>
              <a:rPr lang="en-US" sz="2900" b="1" kern="1200" noProof="0" dirty="0">
                <a:solidFill>
                  <a:schemeClr val="accent2"/>
                </a:solidFill>
                <a:latin typeface="+mj-lt"/>
                <a:ea typeface="+mj-ea"/>
                <a:cs typeface="+mj-cs"/>
              </a:rPr>
              <a:t>. </a:t>
            </a:r>
            <a:br>
              <a:rPr lang="en-US" sz="2900" b="1" kern="1200" noProof="0" dirty="0">
                <a:solidFill>
                  <a:schemeClr val="accent2"/>
                </a:solidFill>
                <a:latin typeface="+mj-lt"/>
                <a:ea typeface="+mj-ea"/>
                <a:cs typeface="+mj-cs"/>
              </a:rPr>
            </a:br>
            <a:r>
              <a:rPr lang="en-US" sz="2900" b="1" kern="1200" noProof="0" dirty="0" err="1">
                <a:solidFill>
                  <a:schemeClr val="accent2"/>
                </a:solidFill>
                <a:latin typeface="+mj-lt"/>
                <a:ea typeface="+mj-ea"/>
                <a:cs typeface="+mj-cs"/>
              </a:rPr>
              <a:t>Alle</a:t>
            </a:r>
            <a:r>
              <a:rPr lang="en-US" sz="2900" b="1" kern="1200" noProof="0" dirty="0">
                <a:solidFill>
                  <a:schemeClr val="accent2"/>
                </a:solidFill>
                <a:latin typeface="+mj-lt"/>
                <a:ea typeface="+mj-ea"/>
                <a:cs typeface="+mj-cs"/>
              </a:rPr>
              <a:t> </a:t>
            </a:r>
            <a:r>
              <a:rPr lang="en-US" sz="2900" b="1" kern="1200" noProof="0" dirty="0" err="1">
                <a:solidFill>
                  <a:schemeClr val="accent2"/>
                </a:solidFill>
                <a:latin typeface="+mj-lt"/>
                <a:ea typeface="+mj-ea"/>
                <a:cs typeface="+mj-cs"/>
              </a:rPr>
              <a:t>Rechte</a:t>
            </a:r>
            <a:r>
              <a:rPr lang="en-US" sz="2900" b="1" kern="1200" noProof="0" dirty="0">
                <a:solidFill>
                  <a:schemeClr val="accent2"/>
                </a:solidFill>
                <a:latin typeface="+mj-lt"/>
                <a:ea typeface="+mj-ea"/>
                <a:cs typeface="+mj-cs"/>
              </a:rPr>
              <a:t> </a:t>
            </a:r>
            <a:r>
              <a:rPr lang="en-US" sz="2900" b="1" kern="1200" noProof="0" dirty="0" err="1">
                <a:solidFill>
                  <a:schemeClr val="accent2"/>
                </a:solidFill>
                <a:latin typeface="+mj-lt"/>
                <a:ea typeface="+mj-ea"/>
                <a:cs typeface="+mj-cs"/>
              </a:rPr>
              <a:t>vorbehalten</a:t>
            </a:r>
            <a:r>
              <a:rPr lang="en-US" sz="2900" b="1" kern="1200" noProof="0" dirty="0">
                <a:solidFill>
                  <a:schemeClr val="accent2"/>
                </a:solidFill>
                <a:latin typeface="+mj-lt"/>
                <a:ea typeface="+mj-ea"/>
                <a:cs typeface="+mj-cs"/>
              </a:rPr>
              <a:t>.</a:t>
            </a:r>
            <a:endParaRPr lang="en-US" sz="2900" b="1" kern="1200" noProof="0" dirty="0">
              <a:solidFill>
                <a:schemeClr val="accent2"/>
              </a:solidFill>
              <a:latin typeface="+mj-lt"/>
              <a:ea typeface="+mj-ea"/>
              <a:cs typeface="+mj-cs"/>
            </a:endParaRPr>
          </a:p>
        </p:txBody>
      </p:sp>
      <p:sp>
        <p:nvSpPr>
          <p:cNvPr id="8" name="TextBox 7"/>
          <p:cNvSpPr txBox="1"/>
          <p:nvPr userDrawn="1"/>
        </p:nvSpPr>
        <p:spPr bwMode="gray">
          <a:xfrm>
            <a:off x="324005" y="1692000"/>
            <a:ext cx="11547325" cy="4335524"/>
          </a:xfrm>
          <a:prstGeom prst="rect">
            <a:avLst/>
          </a:prstGeom>
          <a:noFill/>
        </p:spPr>
        <p:txBody>
          <a:bodyPr wrap="square" lIns="0" tIns="0" rIns="0" bIns="0" rtlCol="0">
            <a:spAutoFit/>
          </a:bodyPr>
          <a:lstStyle/>
          <a:p>
            <a:r>
              <a:rPr lang="en-US" sz="1200" kern="1200" noProof="0" dirty="0" err="1">
                <a:solidFill>
                  <a:schemeClr val="tx1"/>
                </a:solidFill>
                <a:effectLst/>
                <a:latin typeface="Arial" panose="020B0604020202020204"/>
                <a:ea typeface="+mn-ea"/>
                <a:cs typeface="+mn-cs"/>
              </a:rPr>
              <a:t>Weitergabe</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Vervielfältigung</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dieser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Publikation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von </a:t>
            </a:r>
            <a:r>
              <a:rPr lang="en-US" sz="1200" kern="1200" noProof="0" dirty="0" err="1">
                <a:solidFill>
                  <a:schemeClr val="tx1"/>
                </a:solidFill>
                <a:effectLst/>
                <a:latin typeface="Arial" panose="020B0604020202020204"/>
                <a:ea typeface="+mn-ea"/>
                <a:cs typeface="+mn-cs"/>
              </a:rPr>
              <a:t>Teilen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daraus</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sind</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welchem</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Zweck</a:t>
            </a:r>
            <a:r>
              <a:rPr lang="en-US" sz="1200" kern="1200" noProof="0" dirty="0">
                <a:solidFill>
                  <a:schemeClr val="tx1"/>
                </a:solidFill>
                <a:effectLst/>
                <a:latin typeface="Arial" panose="020B0604020202020204"/>
                <a:ea typeface="+mn-ea"/>
                <a:cs typeface="+mn-cs"/>
              </a:rPr>
              <a:t> und in </a:t>
            </a:r>
            <a:r>
              <a:rPr lang="en-US" sz="1200" kern="1200" noProof="0" dirty="0" err="1">
                <a:solidFill>
                  <a:schemeClr val="tx1"/>
                </a:solidFill>
                <a:effectLst/>
                <a:latin typeface="Arial" panose="020B0604020202020204"/>
                <a:ea typeface="+mn-ea"/>
                <a:cs typeface="+mn-cs"/>
              </a:rPr>
              <a:t>welcher</a:t>
            </a:r>
            <a:r>
              <a:rPr lang="en-US" sz="1200" kern="1200" noProof="0" dirty="0">
                <a:solidFill>
                  <a:schemeClr val="tx1"/>
                </a:solidFill>
                <a:effectLst/>
                <a:latin typeface="Arial" panose="020B0604020202020204"/>
                <a:ea typeface="+mn-ea"/>
                <a:cs typeface="+mn-cs"/>
              </a:rPr>
              <a:t> Form </a:t>
            </a:r>
            <a:r>
              <a:rPr lang="en-US" sz="1200" kern="1200" noProof="0" dirty="0" err="1">
                <a:solidFill>
                  <a:schemeClr val="tx1"/>
                </a:solidFill>
                <a:effectLst/>
                <a:latin typeface="Arial" panose="020B0604020202020204"/>
                <a:ea typeface="+mn-ea"/>
                <a:cs typeface="+mn-cs"/>
              </a:rPr>
              <a:t>auch</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immer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ohne</a:t>
            </a:r>
            <a:r>
              <a:rPr lang="en-US" sz="1200" kern="1200" noProof="0" dirty="0">
                <a:solidFill>
                  <a:schemeClr val="tx1"/>
                </a:solidFill>
                <a:effectLst/>
                <a:latin typeface="Arial" panose="020B0604020202020204"/>
                <a:ea typeface="+mn-ea"/>
                <a:cs typeface="+mn-cs"/>
              </a:rPr>
              <a:t> die </a:t>
            </a:r>
            <a:r>
              <a:rPr lang="en-US" sz="1200" kern="1200" noProof="0" dirty="0" err="1">
                <a:solidFill>
                  <a:schemeClr val="tx1"/>
                </a:solidFill>
                <a:effectLst/>
                <a:latin typeface="Arial" panose="020B0604020202020204"/>
                <a:ea typeface="+mn-ea"/>
                <a:cs typeface="+mn-cs"/>
              </a:rPr>
              <a:t>ausdrückliche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schriftliche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Genehmigung</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durch</a:t>
            </a:r>
            <a:r>
              <a:rPr lang="en-US" sz="1200" kern="1200" noProof="0" dirty="0">
                <a:solidFill>
                  <a:schemeClr val="tx1"/>
                </a:solidFill>
                <a:effectLst/>
                <a:latin typeface="Arial" panose="020B0604020202020204"/>
                <a:ea typeface="+mn-ea"/>
                <a:cs typeface="+mn-cs"/>
              </a:rPr>
              <a:t> </a:t>
            </a:r>
            <a:r>
              <a:rPr lang="en-US" sz="1200" kern="1200" dirty="0">
                <a:solidFill>
                  <a:schemeClr val="tx1"/>
                </a:solidFill>
                <a:latin typeface="Arial" panose="020B0604020202020204"/>
                <a:ea typeface="MS PGothic" panose="020B0600070205080204" pitchFamily="34" charset="-128"/>
                <a:cs typeface="+mn-cs"/>
              </a:rPr>
              <a:t>SAP SE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ein</a:t>
            </a:r>
            <a:r>
              <a:rPr lang="en-US" sz="1200" kern="1200" noProof="0" dirty="0">
                <a:solidFill>
                  <a:schemeClr val="tx1"/>
                </a:solidFill>
                <a:effectLst/>
                <a:latin typeface="Arial" panose="020B0604020202020204"/>
                <a:ea typeface="+mn-ea"/>
                <a:cs typeface="+mn-cs"/>
              </a:rPr>
              <a:t> SAP-</a:t>
            </a:r>
            <a:r>
              <a:rPr lang="en-US" sz="1200" kern="1200" noProof="0" dirty="0" err="1">
                <a:solidFill>
                  <a:schemeClr val="tx1"/>
                </a:solidFill>
                <a:effectLst/>
                <a:latin typeface="Arial" panose="020B0604020202020204"/>
                <a:ea typeface="+mn-ea"/>
                <a:cs typeface="+mn-cs"/>
              </a:rPr>
              <a:t>Konzernunternehmen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nicht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gestattet</a:t>
            </a:r>
            <a:r>
              <a:rPr lang="en-US" sz="1200" kern="1200" noProof="0" dirty="0">
                <a:solidFill>
                  <a:schemeClr val="tx1"/>
                </a:solidFill>
                <a:effectLst/>
                <a:latin typeface="Arial" panose="020B0604020202020204"/>
                <a:ea typeface="+mn-ea"/>
                <a:cs typeface="+mn-cs"/>
              </a:rPr>
              <a:t>.</a:t>
            </a:r>
            <a:endParaRPr lang="en-US" sz="1200" kern="1200" noProof="0" dirty="0">
              <a:solidFill>
                <a:schemeClr val="tx1"/>
              </a:solidFill>
              <a:effectLst/>
              <a:latin typeface="Arial" panose="020B0604020202020204"/>
              <a:ea typeface="+mn-ea"/>
              <a:cs typeface="+mn-cs"/>
            </a:endParaRPr>
          </a:p>
          <a:p>
            <a:pPr>
              <a:spcBef>
                <a:spcPts val="1200"/>
              </a:spcBef>
            </a:pPr>
            <a:r>
              <a:rPr lang="en-US" sz="1200" kern="1200" noProof="0" dirty="0">
                <a:solidFill>
                  <a:schemeClr val="tx1"/>
                </a:solidFill>
                <a:effectLst/>
                <a:latin typeface="Arial" panose="020B0604020202020204"/>
                <a:ea typeface="+mn-ea"/>
                <a:cs typeface="+mn-cs"/>
              </a:rPr>
              <a:t>SAP und </a:t>
            </a:r>
            <a:r>
              <a:rPr lang="en-US" sz="1200" kern="1200" noProof="0" dirty="0" err="1">
                <a:solidFill>
                  <a:schemeClr val="tx1"/>
                </a:solidFill>
                <a:effectLst/>
                <a:latin typeface="Arial" panose="020B0604020202020204"/>
                <a:ea typeface="+mn-ea"/>
                <a:cs typeface="+mn-cs"/>
              </a:rPr>
              <a:t>andere</a:t>
            </a:r>
            <a:r>
              <a:rPr lang="en-US" sz="1200" kern="1200" noProof="0" dirty="0">
                <a:solidFill>
                  <a:schemeClr val="tx1"/>
                </a:solidFill>
                <a:effectLst/>
                <a:latin typeface="Arial" panose="020B0604020202020204"/>
                <a:ea typeface="+mn-ea"/>
                <a:cs typeface="+mn-cs"/>
              </a:rPr>
              <a:t> in </a:t>
            </a:r>
            <a:r>
              <a:rPr lang="en-US" sz="1200" kern="1200" noProof="0" dirty="0" err="1">
                <a:solidFill>
                  <a:schemeClr val="tx1"/>
                </a:solidFill>
                <a:effectLst/>
                <a:latin typeface="Arial" panose="020B0604020202020204"/>
                <a:ea typeface="+mn-ea"/>
                <a:cs typeface="+mn-cs"/>
              </a:rPr>
              <a:t>diesem</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Dokument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erwähnte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Produkte</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Dienstleistungen</a:t>
            </a:r>
            <a:r>
              <a:rPr lang="en-US" sz="1200" kern="1200" noProof="0" dirty="0">
                <a:solidFill>
                  <a:schemeClr val="tx1"/>
                </a:solidFill>
                <a:effectLst/>
                <a:latin typeface="Arial" panose="020B0604020202020204"/>
                <a:ea typeface="+mn-ea"/>
                <a:cs typeface="+mn-cs"/>
              </a:rPr>
              <a:t> von SAP </a:t>
            </a:r>
            <a:r>
              <a:rPr lang="en-US" sz="1200" kern="1200" noProof="0" dirty="0" err="1">
                <a:solidFill>
                  <a:schemeClr val="tx1"/>
                </a:solidFill>
                <a:effectLst/>
                <a:latin typeface="Arial" panose="020B0604020202020204"/>
                <a:ea typeface="+mn-ea"/>
                <a:cs typeface="+mn-cs"/>
              </a:rPr>
              <a:t>sowie</a:t>
            </a:r>
            <a:r>
              <a:rPr lang="en-US" sz="1200" kern="1200" noProof="0" dirty="0">
                <a:solidFill>
                  <a:schemeClr val="tx1"/>
                </a:solidFill>
                <a:effectLst/>
                <a:latin typeface="Arial" panose="020B0604020202020204"/>
                <a:ea typeface="+mn-ea"/>
                <a:cs typeface="+mn-cs"/>
              </a:rPr>
              <a:t> die </a:t>
            </a:r>
            <a:r>
              <a:rPr lang="en-US" sz="1200" kern="1200" noProof="0" dirty="0" err="1">
                <a:solidFill>
                  <a:schemeClr val="tx1"/>
                </a:solidFill>
                <a:effectLst/>
                <a:latin typeface="Arial" panose="020B0604020202020204"/>
                <a:ea typeface="+mn-ea"/>
                <a:cs typeface="+mn-cs"/>
              </a:rPr>
              <a:t>dazugehörigen</a:t>
            </a:r>
            <a:r>
              <a:rPr lang="en-US" sz="1200" kern="1200" noProof="0" dirty="0">
                <a:solidFill>
                  <a:schemeClr val="tx1"/>
                </a:solidFill>
                <a:effectLst/>
                <a:latin typeface="Arial" panose="020B0604020202020204"/>
                <a:ea typeface="+mn-ea"/>
                <a:cs typeface="+mn-cs"/>
              </a:rPr>
              <a:t> Logos </a:t>
            </a:r>
            <a:r>
              <a:rPr lang="en-US" sz="1200" kern="1200" noProof="0" dirty="0" err="1">
                <a:solidFill>
                  <a:schemeClr val="tx1"/>
                </a:solidFill>
                <a:effectLst/>
                <a:latin typeface="Arial" panose="020B0604020202020204"/>
                <a:ea typeface="+mn-ea"/>
                <a:cs typeface="+mn-cs"/>
              </a:rPr>
              <a:t>sind</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Marken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eingetragene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Marken</a:t>
            </a:r>
            <a:r>
              <a:rPr lang="en-US" sz="1200" kern="1200" noProof="0" dirty="0">
                <a:solidFill>
                  <a:schemeClr val="tx1"/>
                </a:solidFill>
                <a:effectLst/>
                <a:latin typeface="Arial" panose="020B0604020202020204"/>
                <a:ea typeface="+mn-ea"/>
                <a:cs typeface="+mn-cs"/>
              </a:rPr>
              <a:t> der </a:t>
            </a:r>
            <a:br>
              <a:rPr lang="en-US" sz="1200" kern="1200" noProof="0" dirty="0">
                <a:solidFill>
                  <a:schemeClr val="tx1"/>
                </a:solidFill>
                <a:effectLst/>
                <a:latin typeface="Arial" panose="020B0604020202020204"/>
                <a:ea typeface="+mn-ea"/>
                <a:cs typeface="+mn-cs"/>
              </a:rPr>
            </a:br>
            <a:r>
              <a:rPr lang="en-US" sz="1200" kern="1200" dirty="0">
                <a:solidFill>
                  <a:schemeClr val="tx1"/>
                </a:solidFill>
                <a:latin typeface="Arial" panose="020B0604020202020204"/>
                <a:ea typeface="MS PGothic" panose="020B0600070205080204" pitchFamily="34" charset="-128"/>
                <a:cs typeface="+mn-cs"/>
              </a:rPr>
              <a:t>SAP SE </a:t>
            </a:r>
            <a:r>
              <a:rPr lang="en-US" sz="1200" kern="1200" noProof="0" dirty="0">
                <a:solidFill>
                  <a:schemeClr val="tx1"/>
                </a:solidFill>
                <a:effectLst/>
                <a:latin typeface="Arial" panose="020B0604020202020204"/>
                <a:ea typeface="+mn-ea"/>
                <a:cs typeface="+mn-cs"/>
              </a:rPr>
              <a:t>(</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von </a:t>
            </a:r>
            <a:r>
              <a:rPr lang="en-US" sz="1200" kern="1200" noProof="0" dirty="0" err="1">
                <a:solidFill>
                  <a:schemeClr val="tx1"/>
                </a:solidFill>
                <a:effectLst/>
                <a:latin typeface="Arial" panose="020B0604020202020204"/>
                <a:ea typeface="+mn-ea"/>
                <a:cs typeface="+mn-cs"/>
              </a:rPr>
              <a:t>einem</a:t>
            </a:r>
            <a:r>
              <a:rPr lang="en-US" sz="1200" kern="1200" noProof="0" dirty="0">
                <a:solidFill>
                  <a:schemeClr val="tx1"/>
                </a:solidFill>
                <a:effectLst/>
                <a:latin typeface="Arial" panose="020B0604020202020204"/>
                <a:ea typeface="+mn-ea"/>
                <a:cs typeface="+mn-cs"/>
              </a:rPr>
              <a:t> SAP-</a:t>
            </a:r>
            <a:r>
              <a:rPr lang="en-US" sz="1200" kern="1200" noProof="0" dirty="0" err="1">
                <a:solidFill>
                  <a:schemeClr val="tx1"/>
                </a:solidFill>
                <a:effectLst/>
                <a:latin typeface="Arial" panose="020B0604020202020204"/>
                <a:ea typeface="+mn-ea"/>
                <a:cs typeface="+mn-cs"/>
              </a:rPr>
              <a:t>Konzernunternehmen</a:t>
            </a:r>
            <a:r>
              <a:rPr lang="en-US" sz="1200" kern="1200" noProof="0" dirty="0">
                <a:solidFill>
                  <a:schemeClr val="tx1"/>
                </a:solidFill>
                <a:effectLst/>
                <a:latin typeface="Arial" panose="020B0604020202020204"/>
                <a:ea typeface="+mn-ea"/>
                <a:cs typeface="+mn-cs"/>
              </a:rPr>
              <a:t>) in Deutschland und </a:t>
            </a:r>
            <a:r>
              <a:rPr lang="en-US" sz="1200" kern="1200" noProof="0" dirty="0" err="1">
                <a:solidFill>
                  <a:schemeClr val="tx1"/>
                </a:solidFill>
                <a:effectLst/>
                <a:latin typeface="Arial" panose="020B0604020202020204"/>
                <a:ea typeface="+mn-ea"/>
                <a:cs typeface="+mn-cs"/>
              </a:rPr>
              <a:t>verschiedenen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anderen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Ländern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weltweit</a:t>
            </a:r>
            <a:r>
              <a:rPr lang="en-US" sz="1200" kern="1200" noProof="0" dirty="0">
                <a:solidFill>
                  <a:schemeClr val="tx1"/>
                </a:solidFill>
                <a:effectLst/>
                <a:latin typeface="Arial" panose="020B0604020202020204"/>
                <a:ea typeface="+mn-ea"/>
                <a:cs typeface="+mn-cs"/>
              </a:rPr>
              <a:t>. </a:t>
            </a:r>
            <a:br>
              <a:rPr lang="en-US" sz="1200" kern="1200" noProof="0" dirty="0">
                <a:solidFill>
                  <a:schemeClr val="tx1"/>
                </a:solidFill>
                <a:effectLst/>
                <a:latin typeface="Arial" panose="020B0604020202020204"/>
                <a:ea typeface="+mn-ea"/>
                <a:cs typeface="+mn-cs"/>
              </a:rPr>
            </a:br>
            <a:r>
              <a:rPr lang="en-US" sz="1200" kern="1200" noProof="0" dirty="0" err="1">
                <a:solidFill>
                  <a:schemeClr val="tx1"/>
                </a:solidFill>
                <a:effectLst/>
                <a:latin typeface="Arial" panose="020B0604020202020204"/>
                <a:ea typeface="+mn-ea"/>
                <a:cs typeface="+mn-cs"/>
              </a:rPr>
              <a:t>Weitere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Hinweise</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Informationen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zum</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Markenrecht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finden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Sie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unter</a:t>
            </a:r>
            <a:r>
              <a:rPr lang="en-US" sz="1200" kern="1200" noProof="0" dirty="0">
                <a:solidFill>
                  <a:schemeClr val="tx1"/>
                </a:solidFill>
                <a:effectLst/>
                <a:latin typeface="Arial" panose="020B0604020202020204"/>
                <a:ea typeface="+mn-ea"/>
                <a:cs typeface="+mn-cs"/>
              </a:rPr>
              <a:t> </a:t>
            </a:r>
            <a:r>
              <a:rPr lang="en-US" sz="1200" kern="1200" noProof="0" dirty="0">
                <a:solidFill>
                  <a:schemeClr val="tx1"/>
                </a:solidFill>
                <a:effectLst/>
                <a:latin typeface="Arial" panose="020B0604020202020204"/>
                <a:ea typeface="+mn-ea"/>
                <a:cs typeface="+mn-cs"/>
                <a:hlinkClick r:id="rId2"/>
              </a:rPr>
              <a:t>http://global.sap.com/corporate-de/legal/copyright/index.epx</a:t>
            </a:r>
            <a:r>
              <a:rPr lang="en-US" sz="1200" kern="1200" noProof="0" dirty="0">
                <a:solidFill>
                  <a:schemeClr val="tx1"/>
                </a:solidFill>
                <a:effectLst/>
                <a:latin typeface="Arial" panose="020B0604020202020204"/>
                <a:ea typeface="+mn-ea"/>
                <a:cs typeface="+mn-cs"/>
              </a:rPr>
              <a:t>.</a:t>
            </a:r>
            <a:endParaRPr lang="en-US" sz="1200" kern="1200" noProof="0" dirty="0">
              <a:solidFill>
                <a:schemeClr val="tx1"/>
              </a:solidFill>
              <a:effectLst/>
              <a:latin typeface="Arial" panose="020B0604020202020204"/>
              <a:ea typeface="+mn-ea"/>
              <a:cs typeface="+mn-cs"/>
            </a:endParaRPr>
          </a:p>
          <a:p>
            <a:pPr>
              <a:spcBef>
                <a:spcPts val="1200"/>
              </a:spcBef>
            </a:pPr>
            <a:r>
              <a:rPr lang="en-US" sz="1200" kern="1200" noProof="0" dirty="0">
                <a:solidFill>
                  <a:schemeClr val="tx1"/>
                </a:solidFill>
                <a:effectLst/>
                <a:latin typeface="Arial" panose="020B0604020202020204"/>
                <a:ea typeface="+mn-ea"/>
                <a:cs typeface="+mn-cs"/>
              </a:rPr>
              <a:t>Die von </a:t>
            </a:r>
            <a:r>
              <a:rPr lang="en-US" sz="1200" kern="1200" dirty="0">
                <a:solidFill>
                  <a:schemeClr val="tx1"/>
                </a:solidFill>
                <a:latin typeface="Arial" panose="020B0604020202020204"/>
                <a:ea typeface="MS PGothic" panose="020B0600070205080204" pitchFamily="34" charset="-128"/>
                <a:cs typeface="+mn-cs"/>
              </a:rPr>
              <a:t>SAP SE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deren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Vertriebsfirmen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angebotenen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Softwareprodukte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können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Softwarekomponenten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auch</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anderer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Softwarehersteller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enthalten</a:t>
            </a:r>
            <a:r>
              <a:rPr lang="en-US" sz="1200" kern="1200" noProof="0" dirty="0">
                <a:solidFill>
                  <a:schemeClr val="tx1"/>
                </a:solidFill>
                <a:effectLst/>
                <a:latin typeface="Arial" panose="020B0604020202020204"/>
                <a:ea typeface="+mn-ea"/>
                <a:cs typeface="+mn-cs"/>
              </a:rPr>
              <a:t>.</a:t>
            </a:r>
            <a:endParaRPr lang="en-US" sz="1200" kern="1200" noProof="0" dirty="0">
              <a:solidFill>
                <a:schemeClr val="tx1"/>
              </a:solidFill>
              <a:effectLst/>
              <a:latin typeface="Arial" panose="020B0604020202020204"/>
              <a:ea typeface="+mn-ea"/>
              <a:cs typeface="+mn-cs"/>
            </a:endParaRPr>
          </a:p>
          <a:p>
            <a:pPr>
              <a:spcBef>
                <a:spcPts val="1200"/>
              </a:spcBef>
            </a:pPr>
            <a:r>
              <a:rPr lang="en-US" sz="1200" kern="1200" noProof="0" dirty="0" err="1">
                <a:solidFill>
                  <a:schemeClr val="tx1"/>
                </a:solidFill>
                <a:effectLst/>
                <a:latin typeface="Arial" panose="020B0604020202020204"/>
                <a:ea typeface="+mn-ea"/>
                <a:cs typeface="+mn-cs"/>
              </a:rPr>
              <a:t>Produkte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können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länderspezifische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Unterschiede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aufweisen</a:t>
            </a:r>
            <a:r>
              <a:rPr lang="en-US" sz="1200" kern="1200" noProof="0" dirty="0">
                <a:solidFill>
                  <a:schemeClr val="tx1"/>
                </a:solidFill>
                <a:effectLst/>
                <a:latin typeface="Arial" panose="020B0604020202020204"/>
                <a:ea typeface="+mn-ea"/>
                <a:cs typeface="+mn-cs"/>
              </a:rPr>
              <a:t>.</a:t>
            </a:r>
            <a:endParaRPr lang="en-US" sz="1200" kern="1200" noProof="0" dirty="0">
              <a:solidFill>
                <a:schemeClr val="tx1"/>
              </a:solidFill>
              <a:effectLst/>
              <a:latin typeface="Arial" panose="020B0604020202020204"/>
              <a:ea typeface="+mn-ea"/>
              <a:cs typeface="+mn-cs"/>
            </a:endParaRPr>
          </a:p>
          <a:p>
            <a:pPr>
              <a:spcBef>
                <a:spcPts val="1200"/>
              </a:spcBef>
            </a:pPr>
            <a:r>
              <a:rPr lang="en-US" sz="1200" kern="1200" noProof="0" dirty="0">
                <a:solidFill>
                  <a:schemeClr val="tx1"/>
                </a:solidFill>
                <a:effectLst/>
                <a:latin typeface="Arial" panose="020B0604020202020204"/>
                <a:ea typeface="+mn-ea"/>
                <a:cs typeface="+mn-cs"/>
              </a:rPr>
              <a:t>Die </a:t>
            </a:r>
            <a:r>
              <a:rPr lang="en-US" sz="1200" kern="1200" noProof="0" dirty="0" err="1">
                <a:solidFill>
                  <a:schemeClr val="tx1"/>
                </a:solidFill>
                <a:effectLst/>
                <a:latin typeface="Arial" panose="020B0604020202020204"/>
                <a:ea typeface="+mn-ea"/>
                <a:cs typeface="+mn-cs"/>
              </a:rPr>
              <a:t>vorliegenden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Unterlagen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werden</a:t>
            </a:r>
            <a:r>
              <a:rPr lang="en-US" sz="1200" kern="1200" noProof="0" dirty="0">
                <a:solidFill>
                  <a:schemeClr val="tx1"/>
                </a:solidFill>
                <a:effectLst/>
                <a:latin typeface="Arial" panose="020B0604020202020204"/>
                <a:ea typeface="+mn-ea"/>
                <a:cs typeface="+mn-cs"/>
              </a:rPr>
              <a:t> von der </a:t>
            </a:r>
            <a:r>
              <a:rPr lang="en-US" sz="1200" kern="1200" dirty="0">
                <a:solidFill>
                  <a:schemeClr val="tx1"/>
                </a:solidFill>
                <a:latin typeface="Arial" panose="020B0604020202020204"/>
                <a:ea typeface="MS PGothic" panose="020B0600070205080204" pitchFamily="34" charset="-128"/>
                <a:cs typeface="+mn-cs"/>
              </a:rPr>
              <a:t>SAP SE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einem</a:t>
            </a:r>
            <a:r>
              <a:rPr lang="en-US" sz="1200" kern="1200" noProof="0" dirty="0">
                <a:solidFill>
                  <a:schemeClr val="tx1"/>
                </a:solidFill>
                <a:effectLst/>
                <a:latin typeface="Arial" panose="020B0604020202020204"/>
                <a:ea typeface="+mn-ea"/>
                <a:cs typeface="+mn-cs"/>
              </a:rPr>
              <a:t> SAP-</a:t>
            </a:r>
            <a:r>
              <a:rPr lang="en-US" sz="1200" kern="1200" noProof="0" dirty="0" err="1">
                <a:solidFill>
                  <a:schemeClr val="tx1"/>
                </a:solidFill>
                <a:effectLst/>
                <a:latin typeface="Arial" panose="020B0604020202020204"/>
                <a:ea typeface="+mn-ea"/>
                <a:cs typeface="+mn-cs"/>
              </a:rPr>
              <a:t>Konzernunternehmen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bereitgestellt</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dienen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ausschließlich</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Informationszwecken</a:t>
            </a:r>
            <a:r>
              <a:rPr lang="en-US" sz="1200" kern="1200" noProof="0" dirty="0">
                <a:solidFill>
                  <a:schemeClr val="tx1"/>
                </a:solidFill>
                <a:effectLst/>
                <a:latin typeface="Arial" panose="020B0604020202020204"/>
                <a:ea typeface="+mn-ea"/>
                <a:cs typeface="+mn-cs"/>
              </a:rPr>
              <a:t>. </a:t>
            </a:r>
            <a:br>
              <a:rPr lang="en-US" sz="1200" kern="1200" noProof="0" dirty="0">
                <a:solidFill>
                  <a:schemeClr val="tx1"/>
                </a:solidFill>
                <a:effectLst/>
                <a:latin typeface="Arial" panose="020B0604020202020204"/>
                <a:ea typeface="+mn-ea"/>
                <a:cs typeface="+mn-cs"/>
              </a:rPr>
            </a:br>
            <a:r>
              <a:rPr lang="en-US" sz="1200" kern="1200" noProof="0" dirty="0">
                <a:solidFill>
                  <a:schemeClr val="tx1"/>
                </a:solidFill>
                <a:effectLst/>
                <a:latin typeface="Arial" panose="020B0604020202020204"/>
                <a:ea typeface="+mn-ea"/>
                <a:cs typeface="+mn-cs"/>
              </a:rPr>
              <a:t>Die </a:t>
            </a:r>
            <a:r>
              <a:rPr lang="en-US" sz="1200" kern="1200" dirty="0">
                <a:solidFill>
                  <a:schemeClr val="tx1"/>
                </a:solidFill>
                <a:latin typeface="Arial" panose="020B0604020202020204"/>
                <a:ea typeface="MS PGothic" panose="020B0600070205080204" pitchFamily="34" charset="-128"/>
                <a:cs typeface="+mn-cs"/>
              </a:rPr>
              <a:t>SAP SE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ihre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Konzernunternehmen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übernehmen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keinerlei</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Haftung</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Gewährleistung</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für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Fehler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Unvollständigkeiten</a:t>
            </a:r>
            <a:r>
              <a:rPr lang="en-US" sz="1200" kern="1200" noProof="0" dirty="0">
                <a:solidFill>
                  <a:schemeClr val="tx1"/>
                </a:solidFill>
                <a:effectLst/>
                <a:latin typeface="Arial" panose="020B0604020202020204"/>
                <a:ea typeface="+mn-ea"/>
                <a:cs typeface="+mn-cs"/>
              </a:rPr>
              <a:t> in </a:t>
            </a:r>
            <a:r>
              <a:rPr lang="en-US" sz="1200" kern="1200" baseline="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dieser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Publikation</a:t>
            </a:r>
            <a:r>
              <a:rPr lang="en-US" sz="1200" kern="1200" noProof="0" dirty="0">
                <a:solidFill>
                  <a:schemeClr val="tx1"/>
                </a:solidFill>
                <a:effectLst/>
                <a:latin typeface="Arial" panose="020B0604020202020204"/>
                <a:ea typeface="+mn-ea"/>
                <a:cs typeface="+mn-cs"/>
              </a:rPr>
              <a:t>. </a:t>
            </a:r>
            <a:br>
              <a:rPr lang="en-US" sz="1200" kern="1200" noProof="0" dirty="0">
                <a:solidFill>
                  <a:schemeClr val="tx1"/>
                </a:solidFill>
                <a:effectLst/>
                <a:latin typeface="Arial" panose="020B0604020202020204"/>
                <a:ea typeface="+mn-ea"/>
                <a:cs typeface="+mn-cs"/>
              </a:rPr>
            </a:br>
            <a:r>
              <a:rPr lang="en-US" sz="1200" kern="1200" noProof="0" dirty="0">
                <a:solidFill>
                  <a:schemeClr val="tx1"/>
                </a:solidFill>
                <a:effectLst/>
                <a:latin typeface="Arial" panose="020B0604020202020204"/>
                <a:ea typeface="+mn-ea"/>
                <a:cs typeface="+mn-cs"/>
              </a:rPr>
              <a:t>Die </a:t>
            </a:r>
            <a:r>
              <a:rPr lang="en-US" sz="1200" kern="1200" dirty="0">
                <a:solidFill>
                  <a:schemeClr val="tx1"/>
                </a:solidFill>
                <a:latin typeface="Arial" panose="020B0604020202020204"/>
                <a:ea typeface="MS PGothic" panose="020B0600070205080204" pitchFamily="34" charset="-128"/>
                <a:cs typeface="+mn-cs"/>
              </a:rPr>
              <a:t>SAP SE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ein</a:t>
            </a:r>
            <a:r>
              <a:rPr lang="en-US" sz="1200" kern="1200" noProof="0" dirty="0">
                <a:solidFill>
                  <a:schemeClr val="tx1"/>
                </a:solidFill>
                <a:effectLst/>
                <a:latin typeface="Arial" panose="020B0604020202020204"/>
                <a:ea typeface="+mn-ea"/>
                <a:cs typeface="+mn-cs"/>
              </a:rPr>
              <a:t> SAP-</a:t>
            </a:r>
            <a:r>
              <a:rPr lang="en-US" sz="1200" kern="1200" noProof="0" dirty="0" err="1">
                <a:solidFill>
                  <a:schemeClr val="tx1"/>
                </a:solidFill>
                <a:effectLst/>
                <a:latin typeface="Arial" panose="020B0604020202020204"/>
                <a:ea typeface="+mn-ea"/>
                <a:cs typeface="+mn-cs"/>
              </a:rPr>
              <a:t>Konzernunternehmen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steht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lediglich</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für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Produkte</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Dienstleistungen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nach</a:t>
            </a:r>
            <a:r>
              <a:rPr lang="en-US" sz="1200" kern="1200" noProof="0" dirty="0">
                <a:solidFill>
                  <a:schemeClr val="tx1"/>
                </a:solidFill>
                <a:effectLst/>
                <a:latin typeface="Arial" panose="020B0604020202020204"/>
                <a:ea typeface="+mn-ea"/>
                <a:cs typeface="+mn-cs"/>
              </a:rPr>
              <a:t> der </a:t>
            </a:r>
            <a:r>
              <a:rPr lang="en-US" sz="1200" kern="1200" noProof="0" dirty="0" err="1">
                <a:solidFill>
                  <a:schemeClr val="tx1"/>
                </a:solidFill>
                <a:effectLst/>
                <a:latin typeface="Arial" panose="020B0604020202020204"/>
                <a:ea typeface="+mn-ea"/>
                <a:cs typeface="+mn-cs"/>
              </a:rPr>
              <a:t>Maßgabe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ein</a:t>
            </a:r>
            <a:r>
              <a:rPr lang="en-US" sz="1200" kern="1200" noProof="0" dirty="0">
                <a:solidFill>
                  <a:schemeClr val="tx1"/>
                </a:solidFill>
                <a:effectLst/>
                <a:latin typeface="Arial" panose="020B0604020202020204"/>
                <a:ea typeface="+mn-ea"/>
                <a:cs typeface="+mn-cs"/>
              </a:rPr>
              <a:t>, die in der </a:t>
            </a:r>
            <a:r>
              <a:rPr lang="en-US" sz="1200" kern="1200" noProof="0" dirty="0" err="1">
                <a:solidFill>
                  <a:schemeClr val="tx1"/>
                </a:solidFill>
                <a:effectLst/>
                <a:latin typeface="Arial" panose="020B0604020202020204"/>
                <a:ea typeface="+mn-ea"/>
                <a:cs typeface="+mn-cs"/>
              </a:rPr>
              <a:t>Vereinbarung</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über</a:t>
            </a:r>
            <a:r>
              <a:rPr lang="en-US" sz="1200" kern="1200" noProof="0" dirty="0">
                <a:solidFill>
                  <a:schemeClr val="tx1"/>
                </a:solidFill>
                <a:effectLst/>
                <a:latin typeface="Arial" panose="020B0604020202020204"/>
                <a:ea typeface="+mn-ea"/>
                <a:cs typeface="+mn-cs"/>
              </a:rPr>
              <a:t> die </a:t>
            </a:r>
            <a:r>
              <a:rPr lang="en-US" sz="1200" kern="1200" noProof="0" dirty="0" err="1">
                <a:solidFill>
                  <a:schemeClr val="tx1"/>
                </a:solidFill>
                <a:effectLst/>
                <a:latin typeface="Arial" panose="020B0604020202020204"/>
                <a:ea typeface="+mn-ea"/>
                <a:cs typeface="+mn-cs"/>
              </a:rPr>
              <a:t>jeweiligen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Produkte</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Dienstleistungen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ausdrücklich</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geregelt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ist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Keine</a:t>
            </a:r>
            <a:r>
              <a:rPr lang="en-US" sz="1200" kern="1200" noProof="0" dirty="0">
                <a:solidFill>
                  <a:schemeClr val="tx1"/>
                </a:solidFill>
                <a:effectLst/>
                <a:latin typeface="Arial" panose="020B0604020202020204"/>
                <a:ea typeface="+mn-ea"/>
                <a:cs typeface="+mn-cs"/>
              </a:rPr>
              <a:t> der </a:t>
            </a:r>
            <a:r>
              <a:rPr lang="en-US" sz="1200" kern="1200" noProof="0" dirty="0" err="1">
                <a:solidFill>
                  <a:schemeClr val="tx1"/>
                </a:solidFill>
                <a:effectLst/>
                <a:latin typeface="Arial" panose="020B0604020202020204"/>
                <a:ea typeface="+mn-ea"/>
                <a:cs typeface="+mn-cs"/>
              </a:rPr>
              <a:t>hierin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enthaltenen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Informationen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ist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als</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zusätzliche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Garantie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interpretieren</a:t>
            </a:r>
            <a:r>
              <a:rPr lang="en-US" sz="1200" kern="1200" noProof="0" dirty="0">
                <a:solidFill>
                  <a:schemeClr val="tx1"/>
                </a:solidFill>
                <a:effectLst/>
                <a:latin typeface="Arial" panose="020B0604020202020204"/>
                <a:ea typeface="+mn-ea"/>
                <a:cs typeface="+mn-cs"/>
              </a:rPr>
              <a:t>. 	 </a:t>
            </a:r>
            <a:endParaRPr lang="en-US" sz="1200" kern="1200" noProof="0" dirty="0">
              <a:solidFill>
                <a:schemeClr val="tx1"/>
              </a:solidFill>
              <a:effectLst/>
              <a:latin typeface="Arial" panose="020B0604020202020204"/>
              <a:ea typeface="+mn-ea"/>
              <a:cs typeface="+mn-cs"/>
            </a:endParaRPr>
          </a:p>
          <a:p>
            <a:pPr>
              <a:spcBef>
                <a:spcPts val="1200"/>
              </a:spcBef>
            </a:pPr>
            <a:r>
              <a:rPr lang="en-US" sz="1200" kern="1200" noProof="0" dirty="0" err="1">
                <a:solidFill>
                  <a:schemeClr val="tx1"/>
                </a:solidFill>
                <a:effectLst/>
                <a:latin typeface="Arial" panose="020B0604020202020204"/>
                <a:ea typeface="+mn-ea"/>
                <a:cs typeface="+mn-cs"/>
              </a:rPr>
              <a:t>Insbesondere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sind</a:t>
            </a:r>
            <a:r>
              <a:rPr lang="en-US" sz="1200" kern="1200" noProof="0" dirty="0">
                <a:solidFill>
                  <a:schemeClr val="tx1"/>
                </a:solidFill>
                <a:effectLst/>
                <a:latin typeface="Arial" panose="020B0604020202020204"/>
                <a:ea typeface="+mn-ea"/>
                <a:cs typeface="+mn-cs"/>
              </a:rPr>
              <a:t> die </a:t>
            </a:r>
            <a:r>
              <a:rPr lang="en-US" sz="1200" kern="1200" dirty="0">
                <a:solidFill>
                  <a:schemeClr val="tx1"/>
                </a:solidFill>
                <a:latin typeface="Arial" panose="020B0604020202020204"/>
                <a:ea typeface="MS PGothic" panose="020B0600070205080204" pitchFamily="34" charset="-128"/>
                <a:cs typeface="+mn-cs"/>
              </a:rPr>
              <a:t>SAP SE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ihre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Konzernunternehmen</a:t>
            </a:r>
            <a:r>
              <a:rPr lang="en-US" sz="1200" kern="1200" noProof="0" dirty="0">
                <a:solidFill>
                  <a:schemeClr val="tx1"/>
                </a:solidFill>
                <a:effectLst/>
                <a:latin typeface="Arial" panose="020B0604020202020204"/>
                <a:ea typeface="+mn-ea"/>
                <a:cs typeface="+mn-cs"/>
              </a:rPr>
              <a:t> in </a:t>
            </a:r>
            <a:r>
              <a:rPr lang="en-US" sz="1200" kern="1200" noProof="0" dirty="0" err="1">
                <a:solidFill>
                  <a:schemeClr val="tx1"/>
                </a:solidFill>
                <a:effectLst/>
                <a:latin typeface="Arial" panose="020B0604020202020204"/>
                <a:ea typeface="+mn-ea"/>
                <a:cs typeface="+mn-cs"/>
              </a:rPr>
              <a:t>keiner</a:t>
            </a:r>
            <a:r>
              <a:rPr lang="en-US" sz="1200" kern="1200" noProof="0" dirty="0">
                <a:solidFill>
                  <a:schemeClr val="tx1"/>
                </a:solidFill>
                <a:effectLst/>
                <a:latin typeface="Arial" panose="020B0604020202020204"/>
                <a:ea typeface="+mn-ea"/>
                <a:cs typeface="+mn-cs"/>
              </a:rPr>
              <a:t> Weise </a:t>
            </a:r>
            <a:r>
              <a:rPr lang="en-US" sz="1200" kern="1200" noProof="0" dirty="0" err="1">
                <a:solidFill>
                  <a:schemeClr val="tx1"/>
                </a:solidFill>
                <a:effectLst/>
                <a:latin typeface="Arial" panose="020B0604020202020204"/>
                <a:ea typeface="+mn-ea"/>
                <a:cs typeface="+mn-cs"/>
              </a:rPr>
              <a:t>verpflichtet</a:t>
            </a:r>
            <a:r>
              <a:rPr lang="en-US" sz="1200" kern="1200" noProof="0" dirty="0">
                <a:solidFill>
                  <a:schemeClr val="tx1"/>
                </a:solidFill>
                <a:effectLst/>
                <a:latin typeface="Arial" panose="020B0604020202020204"/>
                <a:ea typeface="+mn-ea"/>
                <a:cs typeface="+mn-cs"/>
              </a:rPr>
              <a:t>, in </a:t>
            </a:r>
            <a:r>
              <a:rPr lang="en-US" sz="1200" kern="1200" noProof="0" dirty="0" err="1">
                <a:solidFill>
                  <a:schemeClr val="tx1"/>
                </a:solidFill>
                <a:effectLst/>
                <a:latin typeface="Arial" panose="020B0604020202020204"/>
                <a:ea typeface="+mn-ea"/>
                <a:cs typeface="+mn-cs"/>
              </a:rPr>
              <a:t>dieser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Publikation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einer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zugehörigen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Präsentation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dargestellte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Geschäftsabläufe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verfolgen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hierin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wiedergegebene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Funktionen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entwickeln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veröffentlichen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Diese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Publikation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eine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zugehörige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Präsentation</a:t>
            </a:r>
            <a:r>
              <a:rPr lang="en-US" sz="1200" kern="1200" noProof="0" dirty="0">
                <a:solidFill>
                  <a:schemeClr val="tx1"/>
                </a:solidFill>
                <a:effectLst/>
                <a:latin typeface="Arial" panose="020B0604020202020204"/>
                <a:ea typeface="+mn-ea"/>
                <a:cs typeface="+mn-cs"/>
              </a:rPr>
              <a:t>, </a:t>
            </a:r>
            <a:br>
              <a:rPr lang="en-US" sz="1200" kern="1200" noProof="0" dirty="0">
                <a:solidFill>
                  <a:schemeClr val="tx1"/>
                </a:solidFill>
                <a:effectLst/>
                <a:latin typeface="Arial" panose="020B0604020202020204"/>
                <a:ea typeface="+mn-ea"/>
                <a:cs typeface="+mn-cs"/>
              </a:rPr>
            </a:br>
            <a:r>
              <a:rPr lang="en-US" sz="1200" kern="1200" noProof="0" dirty="0">
                <a:solidFill>
                  <a:schemeClr val="tx1"/>
                </a:solidFill>
                <a:effectLst/>
                <a:latin typeface="Arial" panose="020B0604020202020204"/>
                <a:ea typeface="+mn-ea"/>
                <a:cs typeface="+mn-cs"/>
              </a:rPr>
              <a:t>die </a:t>
            </a:r>
            <a:r>
              <a:rPr lang="en-US" sz="1200" kern="1200" noProof="0" dirty="0" err="1">
                <a:solidFill>
                  <a:schemeClr val="tx1"/>
                </a:solidFill>
                <a:effectLst/>
                <a:latin typeface="Arial" panose="020B0604020202020204"/>
                <a:ea typeface="+mn-ea"/>
                <a:cs typeface="+mn-cs"/>
              </a:rPr>
              <a:t>Strategie</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etwaige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künftige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Entwicklungen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Produkte</a:t>
            </a:r>
            <a:r>
              <a:rPr lang="en-US" sz="1200" kern="1200" noProof="0" dirty="0">
                <a:solidFill>
                  <a:schemeClr val="tx1"/>
                </a:solidFill>
                <a:effectLst/>
                <a:latin typeface="Arial" panose="020B0604020202020204"/>
                <a:ea typeface="+mn-ea"/>
                <a:cs typeface="+mn-cs"/>
              </a:rPr>
              <a:t> und/</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Plattformen</a:t>
            </a:r>
            <a:r>
              <a:rPr lang="en-US" sz="1200" kern="1200" noProof="0" dirty="0">
                <a:solidFill>
                  <a:schemeClr val="tx1"/>
                </a:solidFill>
                <a:effectLst/>
                <a:latin typeface="Arial" panose="020B0604020202020204"/>
                <a:ea typeface="+mn-ea"/>
                <a:cs typeface="+mn-cs"/>
              </a:rPr>
              <a:t> der </a:t>
            </a:r>
            <a:r>
              <a:rPr lang="en-US" sz="1200" kern="1200" dirty="0">
                <a:solidFill>
                  <a:schemeClr val="tx1"/>
                </a:solidFill>
                <a:latin typeface="Arial" panose="020B0604020202020204"/>
                <a:ea typeface="MS PGothic" panose="020B0600070205080204" pitchFamily="34" charset="-128"/>
                <a:cs typeface="+mn-cs"/>
              </a:rPr>
              <a:t>SAP SE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ihrer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Konzernunternehmen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können</a:t>
            </a:r>
            <a:r>
              <a:rPr lang="en-US" sz="1200" kern="1200" noProof="0" dirty="0">
                <a:solidFill>
                  <a:schemeClr val="tx1"/>
                </a:solidFill>
                <a:effectLst/>
                <a:latin typeface="Arial" panose="020B0604020202020204"/>
                <a:ea typeface="+mn-ea"/>
                <a:cs typeface="+mn-cs"/>
              </a:rPr>
              <a:t> von der </a:t>
            </a:r>
            <a:r>
              <a:rPr lang="en-US" sz="1200" kern="1200" dirty="0">
                <a:solidFill>
                  <a:schemeClr val="tx1"/>
                </a:solidFill>
                <a:latin typeface="Arial" panose="020B0604020202020204"/>
                <a:ea typeface="MS PGothic" panose="020B0600070205080204" pitchFamily="34" charset="-128"/>
                <a:cs typeface="+mn-cs"/>
              </a:rPr>
              <a:t>SAP SE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ihren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Konzernunternehmen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jederzeit</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ohne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Angabe</a:t>
            </a:r>
            <a:r>
              <a:rPr lang="en-US" sz="1200" kern="1200" noProof="0" dirty="0">
                <a:solidFill>
                  <a:schemeClr val="tx1"/>
                </a:solidFill>
                <a:effectLst/>
                <a:latin typeface="Arial" panose="020B0604020202020204"/>
                <a:ea typeface="+mn-ea"/>
                <a:cs typeface="+mn-cs"/>
              </a:rPr>
              <a:t> von </a:t>
            </a:r>
            <a:r>
              <a:rPr lang="en-US" sz="1200" kern="1200" noProof="0" dirty="0" err="1">
                <a:solidFill>
                  <a:schemeClr val="tx1"/>
                </a:solidFill>
                <a:effectLst/>
                <a:latin typeface="Arial" panose="020B0604020202020204"/>
                <a:ea typeface="+mn-ea"/>
                <a:cs typeface="+mn-cs"/>
              </a:rPr>
              <a:t>Gründen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unangekündigt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geändert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werden</a:t>
            </a:r>
            <a:r>
              <a:rPr lang="en-US" sz="1200" kern="1200" noProof="0" dirty="0">
                <a:solidFill>
                  <a:schemeClr val="tx1"/>
                </a:solidFill>
                <a:effectLst/>
                <a:latin typeface="Arial" panose="020B0604020202020204"/>
                <a:ea typeface="+mn-ea"/>
                <a:cs typeface="+mn-cs"/>
              </a:rPr>
              <a:t>. </a:t>
            </a:r>
            <a:br>
              <a:rPr lang="en-US" sz="1200" kern="1200" noProof="0" dirty="0">
                <a:solidFill>
                  <a:schemeClr val="tx1"/>
                </a:solidFill>
                <a:effectLst/>
                <a:latin typeface="Arial" panose="020B0604020202020204"/>
                <a:ea typeface="+mn-ea"/>
                <a:cs typeface="+mn-cs"/>
              </a:rPr>
            </a:br>
            <a:r>
              <a:rPr lang="en-US" sz="1200" kern="1200" noProof="0" dirty="0">
                <a:solidFill>
                  <a:schemeClr val="tx1"/>
                </a:solidFill>
                <a:effectLst/>
                <a:latin typeface="Arial" panose="020B0604020202020204"/>
                <a:ea typeface="+mn-ea"/>
                <a:cs typeface="+mn-cs"/>
              </a:rPr>
              <a:t>Die in </a:t>
            </a:r>
            <a:r>
              <a:rPr lang="en-US" sz="1200" kern="1200" noProof="0" dirty="0" err="1">
                <a:solidFill>
                  <a:schemeClr val="tx1"/>
                </a:solidFill>
                <a:effectLst/>
                <a:latin typeface="Arial" panose="020B0604020202020204"/>
                <a:ea typeface="+mn-ea"/>
                <a:cs typeface="+mn-cs"/>
              </a:rPr>
              <a:t>dieser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Publikation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enthaltenen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Informationen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stellen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keine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Zusage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kein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Versprechen</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keine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rechtliche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Verpflichtung</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Lieferung</a:t>
            </a:r>
            <a:r>
              <a:rPr lang="en-US" sz="1200" kern="1200" noProof="0" dirty="0">
                <a:solidFill>
                  <a:schemeClr val="tx1"/>
                </a:solidFill>
                <a:effectLst/>
                <a:latin typeface="Arial" panose="020B0604020202020204"/>
                <a:ea typeface="+mn-ea"/>
                <a:cs typeface="+mn-cs"/>
              </a:rPr>
              <a:t> von Material, Code </a:t>
            </a:r>
            <a:r>
              <a:rPr lang="en-US" sz="1200" kern="1200" noProof="0" dirty="0" err="1">
                <a:solidFill>
                  <a:schemeClr val="tx1"/>
                </a:solidFill>
                <a:effectLst/>
                <a:latin typeface="Arial" panose="020B0604020202020204"/>
                <a:ea typeface="+mn-ea"/>
                <a:cs typeface="+mn-cs"/>
              </a:rPr>
              <a:t>oder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Funktionen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dar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Sämtliche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vorausschauenden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Aussagen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unterliegen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unterschiedlichen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Risiken</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Unsicherheiten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durch</a:t>
            </a:r>
            <a:r>
              <a:rPr lang="en-US" sz="1200" kern="1200" noProof="0" dirty="0">
                <a:solidFill>
                  <a:schemeClr val="tx1"/>
                </a:solidFill>
                <a:effectLst/>
                <a:latin typeface="Arial" panose="020B0604020202020204"/>
                <a:ea typeface="+mn-ea"/>
                <a:cs typeface="+mn-cs"/>
              </a:rPr>
              <a:t> die </a:t>
            </a:r>
            <a:r>
              <a:rPr lang="en-US" sz="1200" kern="1200" noProof="0" dirty="0" err="1">
                <a:solidFill>
                  <a:schemeClr val="tx1"/>
                </a:solidFill>
                <a:effectLst/>
                <a:latin typeface="Arial" panose="020B0604020202020204"/>
                <a:ea typeface="+mn-ea"/>
                <a:cs typeface="+mn-cs"/>
              </a:rPr>
              <a:t>die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tatsächlichen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Ergebnisse</a:t>
            </a:r>
            <a:r>
              <a:rPr lang="en-US" sz="1200" kern="1200" noProof="0" dirty="0">
                <a:solidFill>
                  <a:schemeClr val="tx1"/>
                </a:solidFill>
                <a:effectLst/>
                <a:latin typeface="Arial" panose="020B0604020202020204"/>
                <a:ea typeface="+mn-ea"/>
                <a:cs typeface="+mn-cs"/>
              </a:rPr>
              <a:t> von den </a:t>
            </a:r>
            <a:r>
              <a:rPr lang="en-US" sz="1200" kern="1200" noProof="0" dirty="0" err="1">
                <a:solidFill>
                  <a:schemeClr val="tx1"/>
                </a:solidFill>
                <a:effectLst/>
                <a:latin typeface="Arial" panose="020B0604020202020204"/>
                <a:ea typeface="+mn-ea"/>
                <a:cs typeface="+mn-cs"/>
              </a:rPr>
              <a:t>Erwartungen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abweichen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können</a:t>
            </a:r>
            <a:r>
              <a:rPr lang="en-US" sz="1200" kern="1200" noProof="0" dirty="0">
                <a:solidFill>
                  <a:schemeClr val="tx1"/>
                </a:solidFill>
                <a:effectLst/>
                <a:latin typeface="Arial" panose="020B0604020202020204"/>
                <a:ea typeface="+mn-ea"/>
                <a:cs typeface="+mn-cs"/>
              </a:rPr>
              <a:t>. Die </a:t>
            </a:r>
            <a:r>
              <a:rPr lang="en-US" sz="1200" kern="1200" noProof="0" dirty="0" err="1">
                <a:solidFill>
                  <a:schemeClr val="tx1"/>
                </a:solidFill>
                <a:effectLst/>
                <a:latin typeface="Arial" panose="020B0604020202020204"/>
                <a:ea typeface="+mn-ea"/>
                <a:cs typeface="+mn-cs"/>
              </a:rPr>
              <a:t>vorausschauenden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Aussagen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geben</a:t>
            </a:r>
            <a:r>
              <a:rPr lang="en-US" sz="1200" kern="1200" noProof="0" dirty="0">
                <a:solidFill>
                  <a:schemeClr val="tx1"/>
                </a:solidFill>
                <a:effectLst/>
                <a:latin typeface="Arial" panose="020B0604020202020204"/>
                <a:ea typeface="+mn-ea"/>
                <a:cs typeface="+mn-cs"/>
              </a:rPr>
              <a:t> die </a:t>
            </a:r>
            <a:r>
              <a:rPr lang="en-US" sz="1200" kern="1200" noProof="0" dirty="0" err="1">
                <a:solidFill>
                  <a:schemeClr val="tx1"/>
                </a:solidFill>
                <a:effectLst/>
                <a:latin typeface="Arial" panose="020B0604020202020204"/>
                <a:ea typeface="+mn-ea"/>
                <a:cs typeface="+mn-cs"/>
              </a:rPr>
              <a:t>Sicht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dem</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Zeitpunkt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wieder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dem</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sie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getätigt</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wurden</a:t>
            </a:r>
            <a:r>
              <a:rPr lang="en-US" sz="1200" kern="1200" noProof="0" dirty="0">
                <a:solidFill>
                  <a:schemeClr val="tx1"/>
                </a:solidFill>
                <a:effectLst/>
                <a:latin typeface="Arial" panose="020B0604020202020204"/>
                <a:ea typeface="+mn-ea"/>
                <a:cs typeface="+mn-cs"/>
              </a:rPr>
              <a:t>. Dem </a:t>
            </a:r>
            <a:r>
              <a:rPr lang="en-US" sz="1200" kern="1200" noProof="0" dirty="0" err="1">
                <a:solidFill>
                  <a:schemeClr val="tx1"/>
                </a:solidFill>
                <a:effectLst/>
                <a:latin typeface="Arial" panose="020B0604020202020204"/>
                <a:ea typeface="+mn-ea"/>
                <a:cs typeface="+mn-cs"/>
              </a:rPr>
              <a:t>Leser</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wird</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empfohlen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diesen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Aussagen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kein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übertriebenes</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Vertrauen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schenken</a:t>
            </a:r>
            <a:r>
              <a:rPr lang="en-US" sz="1200" kern="1200" noProof="0" dirty="0">
                <a:solidFill>
                  <a:schemeClr val="tx1"/>
                </a:solidFill>
                <a:effectLst/>
                <a:latin typeface="Arial" panose="020B0604020202020204"/>
                <a:ea typeface="+mn-ea"/>
                <a:cs typeface="+mn-cs"/>
              </a:rPr>
              <a:t> und </a:t>
            </a:r>
            <a:r>
              <a:rPr lang="en-US" sz="1200" kern="1200" noProof="0" dirty="0" err="1">
                <a:solidFill>
                  <a:schemeClr val="tx1"/>
                </a:solidFill>
                <a:effectLst/>
                <a:latin typeface="Arial" panose="020B0604020202020204"/>
                <a:ea typeface="+mn-ea"/>
                <a:cs typeface="+mn-cs"/>
              </a:rPr>
              <a:t>sich</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bei</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Kaufentscheidungen</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nicht</a:t>
            </a:r>
            <a:r>
              <a:rPr lang="en-US" sz="1200" kern="1200" noProof="0" dirty="0">
                <a:solidFill>
                  <a:schemeClr val="tx1"/>
                </a:solidFill>
                <a:effectLst/>
                <a:latin typeface="Arial" panose="020B0604020202020204"/>
                <a:ea typeface="+mn-ea"/>
                <a:cs typeface="+mn-cs"/>
              </a:rPr>
              <a:t> auf </a:t>
            </a:r>
            <a:r>
              <a:rPr lang="en-US" sz="1200" kern="1200" noProof="0" dirty="0" err="1">
                <a:solidFill>
                  <a:schemeClr val="tx1"/>
                </a:solidFill>
                <a:effectLst/>
                <a:latin typeface="Arial" panose="020B0604020202020204"/>
                <a:ea typeface="+mn-ea"/>
                <a:cs typeface="+mn-cs"/>
              </a:rPr>
              <a:t>sie</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zu</a:t>
            </a:r>
            <a:r>
              <a:rPr lang="en-US" sz="1200" kern="1200" noProof="0" dirty="0">
                <a:solidFill>
                  <a:schemeClr val="tx1"/>
                </a:solidFill>
                <a:effectLst/>
                <a:latin typeface="Arial" panose="020B0604020202020204"/>
                <a:ea typeface="+mn-ea"/>
                <a:cs typeface="+mn-cs"/>
              </a:rPr>
              <a:t> </a:t>
            </a:r>
            <a:r>
              <a:rPr lang="en-US" sz="1200" kern="1200" noProof="0" dirty="0" err="1">
                <a:solidFill>
                  <a:schemeClr val="tx1"/>
                </a:solidFill>
                <a:effectLst/>
                <a:latin typeface="Arial" panose="020B0604020202020204"/>
                <a:ea typeface="+mn-ea"/>
                <a:cs typeface="+mn-cs"/>
              </a:rPr>
              <a:t>stützen</a:t>
            </a:r>
            <a:r>
              <a:rPr lang="en-US" sz="1200" kern="1200" noProof="0" dirty="0">
                <a:solidFill>
                  <a:schemeClr val="tx1"/>
                </a:solidFill>
                <a:effectLst/>
                <a:latin typeface="Arial" panose="020B0604020202020204"/>
                <a:ea typeface="+mn-ea"/>
                <a:cs typeface="+mn-cs"/>
              </a:rPr>
              <a:t>.</a:t>
            </a:r>
            <a:endParaRPr lang="en-US" sz="1200" kern="1200" noProof="0" dirty="0">
              <a:solidFill>
                <a:schemeClr val="tx1"/>
              </a:solidFill>
              <a:effectLst/>
              <a:latin typeface="Arial" panose="020B0604020202020204"/>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Rectangle 2"/>
          <p:cNvSpPr/>
          <p:nvPr userDrawn="1"/>
        </p:nvSpPr>
        <p:spPr bwMode="gray">
          <a:xfrm>
            <a:off x="385926" y="1117216"/>
            <a:ext cx="11546824" cy="347320"/>
          </a:xfrm>
          <a:prstGeom prst="rect">
            <a:avLst/>
          </a:prstGeom>
          <a:solidFill>
            <a:schemeClr val="bg1"/>
          </a:solidFill>
          <a:ln w="6350" algn="ctr">
            <a:solidFill>
              <a:schemeClr val="bg1"/>
            </a:solid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Leer">
    <p:bg>
      <p:bgPr>
        <a:blipFill dpi="0" rotWithShape="0">
          <a:blip r:embed="rId2" cstate="email">
            <a:lum/>
          </a:blip>
          <a:srcRect/>
          <a:stretch>
            <a:fillRect/>
          </a:stretch>
        </a:blip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3" cstate="email"/>
          <a:stretch>
            <a:fillRect/>
          </a:stretch>
        </p:blipFill>
        <p:spPr>
          <a:xfrm>
            <a:off x="1880" y="1056"/>
            <a:ext cx="12193287" cy="6858537"/>
          </a:xfrm>
          <a:prstGeom prst="rect">
            <a:avLst/>
          </a:prstGeom>
        </p:spPr>
      </p:pic>
      <p:sp>
        <p:nvSpPr>
          <p:cNvPr id="3" name="Title 1"/>
          <p:cNvSpPr>
            <a:spLocks noGrp="1"/>
          </p:cNvSpPr>
          <p:nvPr>
            <p:ph type="title" hasCustomPrompt="1"/>
          </p:nvPr>
        </p:nvSpPr>
        <p:spPr bwMode="gray">
          <a:xfrm>
            <a:off x="324001" y="324075"/>
            <a:ext cx="11545200" cy="756175"/>
          </a:xfrm>
        </p:spPr>
        <p:txBody>
          <a:bodyPr/>
          <a:lstStyle>
            <a:lvl1pPr>
              <a:defRPr b="0">
                <a:solidFill>
                  <a:schemeClr val="bg1"/>
                </a:solidFill>
                <a:latin typeface="BentonSans Medium" panose="02000603000000020004" pitchFamily="2" charset="0"/>
              </a:defRPr>
            </a:lvl1pPr>
          </a:lstStyle>
          <a:p>
            <a:r>
              <a:rPr lang="en-US" noProof="0" dirty="0"/>
              <a:t>Insert page title</a:t>
            </a:r>
            <a:endParaRPr lang="en-US" dirty="0"/>
          </a:p>
        </p:txBody>
      </p:sp>
      <p:sp>
        <p:nvSpPr>
          <p:cNvPr id="5" name="TextBox 4"/>
          <p:cNvSpPr txBox="1"/>
          <p:nvPr userDrawn="1"/>
        </p:nvSpPr>
        <p:spPr bwMode="black">
          <a:xfrm>
            <a:off x="345271" y="6622345"/>
            <a:ext cx="3882375" cy="153888"/>
          </a:xfrm>
          <a:prstGeom prst="rect">
            <a:avLst/>
          </a:prstGeom>
          <a:noFill/>
        </p:spPr>
        <p:txBody>
          <a:bodyPr wrap="none" lIns="85628" tIns="0" rIns="0" bIns="0" rtlCol="0">
            <a:spAutoFit/>
          </a:bodyPr>
          <a:lstStyle/>
          <a:p>
            <a:pPr marL="158750" indent="-158750" defTabSz="608965">
              <a:buClr>
                <a:srgbClr val="FFFFFF"/>
              </a:buClr>
              <a:buFont typeface="Arial" panose="020B0604020202020204" pitchFamily="34" charset="0"/>
              <a:buChar char="©"/>
            </a:pPr>
            <a:r>
              <a:rPr lang="en-US" sz="1000" dirty="0">
                <a:solidFill>
                  <a:srgbClr val="FFFFFF"/>
                </a:solidFill>
                <a:latin typeface="BentonSans Regular" panose="02000503000000020004" pitchFamily="2" charset="0"/>
              </a:rPr>
              <a:t>2014 SAP SE or an SAP affiliate company. All rights reserved.</a:t>
            </a:r>
            <a:endParaRPr lang="en-US" sz="1000" dirty="0">
              <a:solidFill>
                <a:srgbClr val="FFFFFF"/>
              </a:solidFill>
              <a:latin typeface="BentonSans Regular" panose="02000503000000020004" pitchFamily="2"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zh-CN" altLang="en-US" noProof="0" dirty="0"/>
              <a:t>有标题分割线</a:t>
            </a:r>
            <a:endParaRPr lang="de-DE" dirty="0"/>
          </a:p>
        </p:txBody>
      </p:sp>
      <p:cxnSp>
        <p:nvCxnSpPr>
          <p:cNvPr id="3" name="Straight Connector 2"/>
          <p:cNvCxnSpPr/>
          <p:nvPr userDrawn="1"/>
        </p:nvCxnSpPr>
        <p:spPr>
          <a:xfrm>
            <a:off x="324001"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1" y="0"/>
            <a:ext cx="11545200" cy="2143622"/>
          </a:xfrm>
          <a:prstGeom prst="rect">
            <a:avLst/>
          </a:prstGeom>
          <a:solidFill>
            <a:schemeClr val="bg1">
              <a:alpha val="75000"/>
            </a:schemeClr>
          </a:solidFill>
          <a:ln w="6350" algn="ctr">
            <a:noFill/>
            <a:miter lim="800000"/>
          </a:ln>
        </p:spPr>
        <p:txBody>
          <a:bodyPr lIns="107034" tIns="85628" rIns="107034" bIns="85628" rtlCol="0" anchor="ctr"/>
          <a:lstStyle/>
          <a:p>
            <a:pPr algn="ctr" defTabSz="1087755" fontAlgn="base">
              <a:spcBef>
                <a:spcPct val="50000"/>
              </a:spcBef>
              <a:spcAft>
                <a:spcPct val="0"/>
              </a:spcAft>
              <a:buClr>
                <a:srgbClr val="F0AB00"/>
              </a:buClr>
              <a:buSzPct val="80000"/>
            </a:pPr>
            <a:endParaRPr lang="en-US" sz="2400" kern="0" dirty="0">
              <a:solidFill>
                <a:srgbClr val="000000"/>
              </a:solidFill>
              <a:ea typeface="Arial Unicode MS" panose="020B0604020202020204" pitchFamily="34" charset="-128"/>
              <a:cs typeface="Arial Unicode MS" panose="020B0604020202020204" pitchFamily="34" charset="-128"/>
            </a:endParaRPr>
          </a:p>
        </p:txBody>
      </p:sp>
      <p:sp>
        <p:nvSpPr>
          <p:cNvPr id="2" name="Title 1"/>
          <p:cNvSpPr>
            <a:spLocks noGrp="1"/>
          </p:cNvSpPr>
          <p:nvPr>
            <p:ph type="title" hasCustomPrompt="1"/>
          </p:nvPr>
        </p:nvSpPr>
        <p:spPr>
          <a:xfrm>
            <a:off x="467999" y="324078"/>
            <a:ext cx="11257200" cy="923330"/>
          </a:xfrm>
        </p:spPr>
        <p:txBody>
          <a:bodyPr anchor="t" anchorCtr="0">
            <a:noAutofit/>
          </a:bodyPr>
          <a:lstStyle>
            <a:lvl1pPr>
              <a:defRPr sz="6000">
                <a:solidFill>
                  <a:schemeClr val="tx1"/>
                </a:solidFill>
              </a:defRPr>
            </a:lvl1pPr>
          </a:lstStyle>
          <a:p>
            <a:r>
              <a:rPr lang="en-US" dirty="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63" y="6083746"/>
            <a:ext cx="913247" cy="453600"/>
          </a:xfrm>
          <a:prstGeom prst="rect">
            <a:avLst/>
          </a:prstGeom>
          <a:noFill/>
          <a:ln>
            <a:noFill/>
          </a:ln>
        </p:spPr>
      </p:pic>
      <p:sp>
        <p:nvSpPr>
          <p:cNvPr id="5" name="Rectangle 4"/>
          <p:cNvSpPr/>
          <p:nvPr userDrawn="1"/>
        </p:nvSpPr>
        <p:spPr bwMode="gray">
          <a:xfrm>
            <a:off x="324001" y="0"/>
            <a:ext cx="11545200" cy="162038"/>
          </a:xfrm>
          <a:prstGeom prst="rect">
            <a:avLst/>
          </a:prstGeom>
          <a:solidFill>
            <a:schemeClr val="accent1"/>
          </a:solidFill>
          <a:ln w="9525" algn="ctr">
            <a:noFill/>
            <a:miter lim="800000"/>
          </a:ln>
        </p:spPr>
        <p:txBody>
          <a:bodyPr lIns="107034" tIns="85628" rIns="107034" bIns="85628" rtlCol="0" anchor="ctr"/>
          <a:lstStyle/>
          <a:p>
            <a:pPr algn="ctr" defTabSz="1087755" fontAlgn="base">
              <a:spcBef>
                <a:spcPct val="50000"/>
              </a:spcBef>
              <a:spcAft>
                <a:spcPct val="0"/>
              </a:spcAft>
              <a:buClr>
                <a:srgbClr val="F0AB00"/>
              </a:buClr>
              <a:buSzPct val="80000"/>
            </a:pPr>
            <a:endParaRPr lang="en-US" sz="1900" kern="0" dirty="0" err="1">
              <a:solidFill>
                <a:srgbClr val="000000"/>
              </a:solidFill>
              <a:ea typeface="Arial Unicode MS" panose="020B0604020202020204" pitchFamily="34" charset="-128"/>
              <a:cs typeface="Arial Unicode MS" panose="020B0604020202020204"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7755" rtl="0" eaLnBrk="1" fontAlgn="auto" latinLnBrk="0" hangingPunct="1">
              <a:lnSpc>
                <a:spcPct val="100000"/>
              </a:lnSpc>
              <a:spcBef>
                <a:spcPts val="0"/>
              </a:spcBef>
              <a:spcAft>
                <a:spcPts val="0"/>
              </a:spcAft>
              <a:buClr>
                <a:schemeClr val="accent1"/>
              </a:buClr>
              <a:buSzPct val="80000"/>
              <a:buFontTx/>
              <a:buNone/>
              <a:defRPr sz="2000" b="0">
                <a:solidFill>
                  <a:sysClr val="windowText" lastClr="000000"/>
                </a:solidFill>
              </a:defRPr>
            </a:lvl1pPr>
            <a:lvl2pPr marL="543560" indent="0" algn="ctr">
              <a:buNone/>
              <a:defRPr>
                <a:solidFill>
                  <a:schemeClr val="tx1">
                    <a:tint val="75000"/>
                  </a:schemeClr>
                </a:solidFill>
              </a:defRPr>
            </a:lvl2pPr>
            <a:lvl3pPr marL="1087755" indent="0" algn="ctr">
              <a:buNone/>
              <a:defRPr>
                <a:solidFill>
                  <a:schemeClr val="tx1">
                    <a:tint val="75000"/>
                  </a:schemeClr>
                </a:solidFill>
              </a:defRPr>
            </a:lvl3pPr>
            <a:lvl4pPr marL="1631315" indent="0" algn="ctr">
              <a:buNone/>
              <a:defRPr>
                <a:solidFill>
                  <a:schemeClr val="tx1">
                    <a:tint val="75000"/>
                  </a:schemeClr>
                </a:solidFill>
              </a:defRPr>
            </a:lvl4pPr>
            <a:lvl5pPr marL="2174875" indent="0" algn="ctr">
              <a:buNone/>
              <a:defRPr>
                <a:solidFill>
                  <a:schemeClr val="tx1">
                    <a:tint val="75000"/>
                  </a:schemeClr>
                </a:solidFill>
              </a:defRPr>
            </a:lvl5pPr>
            <a:lvl6pPr marL="2718435" indent="0" algn="ctr">
              <a:buNone/>
              <a:defRPr>
                <a:solidFill>
                  <a:schemeClr val="tx1">
                    <a:tint val="75000"/>
                  </a:schemeClr>
                </a:solidFill>
              </a:defRPr>
            </a:lvl6pPr>
            <a:lvl7pPr marL="3262630" indent="0" algn="ctr">
              <a:buNone/>
              <a:defRPr>
                <a:solidFill>
                  <a:schemeClr val="tx1">
                    <a:tint val="75000"/>
                  </a:schemeClr>
                </a:solidFill>
              </a:defRPr>
            </a:lvl7pPr>
            <a:lvl8pPr marL="3806190" indent="0" algn="ctr">
              <a:buNone/>
              <a:defRPr>
                <a:solidFill>
                  <a:schemeClr val="tx1">
                    <a:tint val="75000"/>
                  </a:schemeClr>
                </a:solidFill>
              </a:defRPr>
            </a:lvl8pPr>
            <a:lvl9pPr marL="434975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1" y="2444969"/>
            <a:ext cx="11545200" cy="923330"/>
          </a:xfrm>
        </p:spPr>
        <p:txBody>
          <a:bodyPr anchor="t" anchorCtr="0">
            <a:noAutofit/>
          </a:bodyPr>
          <a:lstStyle>
            <a:lvl1pPr>
              <a:defRPr sz="60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1" y="0"/>
            <a:ext cx="11545200" cy="162038"/>
          </a:xfrm>
          <a:prstGeom prst="rect">
            <a:avLst/>
          </a:prstGeom>
          <a:solidFill>
            <a:schemeClr val="accent1"/>
          </a:solidFill>
          <a:ln w="9525" algn="ctr">
            <a:noFill/>
            <a:miter lim="800000"/>
          </a:ln>
        </p:spPr>
        <p:txBody>
          <a:bodyPr lIns="107034" tIns="85628" rIns="107034" bIns="85628" rtlCol="0" anchor="ctr"/>
          <a:lstStyle/>
          <a:p>
            <a:pPr algn="ctr" defTabSz="1087755" fontAlgn="base">
              <a:spcBef>
                <a:spcPct val="50000"/>
              </a:spcBef>
              <a:spcAft>
                <a:spcPct val="0"/>
              </a:spcAft>
              <a:buClr>
                <a:srgbClr val="F0AB00"/>
              </a:buClr>
              <a:buSzPct val="80000"/>
            </a:pPr>
            <a:endParaRPr lang="en-US" sz="1900" kern="0" dirty="0" err="1">
              <a:solidFill>
                <a:srgbClr val="000000"/>
              </a:solidFill>
              <a:ea typeface="Arial Unicode MS" panose="020B0604020202020204" pitchFamily="34" charset="-128"/>
              <a:cs typeface="Arial Unicode MS" panose="020B0604020202020204" pitchFamily="34" charset="-128"/>
            </a:endParaRPr>
          </a:p>
        </p:txBody>
      </p:sp>
      <p:sp>
        <p:nvSpPr>
          <p:cNvPr id="93" name="Text Placeholder 92"/>
          <p:cNvSpPr>
            <a:spLocks noGrp="1"/>
          </p:cNvSpPr>
          <p:nvPr>
            <p:ph type="body" sz="quarter" idx="10" hasCustomPrompt="1"/>
          </p:nvPr>
        </p:nvSpPr>
        <p:spPr>
          <a:xfrm>
            <a:off x="324001" y="4236462"/>
            <a:ext cx="11545200" cy="1846660"/>
          </a:xfrm>
        </p:spPr>
        <p:txBody>
          <a:bodyPr anchor="b" anchorCtr="0">
            <a:noAutofit/>
          </a:bodyPr>
          <a:lstStyle>
            <a:lvl1pPr>
              <a:spcBef>
                <a:spcPts val="0"/>
              </a:spcBef>
              <a:defRPr sz="2000" b="0"/>
            </a:lvl1pPr>
          </a:lstStyle>
          <a:p>
            <a:r>
              <a:rPr lang="en-US" dirty="0"/>
              <a:t>Contact information:</a:t>
            </a:r>
            <a:endParaRPr lang="en-US" dirty="0"/>
          </a:p>
          <a:p>
            <a:endParaRPr lang="en-US" dirty="0"/>
          </a:p>
          <a:p>
            <a:r>
              <a:rPr lang="en-US" dirty="0"/>
              <a:t>F name MI. L name</a:t>
            </a:r>
            <a:endParaRPr lang="en-US" dirty="0"/>
          </a:p>
          <a:p>
            <a:r>
              <a:rPr lang="en-US" dirty="0"/>
              <a:t>Title</a:t>
            </a:r>
            <a:endParaRPr lang="en-US" dirty="0"/>
          </a:p>
          <a:p>
            <a:r>
              <a:rPr lang="en-US" dirty="0"/>
              <a:t>Address</a:t>
            </a:r>
            <a:endParaRPr lang="en-US" dirty="0"/>
          </a:p>
          <a:p>
            <a:r>
              <a:rPr lang="en-US" dirty="0"/>
              <a:t>Phone number</a:t>
            </a:r>
            <a:endParaRPr lang="en-US" dirty="0"/>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748"/>
            <a:ext cx="1826494" cy="907199"/>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6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32114" y="324081"/>
            <a:ext cx="10238666" cy="773634"/>
          </a:xfrm>
          <a:prstGeom prst="rect">
            <a:avLst/>
          </a:prstGeom>
          <a:gradFill>
            <a:gsLst>
              <a:gs pos="100000">
                <a:schemeClr val="bg1">
                  <a:alpha val="0"/>
                </a:schemeClr>
              </a:gs>
              <a:gs pos="55000">
                <a:schemeClr val="tx1">
                  <a:lumMod val="85000"/>
                  <a:lumOff val="15000"/>
                  <a:alpha val="80000"/>
                </a:schemeClr>
              </a:gs>
            </a:gsLst>
            <a:lin ang="0" scaled="1"/>
          </a:gradFill>
        </p:spPr>
        <p:txBody>
          <a:bodyPr wrap="square" lIns="217516" tIns="108756" rIns="217516" bIns="108756" anchor="t" anchorCtr="0">
            <a:spAutoFit/>
          </a:bodyPr>
          <a:lstStyle>
            <a:lvl1pPr>
              <a:defRPr lang="de-DE" sz="3600" b="0" dirty="0">
                <a:solidFill>
                  <a:schemeClr val="bg1"/>
                </a:solidFill>
              </a:defRPr>
            </a:lvl1pPr>
          </a:lstStyle>
          <a:p>
            <a:pPr lvl="0"/>
            <a:r>
              <a:rPr lang="en-US" noProof="0" dirty="0"/>
              <a:t>Insert page title</a:t>
            </a:r>
            <a:endParaRPr lang="de-DE"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1" y="1692395"/>
            <a:ext cx="11545200" cy="4393017"/>
          </a:xfrm>
        </p:spPr>
        <p:txBody>
          <a:bodyPr tIns="0"/>
          <a:lstStyle>
            <a:lvl1pPr algn="l">
              <a:defRPr b="0"/>
            </a:lvl1pPr>
          </a:lstStyle>
          <a:p>
            <a:pPr lvl="0"/>
            <a:r>
              <a:rPr lang="en-US" dirty="0"/>
              <a:t>Click to add content</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75"/>
            <a:ext cx="7083441" cy="756175"/>
          </a:xfrm>
          <a:prstGeom prst="rect">
            <a:avLst/>
          </a:prstGeom>
        </p:spPr>
        <p:txBody>
          <a:bodyPr vert="horz" lIns="0" tIns="0" rIns="0" bIns="0" rtlCol="0" anchor="ctr" anchorCtr="0">
            <a:noAutofit/>
          </a:bodyPr>
          <a:lstStyle/>
          <a:p>
            <a:pPr defTabSz="1087755">
              <a:spcBef>
                <a:spcPct val="0"/>
              </a:spcBef>
            </a:pPr>
            <a:r>
              <a:rPr lang="en-GB" sz="2900" b="1" dirty="0">
                <a:solidFill>
                  <a:srgbClr val="666666"/>
                </a:solidFill>
                <a:ea typeface="+mj-ea"/>
                <a:cs typeface="+mj-cs"/>
              </a:rPr>
              <a:t>© </a:t>
            </a:r>
            <a:r>
              <a:rPr sz="2900" b="1" dirty="0">
                <a:solidFill>
                  <a:srgbClr val="666666"/>
                </a:solidFill>
                <a:ea typeface="+mj-ea"/>
                <a:cs typeface="+mj-cs"/>
              </a:rPr>
              <a:t>2013 SAP AG. All rights reserved.</a:t>
            </a:r>
            <a:endParaRPr sz="2900" b="1" dirty="0">
              <a:solidFill>
                <a:srgbClr val="666666"/>
              </a:solidFill>
              <a:ea typeface="+mj-ea"/>
              <a:cs typeface="+mj-cs"/>
            </a:endParaRPr>
          </a:p>
        </p:txBody>
      </p:sp>
      <p:sp>
        <p:nvSpPr>
          <p:cNvPr id="5" name="TextBox 4"/>
          <p:cNvSpPr txBox="1"/>
          <p:nvPr userDrawn="1"/>
        </p:nvSpPr>
        <p:spPr bwMode="gray">
          <a:xfrm>
            <a:off x="324022" y="1692018"/>
            <a:ext cx="11547325" cy="2462213"/>
          </a:xfrm>
          <a:prstGeom prst="rect">
            <a:avLst/>
          </a:prstGeom>
          <a:noFill/>
        </p:spPr>
        <p:txBody>
          <a:bodyPr wrap="square" lIns="0" tIns="0" rIns="0" bIns="0" rtlCol="0">
            <a:spAutoFit/>
          </a:bodyPr>
          <a:lstStyle/>
          <a:p>
            <a:pPr defTabSz="913130">
              <a:spcBef>
                <a:spcPts val="1200"/>
              </a:spcBef>
            </a:pPr>
            <a:r>
              <a:rPr lang="en-US" sz="1200" noProof="1">
                <a:solidFill>
                  <a:srgbClr val="000000"/>
                </a:solidFill>
                <a:ea typeface="MS PGothic" panose="020B0600070205080204" pitchFamily="34" charset="-128"/>
              </a:rPr>
              <a:t>No part of this publication may be reproduced or transmitted in any form or for any purpose without the express permission of SAP AG. </a:t>
            </a:r>
            <a:br>
              <a:rPr lang="en-US" sz="1200" noProof="1">
                <a:solidFill>
                  <a:srgbClr val="000000"/>
                </a:solidFill>
                <a:ea typeface="MS PGothic" panose="020B0600070205080204" pitchFamily="34" charset="-128"/>
              </a:rPr>
            </a:br>
            <a:r>
              <a:rPr lang="en-US" sz="1200" noProof="1">
                <a:solidFill>
                  <a:srgbClr val="000000"/>
                </a:solidFill>
                <a:ea typeface="MS PGothic" panose="020B0600070205080204" pitchFamily="34" charset="-128"/>
              </a:rPr>
              <a:t>The information contained herein may be changed without prior notice.</a:t>
            </a:r>
            <a:endParaRPr lang="en-US" sz="1200" noProof="1">
              <a:solidFill>
                <a:srgbClr val="000000"/>
              </a:solidFill>
              <a:ea typeface="MS PGothic" panose="020B0600070205080204" pitchFamily="34" charset="-128"/>
            </a:endParaRPr>
          </a:p>
          <a:p>
            <a:pPr defTabSz="913130">
              <a:spcBef>
                <a:spcPts val="1200"/>
              </a:spcBef>
            </a:pPr>
            <a:r>
              <a:rPr lang="en-US" sz="1200" noProof="1">
                <a:solidFill>
                  <a:srgbClr val="000000"/>
                </a:solidFill>
                <a:ea typeface="MS PGothic" panose="020B0600070205080204" pitchFamily="34" charset="-128"/>
              </a:rPr>
              <a:t>Some software products marketed by SAP AG and its distributors contain proprietary software components of other software vendors.</a:t>
            </a:r>
            <a:endParaRPr lang="en-US" sz="1200" noProof="1">
              <a:solidFill>
                <a:srgbClr val="000000"/>
              </a:solidFill>
              <a:ea typeface="MS PGothic" panose="020B0600070205080204" pitchFamily="34" charset="-128"/>
            </a:endParaRPr>
          </a:p>
          <a:p>
            <a:pPr defTabSz="913130">
              <a:spcBef>
                <a:spcPts val="1200"/>
              </a:spcBef>
            </a:pPr>
            <a:r>
              <a:rPr lang="en-US" sz="1200" noProof="1">
                <a:solidFill>
                  <a:srgbClr val="000000"/>
                </a:solidFill>
                <a:ea typeface="MS PGothic" panose="020B0600070205080204" pitchFamily="34" charset="-128"/>
              </a:rPr>
              <a:t>National product specifications may vary.</a:t>
            </a:r>
            <a:endParaRPr lang="en-US" sz="1200" noProof="1">
              <a:solidFill>
                <a:srgbClr val="000000"/>
              </a:solidFill>
              <a:ea typeface="MS PGothic" panose="020B0600070205080204" pitchFamily="34" charset="-128"/>
            </a:endParaRPr>
          </a:p>
          <a:p>
            <a:pPr defTabSz="913130">
              <a:spcBef>
                <a:spcPts val="1200"/>
              </a:spcBef>
            </a:pPr>
            <a:r>
              <a:rPr lang="en-US" sz="1200" noProof="1">
                <a:solidFill>
                  <a:srgbClr val="000000"/>
                </a:solidFill>
                <a:ea typeface="MS PGothic" panose="020B0600070205080204" pitchFamily="34" charset="-128"/>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endParaRPr lang="en-US" sz="1200" noProof="1">
              <a:solidFill>
                <a:srgbClr val="000000"/>
              </a:solidFill>
              <a:ea typeface="MS PGothic" panose="020B0600070205080204" pitchFamily="34" charset="-128"/>
            </a:endParaRPr>
          </a:p>
          <a:p>
            <a:pPr defTabSz="913130">
              <a:spcBef>
                <a:spcPts val="1200"/>
              </a:spcBef>
            </a:pPr>
            <a:r>
              <a:rPr lang="en-US" sz="1200" noProof="1">
                <a:solidFill>
                  <a:srgbClr val="000000"/>
                </a:solidFill>
                <a:ea typeface="MS PGothic" panose="020B0600070205080204" pitchFamily="34" charset="-128"/>
              </a:rPr>
              <a:t>SAP and other SAP products and services mentioned herein as well as their respective logos are trademarks or registered trademarks of SAP AG in Germany and other countries.  </a:t>
            </a:r>
            <a:br>
              <a:rPr lang="en-US" sz="1200" noProof="1">
                <a:solidFill>
                  <a:srgbClr val="000000"/>
                </a:solidFill>
                <a:ea typeface="MS PGothic" panose="020B0600070205080204" pitchFamily="34" charset="-128"/>
              </a:rPr>
            </a:br>
            <a:r>
              <a:rPr lang="en-US" sz="1200" noProof="1">
                <a:solidFill>
                  <a:srgbClr val="000000"/>
                </a:solidFill>
                <a:ea typeface="MS PGothic" panose="020B0600070205080204" pitchFamily="34" charset="-128"/>
              </a:rPr>
              <a:t>Please see </a:t>
            </a:r>
            <a:r>
              <a:rPr lang="en-US" sz="1200" noProof="1">
                <a:solidFill>
                  <a:srgbClr val="000000"/>
                </a:solidFill>
                <a:ea typeface="MS PGothic" panose="020B0600070205080204" pitchFamily="34" charset="-128"/>
                <a:hlinkClick r:id="rId2"/>
              </a:rPr>
              <a:t>http://www.sap.com/corporate-en/legal/copyright/index.epx#trademark</a:t>
            </a:r>
            <a:r>
              <a:rPr lang="en-US" sz="1200" noProof="1">
                <a:solidFill>
                  <a:srgbClr val="000000"/>
                </a:solidFill>
                <a:ea typeface="MS PGothic" panose="020B0600070205080204" pitchFamily="34" charset="-128"/>
              </a:rPr>
              <a:t> for additional trademark information and notices.</a:t>
            </a:r>
            <a:endParaRPr lang="en-US" sz="1200" noProof="1">
              <a:solidFill>
                <a:srgbClr val="000000"/>
              </a:solidFill>
              <a:ea typeface="MS PGothic" panose="020B060007020508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5" y="324075"/>
            <a:ext cx="11547325" cy="923330"/>
          </a:xfrm>
        </p:spPr>
        <p:txBody>
          <a:bodyPr anchor="t" anchorCtr="0">
            <a:noAutofit/>
          </a:bodyPr>
          <a:lstStyle>
            <a:lvl1pPr>
              <a:defRPr sz="6000">
                <a:solidFill>
                  <a:schemeClr val="tx1"/>
                </a:solidFill>
              </a:defRPr>
            </a:lvl1pPr>
          </a:lstStyle>
          <a:p>
            <a:r>
              <a:rPr lang="en-US" dirty="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7755" rtl="0" eaLnBrk="1" fontAlgn="auto" latinLnBrk="0" hangingPunct="1">
              <a:lnSpc>
                <a:spcPct val="100000"/>
              </a:lnSpc>
              <a:spcBef>
                <a:spcPts val="0"/>
              </a:spcBef>
              <a:spcAft>
                <a:spcPts val="0"/>
              </a:spcAft>
              <a:buClr>
                <a:schemeClr val="accent1"/>
              </a:buClr>
              <a:buSzPct val="80000"/>
              <a:buFontTx/>
              <a:buNone/>
              <a:defRPr sz="2000" b="0">
                <a:solidFill>
                  <a:sysClr val="windowText" lastClr="000000"/>
                </a:solidFill>
              </a:defRPr>
            </a:lvl1pPr>
            <a:lvl2pPr marL="544195" indent="0" algn="ctr">
              <a:buNone/>
              <a:defRPr>
                <a:solidFill>
                  <a:schemeClr val="tx1">
                    <a:tint val="75000"/>
                  </a:schemeClr>
                </a:solidFill>
              </a:defRPr>
            </a:lvl2pPr>
            <a:lvl3pPr marL="1087755" indent="0" algn="ctr">
              <a:buNone/>
              <a:defRPr>
                <a:solidFill>
                  <a:schemeClr val="tx1">
                    <a:tint val="75000"/>
                  </a:schemeClr>
                </a:solidFill>
              </a:defRPr>
            </a:lvl3pPr>
            <a:lvl4pPr marL="1631950" indent="0" algn="ctr">
              <a:buNone/>
              <a:defRPr>
                <a:solidFill>
                  <a:schemeClr val="tx1">
                    <a:tint val="75000"/>
                  </a:schemeClr>
                </a:solidFill>
              </a:defRPr>
            </a:lvl4pPr>
            <a:lvl5pPr marL="2175510" indent="0" algn="ctr">
              <a:buNone/>
              <a:defRPr>
                <a:solidFill>
                  <a:schemeClr val="tx1">
                    <a:tint val="75000"/>
                  </a:schemeClr>
                </a:solidFill>
              </a:defRPr>
            </a:lvl5pPr>
            <a:lvl6pPr marL="2719705" indent="0" algn="ctr">
              <a:buNone/>
              <a:defRPr>
                <a:solidFill>
                  <a:schemeClr val="tx1">
                    <a:tint val="75000"/>
                  </a:schemeClr>
                </a:solidFill>
              </a:defRPr>
            </a:lvl6pPr>
            <a:lvl7pPr marL="3263265" indent="0" algn="ctr">
              <a:buNone/>
              <a:defRPr>
                <a:solidFill>
                  <a:schemeClr val="tx1">
                    <a:tint val="75000"/>
                  </a:schemeClr>
                </a:solidFill>
              </a:defRPr>
            </a:lvl7pPr>
            <a:lvl8pPr marL="3807460" indent="0" algn="ctr">
              <a:buNone/>
              <a:defRPr>
                <a:solidFill>
                  <a:schemeClr val="tx1">
                    <a:tint val="75000"/>
                  </a:schemeClr>
                </a:solidFill>
              </a:defRPr>
            </a:lvl8pPr>
            <a:lvl9pPr marL="4351655"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endParaRPr lang="en-US" dirty="0"/>
          </a:p>
        </p:txBody>
      </p:sp>
      <p:pic>
        <p:nvPicPr>
          <p:cNvPr id="7" name="Picture 6" descr="SAP_grad_R_pref.png"/>
          <p:cNvPicPr>
            <a:picLocks noChangeAspect="1"/>
          </p:cNvPicPr>
          <p:nvPr userDrawn="1"/>
        </p:nvPicPr>
        <p:blipFill>
          <a:blip r:embed="rId2" cstate="screen"/>
          <a:stretch>
            <a:fillRect/>
          </a:stretch>
        </p:blipFill>
        <p:spPr>
          <a:xfrm>
            <a:off x="325444" y="6083730"/>
            <a:ext cx="913247" cy="453600"/>
          </a:xfrm>
          <a:prstGeom prst="rect">
            <a:avLst/>
          </a:prstGeom>
          <a:noFill/>
          <a:ln>
            <a:noFill/>
          </a:ln>
        </p:spPr>
      </p:pic>
      <p:sp>
        <p:nvSpPr>
          <p:cNvPr id="5" name="Rectangle 4"/>
          <p:cNvSpPr/>
          <p:nvPr userDrawn="1"/>
        </p:nvSpPr>
        <p:spPr bwMode="gray">
          <a:xfrm>
            <a:off x="324001" y="0"/>
            <a:ext cx="11545200" cy="162038"/>
          </a:xfrm>
          <a:prstGeom prst="rect">
            <a:avLst/>
          </a:prstGeom>
          <a:solidFill>
            <a:schemeClr val="accent1"/>
          </a:solidFill>
          <a:ln w="9525"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9815222" cy="756175"/>
          </a:xfrm>
          <a:prstGeom prst="rect">
            <a:avLst/>
          </a:prstGeom>
        </p:spPr>
        <p:txBody>
          <a:bodyPr vert="horz" lIns="0" tIns="0" rIns="0" bIns="0" rtlCol="0" anchor="ctr" anchorCtr="0">
            <a:noAutofit/>
          </a:bodyPr>
          <a:lstStyle/>
          <a:p>
            <a:pPr defTabSz="1087755">
              <a:spcBef>
                <a:spcPct val="0"/>
              </a:spcBef>
              <a:defRPr/>
            </a:pPr>
            <a:r>
              <a:rPr lang="en-GB" sz="2900" b="1" dirty="0">
                <a:solidFill>
                  <a:srgbClr val="666666"/>
                </a:solidFill>
                <a:ea typeface="+mj-ea"/>
                <a:cs typeface="+mj-cs"/>
              </a:rPr>
              <a:t>© </a:t>
            </a:r>
            <a:r>
              <a:rPr sz="2900" b="1" dirty="0">
                <a:solidFill>
                  <a:srgbClr val="666666"/>
                </a:solidFill>
                <a:ea typeface="+mj-ea"/>
                <a:cs typeface="+mj-cs"/>
              </a:rPr>
              <a:t>2013 SAP AG. Alle Rechte vorbehalten.</a:t>
            </a:r>
            <a:endParaRPr sz="2900" b="1" dirty="0">
              <a:solidFill>
                <a:srgbClr val="666666"/>
              </a:solidFill>
              <a:ea typeface="+mj-ea"/>
              <a:cs typeface="+mj-cs"/>
            </a:endParaRPr>
          </a:p>
        </p:txBody>
      </p:sp>
      <p:sp>
        <p:nvSpPr>
          <p:cNvPr id="8" name="TextBox 7"/>
          <p:cNvSpPr txBox="1"/>
          <p:nvPr userDrawn="1"/>
        </p:nvSpPr>
        <p:spPr bwMode="gray">
          <a:xfrm>
            <a:off x="324022" y="1692011"/>
            <a:ext cx="11547325" cy="2646878"/>
          </a:xfrm>
          <a:prstGeom prst="rect">
            <a:avLst/>
          </a:prstGeom>
          <a:noFill/>
        </p:spPr>
        <p:txBody>
          <a:bodyPr wrap="square" lIns="0" tIns="0" rIns="0" bIns="0" rtlCol="0">
            <a:spAutoFit/>
          </a:bodyPr>
          <a:lstStyle/>
          <a:p>
            <a:pPr defTabSz="913130">
              <a:spcBef>
                <a:spcPts val="1200"/>
              </a:spcBef>
            </a:pPr>
            <a:r>
              <a:rPr sz="1200" noProof="1">
                <a:solidFill>
                  <a:srgbClr val="000000"/>
                </a:solidFill>
                <a:ea typeface="MS PGothic" panose="020B0600070205080204"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endParaRPr sz="1200" noProof="1">
              <a:solidFill>
                <a:srgbClr val="000000"/>
              </a:solidFill>
              <a:ea typeface="MS PGothic" panose="020B0600070205080204" pitchFamily="34" charset="-128"/>
            </a:endParaRPr>
          </a:p>
          <a:p>
            <a:pPr defTabSz="913130">
              <a:spcBef>
                <a:spcPts val="1200"/>
              </a:spcBef>
            </a:pPr>
            <a:r>
              <a:rPr sz="1200" noProof="1">
                <a:solidFill>
                  <a:srgbClr val="000000"/>
                </a:solidFill>
                <a:ea typeface="MS PGothic" panose="020B0600070205080204" pitchFamily="34" charset="-128"/>
              </a:rPr>
              <a:t>Einige der von der SAP AG und ihren Distributoren vermarkteten Softwareprodukte enthalten proprietäre Softwarekomponenten anderer Softwareanbieter.</a:t>
            </a:r>
            <a:endParaRPr sz="1200" noProof="1">
              <a:solidFill>
                <a:srgbClr val="000000"/>
              </a:solidFill>
              <a:ea typeface="MS PGothic" panose="020B0600070205080204" pitchFamily="34" charset="-128"/>
            </a:endParaRPr>
          </a:p>
          <a:p>
            <a:pPr defTabSz="913130">
              <a:spcBef>
                <a:spcPts val="1200"/>
              </a:spcBef>
            </a:pPr>
            <a:r>
              <a:rPr sz="1200" noProof="1">
                <a:solidFill>
                  <a:srgbClr val="000000"/>
                </a:solidFill>
                <a:ea typeface="MS PGothic" panose="020B0600070205080204" pitchFamily="34" charset="-128"/>
              </a:rPr>
              <a:t>Produkte können länderspezifische Unterschiede aufweisen.</a:t>
            </a:r>
            <a:endParaRPr sz="1200" noProof="1">
              <a:solidFill>
                <a:srgbClr val="000000"/>
              </a:solidFill>
              <a:ea typeface="MS PGothic" panose="020B0600070205080204" pitchFamily="34" charset="-128"/>
            </a:endParaRPr>
          </a:p>
          <a:p>
            <a:pPr defTabSz="913130">
              <a:spcBef>
                <a:spcPts val="1200"/>
              </a:spcBef>
            </a:pPr>
            <a:r>
              <a:rPr sz="1200" noProof="1">
                <a:solidFill>
                  <a:srgbClr val="000000"/>
                </a:solidFill>
                <a:ea typeface="MS PGothic" panose="020B0600070205080204"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endParaRPr sz="1200" noProof="1">
              <a:solidFill>
                <a:srgbClr val="000000"/>
              </a:solidFill>
              <a:ea typeface="MS PGothic" panose="020B0600070205080204" pitchFamily="34" charset="-128"/>
            </a:endParaRPr>
          </a:p>
          <a:p>
            <a:pPr defTabSz="913130">
              <a:spcBef>
                <a:spcPts val="1200"/>
              </a:spcBef>
            </a:pPr>
            <a:r>
              <a:rPr sz="1200" noProof="1">
                <a:solidFill>
                  <a:srgbClr val="000000"/>
                </a:solidFill>
                <a:ea typeface="MS PGothic" panose="020B0600070205080204"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sz="1200" noProof="1">
                <a:solidFill>
                  <a:srgbClr val="000000"/>
                </a:solidFill>
                <a:ea typeface="MS PGothic" panose="020B0600070205080204" pitchFamily="34" charset="-128"/>
                <a:hlinkClick r:id="rId2"/>
              </a:rPr>
              <a:t>http://www.sap.com/corporate-en/legal/copyright/index.epx#trademark</a:t>
            </a:r>
            <a:r>
              <a:rPr sz="1200" noProof="1">
                <a:solidFill>
                  <a:srgbClr val="000000"/>
                </a:solidFill>
                <a:ea typeface="MS PGothic" panose="020B0600070205080204" pitchFamily="34" charset="-128"/>
              </a:rPr>
              <a:t>.</a:t>
            </a:r>
            <a:endParaRPr sz="1200" noProof="1">
              <a:solidFill>
                <a:srgbClr val="000000"/>
              </a:solidFill>
              <a:ea typeface="MS PGothic" panose="020B060007020508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2" descr="\\psf\Home\Graphic Tank\Backgrounds v3.jpg"/>
          <p:cNvPicPr>
            <a:picLocks noChangeAspect="1" noChangeArrowheads="1"/>
          </p:cNvPicPr>
          <p:nvPr userDrawn="1"/>
        </p:nvPicPr>
        <p:blipFill>
          <a:blip r:embed="rId3" cstate="screen"/>
          <a:srcRect/>
          <a:stretch>
            <a:fillRect/>
          </a:stretch>
        </p:blipFill>
        <p:spPr bwMode="white">
          <a:xfrm>
            <a:off x="0" y="1721"/>
            <a:ext cx="12195175" cy="68561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black"/>
        <p:txBody>
          <a:bodyPr/>
          <a:lstStyle>
            <a:lvl1pPr>
              <a:defRPr sz="3200" b="0" i="0">
                <a:solidFill>
                  <a:srgbClr val="FFC727"/>
                </a:solidFill>
                <a:effectLst>
                  <a:outerShdw blurRad="95250" dist="88900" dir="2700000" algn="tl" rotWithShape="0">
                    <a:srgbClr val="000000">
                      <a:alpha val="43000"/>
                    </a:srgbClr>
                  </a:outerShdw>
                </a:effectLst>
                <a:latin typeface="BentonSans Medium" panose="02000603000000020004"/>
                <a:cs typeface="BentonSans Medium" panose="02000603000000020004"/>
              </a:defRPr>
            </a:lvl1pPr>
          </a:lstStyle>
          <a:p>
            <a:r>
              <a:rPr lang="de-DE" noProof="0" dirty="0"/>
              <a:t>Click </a:t>
            </a:r>
            <a:r>
              <a:rPr lang="de-DE" noProof="0" dirty="0" err="1"/>
              <a:t>to</a:t>
            </a:r>
            <a:r>
              <a:rPr lang="de-DE" noProof="0" dirty="0"/>
              <a:t> </a:t>
            </a:r>
            <a:r>
              <a:rPr lang="de-DE" noProof="0" dirty="0" err="1"/>
              <a:t>edit</a:t>
            </a:r>
            <a:r>
              <a:rPr lang="de-DE" noProof="0" dirty="0"/>
              <a:t> Master title style</a:t>
            </a:r>
            <a:endParaRPr lang="de-DE" dirty="0"/>
          </a:p>
        </p:txBody>
      </p:sp>
      <p:sp>
        <p:nvSpPr>
          <p:cNvPr id="4" name="Text Placeholder 3"/>
          <p:cNvSpPr>
            <a:spLocks noGrp="1"/>
          </p:cNvSpPr>
          <p:nvPr>
            <p:ph type="body" sz="quarter" idx="10" hasCustomPrompt="1"/>
          </p:nvPr>
        </p:nvSpPr>
        <p:spPr bwMode="black">
          <a:xfrm>
            <a:off x="323950" y="902742"/>
            <a:ext cx="11545807" cy="724869"/>
          </a:xfrm>
          <a:ln>
            <a:noFill/>
          </a:ln>
        </p:spPr>
        <p:txBody>
          <a:bodyPr/>
          <a:lstStyle>
            <a:lvl1pPr marL="0" indent="0">
              <a:defRPr sz="2700" b="0" i="0">
                <a:solidFill>
                  <a:schemeClr val="bg1"/>
                </a:solidFill>
                <a:latin typeface="BentonSans Book" panose="02000503000000020004"/>
                <a:cs typeface="BentonSans Book" panose="02000503000000020004"/>
              </a:defRPr>
            </a:lvl1pPr>
          </a:lstStyle>
          <a:p>
            <a:pPr lvl="0"/>
            <a:r>
              <a:rPr lang="en-US" dirty="0"/>
              <a:t>Subtitle</a:t>
            </a:r>
            <a:endParaRPr lang="en-US" dirty="0"/>
          </a:p>
        </p:txBody>
      </p:sp>
      <p:sp>
        <p:nvSpPr>
          <p:cNvPr id="6" name="Rectangle 94"/>
          <p:cNvSpPr>
            <a:spLocks noChangeArrowheads="1"/>
          </p:cNvSpPr>
          <p:nvPr userDrawn="1"/>
        </p:nvSpPr>
        <p:spPr bwMode="white">
          <a:xfrm>
            <a:off x="323852" y="6537347"/>
            <a:ext cx="11545889" cy="323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6990" tIns="85595" rIns="106990" bIns="85595" anchor="ctr"/>
          <a:lstStyle/>
          <a:p>
            <a:pPr algn="ctr" defTabSz="1085850" fontAlgn="base">
              <a:spcBef>
                <a:spcPct val="50000"/>
              </a:spcBef>
              <a:spcAft>
                <a:spcPct val="0"/>
              </a:spcAft>
              <a:buClr>
                <a:srgbClr val="F0AB00"/>
              </a:buClr>
              <a:buSzPct val="80000"/>
            </a:pPr>
            <a:endParaRPr lang="en-US" sz="1900">
              <a:solidFill>
                <a:srgbClr val="000000"/>
              </a:solidFill>
              <a:latin typeface="Arial" panose="020B0604020202020204" pitchFamily="34" charset="0"/>
              <a:ea typeface="MS PGothic" panose="020B0600070205080204" pitchFamily="34" charset="-128"/>
              <a:cs typeface="Arial Unicode MS" panose="020B0604020202020204" charset="-122"/>
            </a:endParaRPr>
          </a:p>
        </p:txBody>
      </p:sp>
      <p:sp>
        <p:nvSpPr>
          <p:cNvPr id="7" name="TextBox 9"/>
          <p:cNvSpPr txBox="1">
            <a:spLocks noChangeArrowheads="1"/>
          </p:cNvSpPr>
          <p:nvPr userDrawn="1"/>
        </p:nvSpPr>
        <p:spPr bwMode="black">
          <a:xfrm>
            <a:off x="323864" y="6637345"/>
            <a:ext cx="220239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595" tIns="0" rIns="0" bIns="0">
            <a:spAutoFit/>
          </a:bodyPr>
          <a:lstStyle>
            <a:lvl1pPr marL="158750" indent="-158750">
              <a:defRPr sz="21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buClr>
                <a:srgbClr val="FDB913"/>
              </a:buClr>
              <a:buSzPct val="100000"/>
              <a:buFont typeface="Wingdings" panose="05000000000000000000" charset="0"/>
              <a:buChar char=""/>
              <a:defRPr sz="2100">
                <a:solidFill>
                  <a:schemeClr val="tx1"/>
                </a:solidFill>
                <a:latin typeface="Arial" panose="020B0604020202020204" pitchFamily="34" charset="0"/>
                <a:ea typeface="MS PGothic" panose="020B0600070205080204" pitchFamily="34" charset="-128"/>
              </a:defRPr>
            </a:lvl2pPr>
            <a:lvl3pPr marL="1143000" indent="-228600">
              <a:buClr>
                <a:srgbClr val="666666"/>
              </a:buClr>
              <a:buSzPct val="80000"/>
              <a:buFont typeface="Wingdings" panose="05000000000000000000" charset="0"/>
              <a:buChar char="n"/>
              <a:defRPr sz="1700">
                <a:solidFill>
                  <a:schemeClr val="tx1"/>
                </a:solidFill>
                <a:latin typeface="Arial" panose="020B0604020202020204" pitchFamily="34" charset="0"/>
                <a:ea typeface="MS PGothic" panose="020B0600070205080204" pitchFamily="34" charset="-128"/>
              </a:defRPr>
            </a:lvl3pPr>
            <a:lvl4pPr marL="1600200" indent="-228600">
              <a:buClr>
                <a:srgbClr val="666666"/>
              </a:buClr>
              <a:buSzPct val="8000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2057400" indent="-228600">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25146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29718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34290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38862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defTabSz="1085850" fontAlgn="base">
              <a:spcBef>
                <a:spcPct val="0"/>
              </a:spcBef>
              <a:spcAft>
                <a:spcPct val="0"/>
              </a:spcAft>
              <a:buClr>
                <a:srgbClr val="FFFFFF"/>
              </a:buClr>
              <a:buFont typeface="Arial" panose="020B0604020202020204" pitchFamily="34" charset="0"/>
              <a:buChar char="©"/>
              <a:defRPr/>
            </a:pPr>
            <a:r>
              <a:rPr lang="en-US" sz="1000" dirty="0">
                <a:solidFill>
                  <a:srgbClr val="FFFFFF"/>
                </a:solidFill>
              </a:rPr>
              <a:t>2014 SAP AG. All rights reserved. </a:t>
            </a:r>
            <a:endParaRPr lang="en-US" sz="1000" dirty="0">
              <a:solidFill>
                <a:srgbClr val="FFFFFF"/>
              </a:solidFill>
            </a:endParaRPr>
          </a:p>
        </p:txBody>
      </p:sp>
      <p:sp>
        <p:nvSpPr>
          <p:cNvPr id="8" name="TextBox 33"/>
          <p:cNvSpPr txBox="1">
            <a:spLocks noChangeArrowheads="1"/>
          </p:cNvSpPr>
          <p:nvPr userDrawn="1"/>
        </p:nvSpPr>
        <p:spPr bwMode="black">
          <a:xfrm>
            <a:off x="11624646" y="6637345"/>
            <a:ext cx="2435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85595" bIns="0">
            <a:spAutoFit/>
          </a:bodyPr>
          <a:lstStyle>
            <a:lvl1pPr marL="111125" indent="-111125">
              <a:defRPr sz="21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buClr>
                <a:srgbClr val="FDB913"/>
              </a:buClr>
              <a:buSzPct val="100000"/>
              <a:buFont typeface="Wingdings" panose="05000000000000000000" charset="0"/>
              <a:buChar char=""/>
              <a:defRPr sz="2100">
                <a:solidFill>
                  <a:schemeClr val="tx1"/>
                </a:solidFill>
                <a:latin typeface="Arial" panose="020B0604020202020204" pitchFamily="34" charset="0"/>
                <a:ea typeface="MS PGothic" panose="020B0600070205080204" pitchFamily="34" charset="-128"/>
              </a:defRPr>
            </a:lvl2pPr>
            <a:lvl3pPr marL="1143000" indent="-228600">
              <a:buClr>
                <a:srgbClr val="666666"/>
              </a:buClr>
              <a:buSzPct val="80000"/>
              <a:buFont typeface="Wingdings" panose="05000000000000000000" charset="0"/>
              <a:buChar char="n"/>
              <a:defRPr sz="1700">
                <a:solidFill>
                  <a:schemeClr val="tx1"/>
                </a:solidFill>
                <a:latin typeface="Arial" panose="020B0604020202020204" pitchFamily="34" charset="0"/>
                <a:ea typeface="MS PGothic" panose="020B0600070205080204" pitchFamily="34" charset="-128"/>
              </a:defRPr>
            </a:lvl3pPr>
            <a:lvl4pPr marL="1600200" indent="-228600">
              <a:buClr>
                <a:srgbClr val="666666"/>
              </a:buClr>
              <a:buSzPct val="8000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2057400" indent="-228600">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25146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29718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34290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38862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algn="r" defTabSz="1085850" fontAlgn="base">
              <a:spcBef>
                <a:spcPct val="0"/>
              </a:spcBef>
              <a:spcAft>
                <a:spcPct val="0"/>
              </a:spcAft>
              <a:buClr>
                <a:srgbClr val="666666"/>
              </a:buClr>
              <a:buFont typeface="Arial" panose="020B0604020202020204" pitchFamily="34" charset="0"/>
              <a:buNone/>
              <a:defRPr/>
            </a:pPr>
            <a:fld id="{F5D836CF-FF23-C147-8948-FF7B9AAF0B87}" type="slidenum">
              <a:rPr lang="en-US" sz="1000" smtClean="0">
                <a:solidFill>
                  <a:srgbClr val="FFFFFF"/>
                </a:solidFill>
              </a:rPr>
            </a:fld>
            <a:endParaRPr lang="en-US" sz="10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2_Title Only">
    <p:bg bwMode="black">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2" descr="\\psf\Home\Graphic Tank\Backgrounds v3.jpg"/>
          <p:cNvPicPr>
            <a:picLocks noChangeAspect="1" noChangeArrowheads="1"/>
          </p:cNvPicPr>
          <p:nvPr userDrawn="1"/>
        </p:nvPicPr>
        <p:blipFill>
          <a:blip r:embed="rId3" cstate="screen"/>
          <a:srcRect/>
          <a:stretch>
            <a:fillRect/>
          </a:stretch>
        </p:blipFill>
        <p:spPr bwMode="white">
          <a:xfrm>
            <a:off x="0" y="1721"/>
            <a:ext cx="12195175" cy="68561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black"/>
        <p:txBody>
          <a:bodyPr/>
          <a:lstStyle>
            <a:lvl1pPr>
              <a:defRPr sz="3200" b="0" i="0">
                <a:solidFill>
                  <a:srgbClr val="FFC727"/>
                </a:solidFill>
                <a:effectLst>
                  <a:outerShdw blurRad="95250" dist="88900" dir="2700000" algn="tl" rotWithShape="0">
                    <a:srgbClr val="000000">
                      <a:alpha val="43000"/>
                    </a:srgbClr>
                  </a:outerShdw>
                </a:effectLst>
                <a:latin typeface="BentonSans Medium" panose="02000603000000020004"/>
                <a:cs typeface="BentonSans Medium" panose="02000603000000020004"/>
              </a:defRPr>
            </a:lvl1pPr>
          </a:lstStyle>
          <a:p>
            <a:r>
              <a:rPr lang="de-DE" noProof="0" dirty="0"/>
              <a:t>Click </a:t>
            </a:r>
            <a:r>
              <a:rPr lang="de-DE" noProof="0" dirty="0" err="1"/>
              <a:t>to</a:t>
            </a:r>
            <a:r>
              <a:rPr lang="de-DE" noProof="0" dirty="0"/>
              <a:t> </a:t>
            </a:r>
            <a:r>
              <a:rPr lang="de-DE" noProof="0" dirty="0" err="1"/>
              <a:t>edit</a:t>
            </a:r>
            <a:r>
              <a:rPr lang="de-DE" noProof="0" dirty="0"/>
              <a:t> Master title style</a:t>
            </a:r>
            <a:endParaRPr lang="de-DE" dirty="0"/>
          </a:p>
        </p:txBody>
      </p:sp>
      <p:sp>
        <p:nvSpPr>
          <p:cNvPr id="6" name="Rectangle 94"/>
          <p:cNvSpPr>
            <a:spLocks noChangeArrowheads="1"/>
          </p:cNvSpPr>
          <p:nvPr userDrawn="1"/>
        </p:nvSpPr>
        <p:spPr bwMode="white">
          <a:xfrm>
            <a:off x="323852" y="6537347"/>
            <a:ext cx="11545889" cy="323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6990" tIns="85595" rIns="106990" bIns="85595" anchor="ctr"/>
          <a:lstStyle/>
          <a:p>
            <a:pPr algn="ctr" defTabSz="1085850" fontAlgn="base">
              <a:spcBef>
                <a:spcPct val="50000"/>
              </a:spcBef>
              <a:spcAft>
                <a:spcPct val="0"/>
              </a:spcAft>
              <a:buClr>
                <a:srgbClr val="F0AB00"/>
              </a:buClr>
              <a:buSzPct val="80000"/>
            </a:pPr>
            <a:endParaRPr lang="en-US" sz="1900">
              <a:solidFill>
                <a:srgbClr val="000000"/>
              </a:solidFill>
              <a:latin typeface="Arial" panose="020B0604020202020204" pitchFamily="34" charset="0"/>
              <a:ea typeface="MS PGothic" panose="020B0600070205080204" pitchFamily="34" charset="-128"/>
              <a:cs typeface="Arial Unicode MS" panose="020B0604020202020204" charset="-122"/>
            </a:endParaRPr>
          </a:p>
        </p:txBody>
      </p:sp>
      <p:sp>
        <p:nvSpPr>
          <p:cNvPr id="7" name="TextBox 9"/>
          <p:cNvSpPr txBox="1">
            <a:spLocks noChangeArrowheads="1"/>
          </p:cNvSpPr>
          <p:nvPr userDrawn="1"/>
        </p:nvSpPr>
        <p:spPr bwMode="black">
          <a:xfrm>
            <a:off x="323864" y="6637345"/>
            <a:ext cx="220239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595" tIns="0" rIns="0" bIns="0">
            <a:spAutoFit/>
          </a:bodyPr>
          <a:lstStyle>
            <a:lvl1pPr marL="158750" indent="-158750">
              <a:defRPr sz="21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buClr>
                <a:srgbClr val="FDB913"/>
              </a:buClr>
              <a:buSzPct val="100000"/>
              <a:buFont typeface="Wingdings" panose="05000000000000000000" charset="0"/>
              <a:buChar char=""/>
              <a:defRPr sz="2100">
                <a:solidFill>
                  <a:schemeClr val="tx1"/>
                </a:solidFill>
                <a:latin typeface="Arial" panose="020B0604020202020204" pitchFamily="34" charset="0"/>
                <a:ea typeface="MS PGothic" panose="020B0600070205080204" pitchFamily="34" charset="-128"/>
              </a:defRPr>
            </a:lvl2pPr>
            <a:lvl3pPr marL="1143000" indent="-228600">
              <a:buClr>
                <a:srgbClr val="666666"/>
              </a:buClr>
              <a:buSzPct val="80000"/>
              <a:buFont typeface="Wingdings" panose="05000000000000000000" charset="0"/>
              <a:buChar char="n"/>
              <a:defRPr sz="1700">
                <a:solidFill>
                  <a:schemeClr val="tx1"/>
                </a:solidFill>
                <a:latin typeface="Arial" panose="020B0604020202020204" pitchFamily="34" charset="0"/>
                <a:ea typeface="MS PGothic" panose="020B0600070205080204" pitchFamily="34" charset="-128"/>
              </a:defRPr>
            </a:lvl3pPr>
            <a:lvl4pPr marL="1600200" indent="-228600">
              <a:buClr>
                <a:srgbClr val="666666"/>
              </a:buClr>
              <a:buSzPct val="8000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2057400" indent="-228600">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25146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29718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34290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38862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defTabSz="1085850" fontAlgn="base">
              <a:spcBef>
                <a:spcPct val="0"/>
              </a:spcBef>
              <a:spcAft>
                <a:spcPct val="0"/>
              </a:spcAft>
              <a:buClr>
                <a:srgbClr val="FFFFFF"/>
              </a:buClr>
              <a:buFont typeface="Arial" panose="020B0604020202020204" pitchFamily="34" charset="0"/>
              <a:buChar char="©"/>
              <a:defRPr/>
            </a:pPr>
            <a:r>
              <a:rPr lang="en-US" sz="1000" dirty="0">
                <a:solidFill>
                  <a:srgbClr val="FFFFFF"/>
                </a:solidFill>
              </a:rPr>
              <a:t>2014 SAP AG. All rights reserved. </a:t>
            </a:r>
            <a:endParaRPr lang="en-US" sz="1000" dirty="0">
              <a:solidFill>
                <a:srgbClr val="FFFFFF"/>
              </a:solidFill>
            </a:endParaRPr>
          </a:p>
        </p:txBody>
      </p:sp>
      <p:sp>
        <p:nvSpPr>
          <p:cNvPr id="8" name="TextBox 33"/>
          <p:cNvSpPr txBox="1">
            <a:spLocks noChangeArrowheads="1"/>
          </p:cNvSpPr>
          <p:nvPr userDrawn="1"/>
        </p:nvSpPr>
        <p:spPr bwMode="black">
          <a:xfrm>
            <a:off x="11624646" y="6637345"/>
            <a:ext cx="2435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85595" bIns="0">
            <a:spAutoFit/>
          </a:bodyPr>
          <a:lstStyle>
            <a:lvl1pPr marL="111125" indent="-111125">
              <a:defRPr sz="21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buClr>
                <a:srgbClr val="FDB913"/>
              </a:buClr>
              <a:buSzPct val="100000"/>
              <a:buFont typeface="Wingdings" panose="05000000000000000000" charset="0"/>
              <a:buChar char=""/>
              <a:defRPr sz="2100">
                <a:solidFill>
                  <a:schemeClr val="tx1"/>
                </a:solidFill>
                <a:latin typeface="Arial" panose="020B0604020202020204" pitchFamily="34" charset="0"/>
                <a:ea typeface="MS PGothic" panose="020B0600070205080204" pitchFamily="34" charset="-128"/>
              </a:defRPr>
            </a:lvl2pPr>
            <a:lvl3pPr marL="1143000" indent="-228600">
              <a:buClr>
                <a:srgbClr val="666666"/>
              </a:buClr>
              <a:buSzPct val="80000"/>
              <a:buFont typeface="Wingdings" panose="05000000000000000000" charset="0"/>
              <a:buChar char="n"/>
              <a:defRPr sz="1700">
                <a:solidFill>
                  <a:schemeClr val="tx1"/>
                </a:solidFill>
                <a:latin typeface="Arial" panose="020B0604020202020204" pitchFamily="34" charset="0"/>
                <a:ea typeface="MS PGothic" panose="020B0600070205080204" pitchFamily="34" charset="-128"/>
              </a:defRPr>
            </a:lvl3pPr>
            <a:lvl4pPr marL="1600200" indent="-228600">
              <a:buClr>
                <a:srgbClr val="666666"/>
              </a:buClr>
              <a:buSzPct val="8000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2057400" indent="-228600">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25146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29718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34290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3886200" indent="-228600" defTabSz="1087755"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algn="r" defTabSz="1085850" fontAlgn="base">
              <a:spcBef>
                <a:spcPct val="0"/>
              </a:spcBef>
              <a:spcAft>
                <a:spcPct val="0"/>
              </a:spcAft>
              <a:buClr>
                <a:srgbClr val="666666"/>
              </a:buClr>
              <a:buFont typeface="Arial" panose="020B0604020202020204" pitchFamily="34" charset="0"/>
              <a:buNone/>
              <a:defRPr/>
            </a:pPr>
            <a:fld id="{F5D836CF-FF23-C147-8948-FF7B9AAF0B87}" type="slidenum">
              <a:rPr lang="en-US" sz="1000" smtClean="0">
                <a:solidFill>
                  <a:srgbClr val="FFFFFF"/>
                </a:solidFill>
              </a:rPr>
            </a:fld>
            <a:endParaRPr lang="en-US" sz="10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3_Title Only_no footer">
    <p:bg bwMode="black">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2" descr="\\psf\Home\Graphic Tank\Backgrounds v3.jpg"/>
          <p:cNvPicPr>
            <a:picLocks noChangeAspect="1" noChangeArrowheads="1"/>
          </p:cNvPicPr>
          <p:nvPr userDrawn="1"/>
        </p:nvPicPr>
        <p:blipFill>
          <a:blip r:embed="rId3" cstate="screen"/>
          <a:srcRect/>
          <a:stretch>
            <a:fillRect/>
          </a:stretch>
        </p:blipFill>
        <p:spPr bwMode="white">
          <a:xfrm>
            <a:off x="0" y="1721"/>
            <a:ext cx="12195175" cy="68561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black"/>
        <p:txBody>
          <a:bodyPr/>
          <a:lstStyle>
            <a:lvl1pPr>
              <a:defRPr sz="3200" b="0" i="0">
                <a:solidFill>
                  <a:srgbClr val="FFC727"/>
                </a:solidFill>
                <a:effectLst>
                  <a:outerShdw blurRad="95250" dist="88900" dir="2700000" algn="tl" rotWithShape="0">
                    <a:srgbClr val="000000">
                      <a:alpha val="43000"/>
                    </a:srgbClr>
                  </a:outerShdw>
                </a:effectLst>
                <a:latin typeface="BentonSans Medium" panose="02000603000000020004"/>
                <a:cs typeface="BentonSans Medium" panose="02000603000000020004"/>
              </a:defRPr>
            </a:lvl1pPr>
          </a:lstStyle>
          <a:p>
            <a:r>
              <a:rPr lang="de-DE" noProof="0" dirty="0"/>
              <a:t>Click </a:t>
            </a:r>
            <a:r>
              <a:rPr lang="de-DE" noProof="0" dirty="0" err="1"/>
              <a:t>to</a:t>
            </a:r>
            <a:r>
              <a:rPr lang="de-DE" noProof="0" dirty="0"/>
              <a:t> </a:t>
            </a:r>
            <a:r>
              <a:rPr lang="de-DE" noProof="0" dirty="0" err="1"/>
              <a:t>edit</a:t>
            </a:r>
            <a:r>
              <a:rPr lang="de-DE" noProof="0" dirty="0"/>
              <a:t> Master title style</a:t>
            </a:r>
            <a:endParaRPr lang="de-DE"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6208016" y="1692398"/>
            <a:ext cx="5555046" cy="4393017"/>
          </a:xfrm>
          <a:solidFill>
            <a:schemeClr val="bg1">
              <a:lumMod val="95000"/>
            </a:schemeClr>
          </a:solidFill>
        </p:spPr>
        <p:txBody>
          <a:bodyPr vert="horz" lIns="0" tIns="1726536" rIns="0" bIns="0" rtlCol="0" anchor="t" anchorCtr="0">
            <a:noAutofit/>
          </a:bodyPr>
          <a:lstStyle>
            <a:lvl1pPr marL="0" indent="0" algn="ctr" defTabSz="1217930" rtl="0" eaLnBrk="1" latinLnBrk="0" hangingPunct="1">
              <a:spcBef>
                <a:spcPts val="2160"/>
              </a:spcBef>
              <a:buClr>
                <a:schemeClr val="accent1"/>
              </a:buClr>
              <a:buSzPct val="80000"/>
              <a:buFontTx/>
              <a:buNone/>
              <a:defRPr lang="de-DE" sz="24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432113" y="1692398"/>
            <a:ext cx="5555046"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de-DE"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432113" y="1692395"/>
            <a:ext cx="5555046"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3"/>
          <p:cNvSpPr>
            <a:spLocks noGrp="1"/>
          </p:cNvSpPr>
          <p:nvPr>
            <p:ph type="body" sz="quarter" idx="11" hasCustomPrompt="1"/>
          </p:nvPr>
        </p:nvSpPr>
        <p:spPr>
          <a:xfrm>
            <a:off x="6208016" y="1692395"/>
            <a:ext cx="5555046" cy="4393017"/>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7662795" y="1691096"/>
            <a:ext cx="4105069" cy="4392042"/>
          </a:xfrm>
          <a:solidFill>
            <a:schemeClr val="bg1">
              <a:lumMod val="95000"/>
            </a:schemeClr>
          </a:solidFill>
        </p:spPr>
        <p:txBody>
          <a:bodyPr tIns="1726536"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432112" y="1691096"/>
            <a:ext cx="6985819" cy="4392042"/>
          </a:xfrm>
        </p:spPr>
        <p:txBody>
          <a:bodyPr/>
          <a:lstStyle>
            <a:lvl1pPr>
              <a:defRPr/>
            </a:lvl1pPr>
          </a:lstStyle>
          <a:p>
            <a:pPr lvl="0"/>
            <a:r>
              <a:rPr lang="en-US" noProof="0" dirty="0"/>
              <a:t>First level</a:t>
            </a:r>
            <a:endParaRPr lang="en-US" noProof="0"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de-DE"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7755" rtl="0" eaLnBrk="1" fontAlgn="auto" latinLnBrk="0" hangingPunct="1">
              <a:lnSpc>
                <a:spcPct val="100000"/>
              </a:lnSpc>
              <a:spcBef>
                <a:spcPts val="0"/>
              </a:spcBef>
              <a:spcAft>
                <a:spcPts val="0"/>
              </a:spcAft>
              <a:buClr>
                <a:schemeClr val="accent1"/>
              </a:buClr>
              <a:buSzPct val="80000"/>
              <a:buFontTx/>
              <a:buNone/>
              <a:defRPr sz="2000" b="0">
                <a:solidFill>
                  <a:sysClr val="windowText" lastClr="000000"/>
                </a:solidFill>
              </a:defRPr>
            </a:lvl1pPr>
            <a:lvl2pPr marL="544195" indent="0" algn="ctr">
              <a:buNone/>
              <a:defRPr>
                <a:solidFill>
                  <a:schemeClr val="tx1">
                    <a:tint val="75000"/>
                  </a:schemeClr>
                </a:solidFill>
              </a:defRPr>
            </a:lvl2pPr>
            <a:lvl3pPr marL="1087755" indent="0" algn="ctr">
              <a:buNone/>
              <a:defRPr>
                <a:solidFill>
                  <a:schemeClr val="tx1">
                    <a:tint val="75000"/>
                  </a:schemeClr>
                </a:solidFill>
              </a:defRPr>
            </a:lvl3pPr>
            <a:lvl4pPr marL="1631950" indent="0" algn="ctr">
              <a:buNone/>
              <a:defRPr>
                <a:solidFill>
                  <a:schemeClr val="tx1">
                    <a:tint val="75000"/>
                  </a:schemeClr>
                </a:solidFill>
              </a:defRPr>
            </a:lvl4pPr>
            <a:lvl5pPr marL="2175510" indent="0" algn="ctr">
              <a:buNone/>
              <a:defRPr>
                <a:solidFill>
                  <a:schemeClr val="tx1">
                    <a:tint val="75000"/>
                  </a:schemeClr>
                </a:solidFill>
              </a:defRPr>
            </a:lvl5pPr>
            <a:lvl6pPr marL="2719705" indent="0" algn="ctr">
              <a:buNone/>
              <a:defRPr>
                <a:solidFill>
                  <a:schemeClr val="tx1">
                    <a:tint val="75000"/>
                  </a:schemeClr>
                </a:solidFill>
              </a:defRPr>
            </a:lvl6pPr>
            <a:lvl7pPr marL="3263265" indent="0" algn="ctr">
              <a:buNone/>
              <a:defRPr>
                <a:solidFill>
                  <a:schemeClr val="tx1">
                    <a:tint val="75000"/>
                  </a:schemeClr>
                </a:solidFill>
              </a:defRPr>
            </a:lvl7pPr>
            <a:lvl8pPr marL="3807460" indent="0" algn="ctr">
              <a:buNone/>
              <a:defRPr>
                <a:solidFill>
                  <a:schemeClr val="tx1">
                    <a:tint val="75000"/>
                  </a:schemeClr>
                </a:solidFill>
              </a:defRPr>
            </a:lvl8pPr>
            <a:lvl9pPr marL="4351655"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endParaRPr lang="en-US" dirty="0"/>
          </a:p>
        </p:txBody>
      </p:sp>
      <p:sp>
        <p:nvSpPr>
          <p:cNvPr id="9" name="Title 1"/>
          <p:cNvSpPr>
            <a:spLocks noGrp="1"/>
          </p:cNvSpPr>
          <p:nvPr>
            <p:ph type="ctrTitle" hasCustomPrompt="1"/>
          </p:nvPr>
        </p:nvSpPr>
        <p:spPr bwMode="gray">
          <a:xfrm>
            <a:off x="324005" y="324075"/>
            <a:ext cx="11547325"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pic>
        <p:nvPicPr>
          <p:cNvPr id="7" name="Picture 6" descr="SAP_grad_R_pref.png"/>
          <p:cNvPicPr>
            <a:picLocks noChangeAspect="1"/>
          </p:cNvPicPr>
          <p:nvPr userDrawn="1"/>
        </p:nvPicPr>
        <p:blipFill>
          <a:blip r:embed="rId2" cstate="screen"/>
          <a:stretch>
            <a:fillRect/>
          </a:stretch>
        </p:blipFill>
        <p:spPr>
          <a:xfrm>
            <a:off x="325444" y="6083730"/>
            <a:ext cx="913247" cy="453600"/>
          </a:xfrm>
          <a:prstGeom prst="rect">
            <a:avLst/>
          </a:prstGeom>
          <a:noFill/>
          <a:ln>
            <a:noFill/>
          </a:ln>
        </p:spPr>
      </p:pic>
      <p:sp>
        <p:nvSpPr>
          <p:cNvPr id="5" name="Rectangle 4"/>
          <p:cNvSpPr/>
          <p:nvPr userDrawn="1"/>
        </p:nvSpPr>
        <p:spPr bwMode="gray">
          <a:xfrm>
            <a:off x="324001" y="0"/>
            <a:ext cx="11545200" cy="162038"/>
          </a:xfrm>
          <a:prstGeom prst="rect">
            <a:avLst/>
          </a:prstGeom>
          <a:solidFill>
            <a:schemeClr val="accent1"/>
          </a:solidFill>
          <a:ln w="9525"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1" y="5"/>
            <a:ext cx="11545200" cy="2296057"/>
          </a:xfrm>
          <a:prstGeom prst="rect">
            <a:avLst/>
          </a:prstGeom>
          <a:solidFill>
            <a:schemeClr val="accent1"/>
          </a:solidFill>
          <a:ln w="9525"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 name="Title 1"/>
          <p:cNvSpPr>
            <a:spLocks noGrp="1"/>
          </p:cNvSpPr>
          <p:nvPr>
            <p:ph type="ctrTitle" hasCustomPrompt="1"/>
          </p:nvPr>
        </p:nvSpPr>
        <p:spPr bwMode="gray">
          <a:xfrm>
            <a:off x="324001" y="2444966"/>
            <a:ext cx="11545200" cy="923330"/>
          </a:xfrm>
        </p:spPr>
        <p:txBody>
          <a:bodyPr anchor="t" anchorCtr="0">
            <a:noAutofit/>
          </a:bodyPr>
          <a:lstStyle>
            <a:lvl1pPr>
              <a:defRPr sz="6000">
                <a:solidFill>
                  <a:schemeClr val="tx1"/>
                </a:solidFill>
                <a:latin typeface="+mj-lt"/>
              </a:defRPr>
            </a:lvl1pPr>
          </a:lstStyle>
          <a:p>
            <a:r>
              <a:rPr lang="en-US" dirty="0"/>
              <a:t>Divider page</a:t>
            </a:r>
            <a:endParaRPr lang="en-US" dirty="0"/>
          </a:p>
        </p:txBody>
      </p:sp>
      <p:sp>
        <p:nvSpPr>
          <p:cNvPr id="93" name="Text Placeholder 92"/>
          <p:cNvSpPr>
            <a:spLocks noGrp="1"/>
          </p:cNvSpPr>
          <p:nvPr>
            <p:ph type="body" sz="quarter" idx="10" hasCustomPrompt="1"/>
          </p:nvPr>
        </p:nvSpPr>
        <p:spPr>
          <a:xfrm>
            <a:off x="324001" y="3507217"/>
            <a:ext cx="11545200" cy="620857"/>
          </a:xfrm>
        </p:spPr>
        <p:txBody>
          <a:bodyPr/>
          <a:lstStyle>
            <a:lvl1pPr>
              <a:spcBef>
                <a:spcPts val="1430"/>
              </a:spcBef>
              <a:defRPr sz="1900" b="0"/>
            </a:lvl1pPr>
          </a:lstStyle>
          <a:p>
            <a:r>
              <a:rPr lang="en-US" dirty="0"/>
              <a:t>Subtitle if needed</a:t>
            </a:r>
            <a:endParaRPr lang="en-US" dirty="0"/>
          </a:p>
        </p:txBody>
      </p:sp>
      <p:pic>
        <p:nvPicPr>
          <p:cNvPr id="6" name="Picture 5" descr="SAP_grad_R_pref.png"/>
          <p:cNvPicPr>
            <a:picLocks noChangeAspect="1"/>
          </p:cNvPicPr>
          <p:nvPr userDrawn="1"/>
        </p:nvPicPr>
        <p:blipFill>
          <a:blip r:embed="rId2" cstate="screen"/>
          <a:stretch>
            <a:fillRect/>
          </a:stretch>
        </p:blipFill>
        <p:spPr>
          <a:xfrm>
            <a:off x="325444" y="6083730"/>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1" y="162038"/>
            <a:ext cx="11545200" cy="2135294"/>
          </a:xfrm>
          <a:solidFill>
            <a:schemeClr val="bg1">
              <a:lumMod val="95000"/>
            </a:schemeClr>
          </a:solidFill>
        </p:spPr>
        <p:txBody>
          <a:bodyPr tIns="599606" anchor="t" anchorCtr="0"/>
          <a:lstStyle>
            <a:lvl1pPr algn="ctr">
              <a:defRPr b="0"/>
            </a:lvl1pPr>
          </a:lstStyle>
          <a:p>
            <a:r>
              <a:rPr lang="en-US" dirty="0"/>
              <a:t>Click icon to add picture</a:t>
            </a:r>
            <a:endParaRPr lang="en-US" dirty="0"/>
          </a:p>
        </p:txBody>
      </p:sp>
      <p:sp>
        <p:nvSpPr>
          <p:cNvPr id="2" name="Title 1"/>
          <p:cNvSpPr>
            <a:spLocks noGrp="1"/>
          </p:cNvSpPr>
          <p:nvPr>
            <p:ph type="ctrTitle" hasCustomPrompt="1"/>
          </p:nvPr>
        </p:nvSpPr>
        <p:spPr bwMode="gray">
          <a:xfrm>
            <a:off x="324001" y="2444966"/>
            <a:ext cx="11545200" cy="923330"/>
          </a:xfrm>
        </p:spPr>
        <p:txBody>
          <a:bodyPr anchor="t" anchorCtr="0">
            <a:noAutofit/>
          </a:bodyPr>
          <a:lstStyle>
            <a:lvl1pPr>
              <a:defRPr sz="6000">
                <a:solidFill>
                  <a:schemeClr val="tx1"/>
                </a:solidFill>
                <a:latin typeface="+mj-lt"/>
              </a:defRPr>
            </a:lvl1pPr>
          </a:lstStyle>
          <a:p>
            <a:r>
              <a:rPr lang="en-US" dirty="0"/>
              <a:t>Divider page</a:t>
            </a:r>
            <a:endParaRPr lang="en-US" dirty="0"/>
          </a:p>
        </p:txBody>
      </p:sp>
      <p:sp>
        <p:nvSpPr>
          <p:cNvPr id="12" name="Rectangle 11"/>
          <p:cNvSpPr/>
          <p:nvPr userDrawn="1"/>
        </p:nvSpPr>
        <p:spPr bwMode="gray">
          <a:xfrm>
            <a:off x="324001" y="0"/>
            <a:ext cx="11545200" cy="162038"/>
          </a:xfrm>
          <a:prstGeom prst="rect">
            <a:avLst/>
          </a:prstGeom>
          <a:solidFill>
            <a:schemeClr val="accent1"/>
          </a:solidFill>
          <a:ln w="9525"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3" name="Text Placeholder 92"/>
          <p:cNvSpPr>
            <a:spLocks noGrp="1"/>
          </p:cNvSpPr>
          <p:nvPr>
            <p:ph type="body" sz="quarter" idx="10" hasCustomPrompt="1"/>
          </p:nvPr>
        </p:nvSpPr>
        <p:spPr>
          <a:xfrm>
            <a:off x="324001" y="3507217"/>
            <a:ext cx="11545200" cy="620857"/>
          </a:xfrm>
        </p:spPr>
        <p:txBody>
          <a:bodyPr/>
          <a:lstStyle>
            <a:lvl1pPr>
              <a:spcBef>
                <a:spcPts val="1430"/>
              </a:spcBef>
              <a:defRPr sz="1900" b="0"/>
            </a:lvl1pPr>
          </a:lstStyle>
          <a:p>
            <a:r>
              <a:rPr lang="en-US" dirty="0"/>
              <a:t>Subtitle if needed</a:t>
            </a:r>
            <a:endParaRPr lang="en-US" dirty="0"/>
          </a:p>
        </p:txBody>
      </p:sp>
      <p:pic>
        <p:nvPicPr>
          <p:cNvPr id="7" name="Picture 6" descr="SAP_grad_R_pref.png"/>
          <p:cNvPicPr>
            <a:picLocks noChangeAspect="1"/>
          </p:cNvPicPr>
          <p:nvPr userDrawn="1"/>
        </p:nvPicPr>
        <p:blipFill>
          <a:blip r:embed="rId2" cstate="screen"/>
          <a:stretch>
            <a:fillRect/>
          </a:stretch>
        </p:blipFill>
        <p:spPr>
          <a:xfrm>
            <a:off x="325444" y="6083730"/>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1" y="2444966"/>
            <a:ext cx="11545200" cy="923330"/>
          </a:xfrm>
        </p:spPr>
        <p:txBody>
          <a:bodyPr anchor="t" anchorCtr="0">
            <a:noAutofit/>
          </a:bodyPr>
          <a:lstStyle>
            <a:lvl1pPr>
              <a:defRPr sz="6000">
                <a:solidFill>
                  <a:schemeClr val="tx1"/>
                </a:solidFill>
                <a:latin typeface="+mj-lt"/>
              </a:defRPr>
            </a:lvl1pPr>
          </a:lstStyle>
          <a:p>
            <a:r>
              <a:rPr lang="en-US" dirty="0"/>
              <a:t>Thank you</a:t>
            </a:r>
            <a:endParaRPr lang="en-US" dirty="0"/>
          </a:p>
        </p:txBody>
      </p:sp>
      <p:sp>
        <p:nvSpPr>
          <p:cNvPr id="12" name="Rectangle 11"/>
          <p:cNvSpPr/>
          <p:nvPr userDrawn="1"/>
        </p:nvSpPr>
        <p:spPr bwMode="gray">
          <a:xfrm>
            <a:off x="324001" y="0"/>
            <a:ext cx="11545200" cy="162038"/>
          </a:xfrm>
          <a:prstGeom prst="rect">
            <a:avLst/>
          </a:prstGeom>
          <a:solidFill>
            <a:schemeClr val="accent1"/>
          </a:solidFill>
          <a:ln w="9525"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3" name="Text Placeholder 92"/>
          <p:cNvSpPr>
            <a:spLocks noGrp="1"/>
          </p:cNvSpPr>
          <p:nvPr>
            <p:ph type="body" sz="quarter" idx="10" hasCustomPrompt="1"/>
          </p:nvPr>
        </p:nvSpPr>
        <p:spPr>
          <a:xfrm>
            <a:off x="324001" y="4236467"/>
            <a:ext cx="11545200" cy="1846659"/>
          </a:xfrm>
        </p:spPr>
        <p:txBody>
          <a:bodyPr anchor="b" anchorCtr="0">
            <a:noAutofit/>
          </a:bodyPr>
          <a:lstStyle>
            <a:lvl1pPr>
              <a:spcBef>
                <a:spcPts val="0"/>
              </a:spcBef>
              <a:defRPr sz="2000" b="0"/>
            </a:lvl1pPr>
          </a:lstStyle>
          <a:p>
            <a:r>
              <a:rPr lang="en-US" dirty="0"/>
              <a:t>Contact information:</a:t>
            </a:r>
            <a:endParaRPr lang="en-US" dirty="0"/>
          </a:p>
          <a:p>
            <a:endParaRPr lang="en-US" dirty="0"/>
          </a:p>
          <a:p>
            <a:r>
              <a:rPr lang="en-US" dirty="0"/>
              <a:t>F name MI. L name</a:t>
            </a:r>
            <a:endParaRPr lang="en-US" dirty="0"/>
          </a:p>
          <a:p>
            <a:r>
              <a:rPr lang="en-US" dirty="0"/>
              <a:t>Title</a:t>
            </a:r>
            <a:endParaRPr lang="en-US" dirty="0"/>
          </a:p>
          <a:p>
            <a:r>
              <a:rPr lang="en-US" dirty="0"/>
              <a:t>Address</a:t>
            </a:r>
            <a:endParaRPr lang="en-US" dirty="0"/>
          </a:p>
          <a:p>
            <a:r>
              <a:rPr lang="en-US" dirty="0"/>
              <a:t>Phone number</a:t>
            </a:r>
            <a:endParaRPr lang="en-US" dirty="0"/>
          </a:p>
        </p:txBody>
      </p:sp>
      <p:pic>
        <p:nvPicPr>
          <p:cNvPr id="175" name="Picture 174" descr="SAP_grad_R_pref.png"/>
          <p:cNvPicPr>
            <a:picLocks noChangeAspect="1"/>
          </p:cNvPicPr>
          <p:nvPr userDrawn="1"/>
        </p:nvPicPr>
        <p:blipFill>
          <a:blip r:embed="rId2" cstate="screen"/>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6134693" cy="153888"/>
          </a:xfrm>
          <a:prstGeom prst="rect">
            <a:avLst/>
          </a:prstGeom>
          <a:noFill/>
        </p:spPr>
        <p:txBody>
          <a:bodyPr wrap="none" lIns="0" tIns="0" rIns="0" bIns="0" rtlCol="0">
            <a:spAutoFit/>
          </a:bodyPr>
          <a:lstStyle/>
          <a:p>
            <a:pPr marL="133350" indent="-133350" algn="l">
              <a:buClr>
                <a:schemeClr val="tx1"/>
              </a:buClr>
              <a:buFont typeface="Arial" panose="020B0604020202020204" pitchFamily="34" charset="0"/>
              <a:buChar char="©"/>
            </a:pPr>
            <a:r>
              <a:rPr lang="en-US" sz="1000" noProof="0" dirty="0">
                <a:solidFill>
                  <a:schemeClr val="tx1"/>
                </a:solidFill>
              </a:rPr>
              <a:t>2015 SAP SE or an SAP affiliate company. All rights reserved.        For Internal SAP and Partner Use Only</a:t>
            </a:r>
            <a:endParaRPr lang="en-US" sz="1000" noProof="0" dirty="0">
              <a:solidFill>
                <a:schemeClr val="tx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endParaRPr lang="en-US" dirty="0"/>
          </a:p>
        </p:txBody>
      </p:sp>
      <p:sp>
        <p:nvSpPr>
          <p:cNvPr id="4" name="Text Placeholder 3"/>
          <p:cNvSpPr>
            <a:spLocks noGrp="1"/>
          </p:cNvSpPr>
          <p:nvPr>
            <p:ph type="body" sz="quarter" idx="10" hasCustomPrompt="1"/>
          </p:nvPr>
        </p:nvSpPr>
        <p:spPr>
          <a:xfrm>
            <a:off x="324001" y="1692397"/>
            <a:ext cx="11545200" cy="3832705"/>
          </a:xfrm>
        </p:spPr>
        <p:txBody>
          <a:bodyPr>
            <a:noAutofit/>
          </a:bodyPr>
          <a:lstStyle>
            <a:lvl1pPr marL="0" marR="0" indent="0" algn="l" defTabSz="1087755" rtl="0" eaLnBrk="1" fontAlgn="auto" latinLnBrk="0" hangingPunct="1">
              <a:lnSpc>
                <a:spcPct val="100000"/>
              </a:lnSpc>
              <a:spcBef>
                <a:spcPts val="1200"/>
              </a:spcBef>
              <a:spcAft>
                <a:spcPts val="0"/>
              </a:spcAft>
              <a:buClr>
                <a:schemeClr val="accent1"/>
              </a:buClr>
              <a:buSzPct val="80000"/>
              <a:buFontTx/>
              <a:buNone/>
              <a:defRPr sz="2000" b="0"/>
            </a:lvl1pPr>
            <a:lvl2pPr marL="179705" marR="0" indent="-179705" algn="l" defTabSz="108775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defRPr sz="1800"/>
            </a:lvl2pPr>
            <a:lvl3pPr marL="359410" marR="0" indent="-179070" algn="l" defTabSz="1087755" rtl="0" eaLnBrk="1" fontAlgn="auto" latinLnBrk="0" hangingPunct="1">
              <a:lnSpc>
                <a:spcPct val="100000"/>
              </a:lnSpc>
              <a:spcBef>
                <a:spcPts val="400"/>
              </a:spcBef>
              <a:spcAft>
                <a:spcPts val="0"/>
              </a:spcAft>
              <a:buClr>
                <a:schemeClr val="accent2"/>
              </a:buClr>
              <a:buSzPct val="100000"/>
              <a:buFont typeface="Arial" panose="020B0604020202020204" pitchFamily="34" charset="0"/>
              <a:buChar char="–"/>
              <a:defRPr sz="1800" baseline="0"/>
            </a:lvl3pPr>
            <a:lvl4pPr marL="539750" marR="0" indent="-179705" algn="l" defTabSz="1087755" rtl="0" eaLnBrk="1" fontAlgn="auto" latinLnBrk="0" hangingPunct="1">
              <a:lnSpc>
                <a:spcPct val="100000"/>
              </a:lnSpc>
              <a:spcBef>
                <a:spcPts val="250"/>
              </a:spcBef>
              <a:spcAft>
                <a:spcPts val="0"/>
              </a:spcAft>
              <a:buClr>
                <a:schemeClr val="accent2"/>
              </a:buClr>
              <a:buSzPct val="100000"/>
              <a:buFont typeface="Courier New" panose="02070309020205020404" pitchFamily="49" charset="0"/>
              <a:buChar char="o"/>
              <a:defRPr sz="1500"/>
            </a:lvl4pPr>
            <a:lvl5pPr>
              <a:buClr>
                <a:schemeClr val="accent2"/>
              </a:buClr>
              <a:buFont typeface="Arial" panose="020B0604020202020204" pitchFamily="34" charset="0"/>
              <a:buChar char="–"/>
              <a:defRPr/>
            </a:lvl5pPr>
          </a:lstStyle>
          <a:p>
            <a:pPr lvl="0"/>
            <a:r>
              <a:rPr lang="en-US" dirty="0"/>
              <a:t>Agenda Item/Divider Headline</a:t>
            </a:r>
            <a:endParaRPr lang="en-US" dirty="0"/>
          </a:p>
          <a:p>
            <a:pPr lvl="1"/>
            <a:r>
              <a:rPr lang="en-US" dirty="0"/>
              <a:t>Details</a:t>
            </a:r>
            <a:endParaRPr lang="en-US" dirty="0"/>
          </a:p>
          <a:p>
            <a:pPr lvl="2"/>
            <a:r>
              <a:rPr lang="en-US" dirty="0"/>
              <a:t>Third Level</a:t>
            </a:r>
            <a:endParaRPr lang="en-US" dirty="0"/>
          </a:p>
          <a:p>
            <a:pPr lvl="3"/>
            <a:r>
              <a:rPr lang="en-US" dirty="0"/>
              <a:t>Fourth Level</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vmlDrawing" Target="../drawings/vmlDrawing1.vml"/><Relationship Id="rId27" Type="http://schemas.openxmlformats.org/officeDocument/2006/relationships/image" Target="../media/image5.emf"/><Relationship Id="rId26" Type="http://schemas.openxmlformats.org/officeDocument/2006/relationships/oleObject" Target="../embeddings/oleObject1.bin"/><Relationship Id="rId25" Type="http://schemas.openxmlformats.org/officeDocument/2006/relationships/tags" Target="../tags/tag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2.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5"/>
            </p:custDataLst>
          </p:nvPr>
        </p:nvGraphicFramePr>
        <p:xfrm>
          <a:off x="1588" y="1593"/>
          <a:ext cx="1587" cy="1587"/>
        </p:xfrm>
        <a:graphic>
          <a:graphicData uri="http://schemas.openxmlformats.org/presentationml/2006/ole">
            <mc:AlternateContent xmlns:mc="http://schemas.openxmlformats.org/markup-compatibility/2006">
              <mc:Choice xmlns:v="urn:schemas-microsoft-com:vml" Requires="v">
                <p:oleObj spid="_x0000_s10431" name="think-cell Slide" r:id="rId26" imgW="12700" imgH="12700" progId="TCLayout.ActiveDocument.1">
                  <p:embed/>
                </p:oleObj>
              </mc:Choice>
              <mc:Fallback>
                <p:oleObj name="think-cell Slide" r:id="rId26" imgW="12700" imgH="12700" progId="TCLayout.ActiveDocument.1">
                  <p:embed/>
                  <p:pic>
                    <p:nvPicPr>
                      <p:cNvPr id="0" name="图片 10430"/>
                      <p:cNvPicPr/>
                      <p:nvPr/>
                    </p:nvPicPr>
                    <p:blipFill>
                      <a:blip r:embed="rId27"/>
                      <a:stretch>
                        <a:fillRect/>
                      </a:stretch>
                    </p:blipFill>
                    <p:spPr>
                      <a:xfrm>
                        <a:off x="1588" y="1593"/>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24001" y="324075"/>
            <a:ext cx="11545200" cy="756175"/>
          </a:xfrm>
          <a:prstGeom prst="rect">
            <a:avLst/>
          </a:prstGeom>
        </p:spPr>
        <p:txBody>
          <a:bodyPr vert="horz" lIns="0" tIns="0" rIns="0" bIns="0" rtlCol="0" anchor="ctr" anchorCtr="0">
            <a:noAutofit/>
          </a:bodyPr>
          <a:lstStyle/>
          <a:p>
            <a:r>
              <a:rPr lang="en-US" noProof="0" dirty="0"/>
              <a:t>Insert page title</a:t>
            </a:r>
            <a:endParaRPr lang="en-US" noProof="0" dirty="0"/>
          </a:p>
        </p:txBody>
      </p:sp>
      <p:sp>
        <p:nvSpPr>
          <p:cNvPr id="3" name="Text Placeholder 2"/>
          <p:cNvSpPr>
            <a:spLocks noGrp="1"/>
          </p:cNvSpPr>
          <p:nvPr>
            <p:ph type="body" idx="1"/>
          </p:nvPr>
        </p:nvSpPr>
        <p:spPr bwMode="gray">
          <a:xfrm>
            <a:off x="324001" y="1691084"/>
            <a:ext cx="11545200" cy="4392042"/>
          </a:xfrm>
          <a:prstGeom prst="rect">
            <a:avLst/>
          </a:prstGeom>
        </p:spPr>
        <p:txBody>
          <a:bodyPr vert="horz" lIns="0" tIns="0" rIns="0" bIns="0" rtlCol="0">
            <a:noAutofit/>
          </a:bodyPr>
          <a:lstStyle/>
          <a:p>
            <a:pPr lvl="0"/>
            <a:r>
              <a:rPr lang="en-US" noProof="0" dirty="0"/>
              <a:t>First level</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33" name="Rectangle 32"/>
          <p:cNvSpPr/>
          <p:nvPr/>
        </p:nvSpPr>
        <p:spPr bwMode="gray">
          <a:xfrm>
            <a:off x="324001" y="0"/>
            <a:ext cx="11545200" cy="162038"/>
          </a:xfrm>
          <a:prstGeom prst="rect">
            <a:avLst/>
          </a:prstGeom>
          <a:solidFill>
            <a:schemeClr val="accent1"/>
          </a:solidFill>
          <a:ln w="9525"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cxnSp>
        <p:nvCxnSpPr>
          <p:cNvPr id="8" name="Straight Connector 7"/>
          <p:cNvCxnSpPr/>
          <p:nvPr/>
        </p:nvCxnSpPr>
        <p:spPr>
          <a:xfrm>
            <a:off x="324001"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1" y="6537251"/>
            <a:ext cx="11545200" cy="324075"/>
          </a:xfrm>
          <a:prstGeom prst="rect">
            <a:avLst/>
          </a:prstGeom>
          <a:solidFill>
            <a:schemeClr val="tx1"/>
          </a:solidFill>
          <a:ln w="9525" algn="ctr">
            <a:noFill/>
            <a:miter lim="800000"/>
          </a:ln>
        </p:spPr>
        <p:txBody>
          <a:bodyPr lIns="107071" tIns="85658" rIns="107071" bIns="85658" rtlCol="0" anchor="ctr"/>
          <a:lstStyle/>
          <a:p>
            <a:pPr marR="0" algn="ctr" defTabSz="108775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0" name="TextBox 9"/>
          <p:cNvSpPr txBox="1"/>
          <p:nvPr/>
        </p:nvSpPr>
        <p:spPr bwMode="black">
          <a:xfrm>
            <a:off x="324002" y="6622344"/>
            <a:ext cx="6221187" cy="153888"/>
          </a:xfrm>
          <a:prstGeom prst="rect">
            <a:avLst/>
          </a:prstGeom>
          <a:noFill/>
        </p:spPr>
        <p:txBody>
          <a:bodyPr wrap="none" lIns="85658" tIns="0" rIns="0" bIns="0" rtlCol="0">
            <a:spAutoFit/>
          </a:bodyPr>
          <a:lstStyle/>
          <a:p>
            <a:pPr marL="133350" indent="-133350" algn="l">
              <a:buClr>
                <a:schemeClr val="bg1"/>
              </a:buClr>
              <a:buFont typeface="Arial" panose="020B0604020202020204" pitchFamily="34" charset="0"/>
              <a:buChar char="©"/>
            </a:pPr>
            <a:r>
              <a:rPr lang="en-US" sz="1000" noProof="0" dirty="0">
                <a:solidFill>
                  <a:schemeClr val="bg1"/>
                </a:solidFill>
              </a:rPr>
              <a:t>2015 SAP SE or an SAP affiliate company. All rights reserved.        For Internal SAP and Partner Use Only</a:t>
            </a:r>
            <a:endParaRPr lang="en-US" sz="1000" noProof="0" dirty="0">
              <a:solidFill>
                <a:schemeClr val="bg1"/>
              </a:solidFill>
            </a:endParaRPr>
          </a:p>
        </p:txBody>
      </p:sp>
      <p:sp>
        <p:nvSpPr>
          <p:cNvPr id="34" name="TextBox 33"/>
          <p:cNvSpPr txBox="1"/>
          <p:nvPr/>
        </p:nvSpPr>
        <p:spPr bwMode="black">
          <a:xfrm>
            <a:off x="11624562" y="6622344"/>
            <a:ext cx="243589" cy="153888"/>
          </a:xfrm>
          <a:prstGeom prst="rect">
            <a:avLst/>
          </a:prstGeom>
          <a:noFill/>
        </p:spPr>
        <p:txBody>
          <a:bodyPr wrap="none" lIns="0" tIns="0" rIns="85658" bIns="0" rtlCol="0">
            <a:spAutoFit/>
          </a:bodyPr>
          <a:lstStyle/>
          <a:p>
            <a:pPr marL="111125" indent="-111125" algn="r">
              <a:buClr>
                <a:schemeClr val="accent2"/>
              </a:buClr>
              <a:buFont typeface="Arial" panose="020B0604020202020204" pitchFamily="34" charset="0"/>
              <a:buNone/>
            </a:pPr>
            <a:fld id="{0BDC132A-5C91-4078-9777-31DA19A62E0A}" type="slidenum">
              <a:rPr lang="en-US" sz="1000" baseline="0" noProof="0" smtClean="0">
                <a:solidFill>
                  <a:schemeClr val="bg1"/>
                </a:solidFill>
              </a:rPr>
            </a:fld>
            <a:endParaRPr lang="en-US" sz="1000" noProof="0" dirty="0">
              <a:solidFill>
                <a:schemeClr val="bg1"/>
              </a:solidFill>
            </a:endParaRPr>
          </a:p>
        </p:txBody>
      </p:sp>
      <p:sp>
        <p:nvSpPr>
          <p:cNvPr id="4" name="Information_Classification"/>
          <p:cNvSpPr txBox="1"/>
          <p:nvPr/>
        </p:nvSpPr>
        <p:spPr>
          <a:xfrm>
            <a:off x="10718800" y="6623898"/>
            <a:ext cx="347852"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a:solidFill>
                  <a:srgbClr val="FFFFFF"/>
                </a:solidFill>
                <a:latin typeface="Arial" panose="020B0604020202020204"/>
                <a:ea typeface="Arial Unicode MS" panose="020B0604020202020204" charset="-122"/>
                <a:cs typeface="Arial Unicode MS" panose="020B0604020202020204" pitchFamily="34" charset="-128"/>
                <a:sym typeface="Arial" panose="020B0604020202020204"/>
              </a:rPr>
              <a:t>Public</a:t>
            </a:r>
            <a:endParaRPr kumimoji="0" lang="en-US" sz="1000" b="0" i="0" u="none" kern="0" baseline="0" dirty="0">
              <a:solidFill>
                <a:srgbClr val="FFFFFF"/>
              </a:solidFill>
              <a:latin typeface="Arial" panose="020B0604020202020204"/>
              <a:ea typeface="Arial Unicode MS" panose="020B0604020202020204" charset="-122"/>
              <a:cs typeface="Arial Unicode MS" panose="020B0604020202020204" pitchFamily="34" charset="-128"/>
              <a:sym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lvl1pPr algn="l" defTabSz="1087755" rtl="0" eaLnBrk="1" latinLnBrk="0" hangingPunct="1">
        <a:spcBef>
          <a:spcPct val="0"/>
        </a:spcBef>
        <a:buNone/>
        <a:defRPr sz="2900" b="1" kern="1200">
          <a:solidFill>
            <a:schemeClr val="accent2"/>
          </a:solidFill>
          <a:latin typeface="+mj-lt"/>
          <a:ea typeface="+mj-ea"/>
          <a:cs typeface="+mj-cs"/>
        </a:defRPr>
      </a:lvl1pPr>
    </p:titleStyle>
    <p:bodyStyle>
      <a:lvl1pPr marL="0" indent="0" algn="l" defTabSz="1087755"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7755" rtl="0" eaLnBrk="1" latinLnBrk="0" hangingPunct="1">
        <a:spcBef>
          <a:spcPts val="600"/>
        </a:spcBef>
        <a:buClr>
          <a:schemeClr val="accent1"/>
        </a:buClr>
        <a:buSzPct val="80000"/>
        <a:buFont typeface="Wingdings" panose="05000000000000000000" pitchFamily="2" charset="2"/>
        <a:buNone/>
        <a:defRPr sz="2000" kern="1200">
          <a:solidFill>
            <a:schemeClr val="tx1"/>
          </a:solidFill>
          <a:latin typeface="+mn-lt"/>
          <a:ea typeface="+mn-ea"/>
          <a:cs typeface="+mn-cs"/>
        </a:defRPr>
      </a:lvl2pPr>
      <a:lvl3pPr marL="179705" indent="-179705" algn="l" defTabSz="1087755" rtl="0" eaLnBrk="1" latinLnBrk="0" hangingPunct="1">
        <a:spcBef>
          <a:spcPts val="400"/>
        </a:spcBef>
        <a:buClr>
          <a:schemeClr val="accent1"/>
        </a:buClr>
        <a:buSzPct val="100000"/>
        <a:buFont typeface="Wingdings" panose="05000000000000000000" pitchFamily="2" charset="2"/>
        <a:buChar char=""/>
        <a:defRPr sz="1800" kern="1200">
          <a:solidFill>
            <a:schemeClr val="tx1"/>
          </a:solidFill>
          <a:latin typeface="+mn-lt"/>
          <a:ea typeface="+mn-ea"/>
          <a:cs typeface="+mn-cs"/>
        </a:defRPr>
      </a:lvl3pPr>
      <a:lvl4pPr marL="359410" indent="-179705" algn="l" defTabSz="1087755" rtl="0" eaLnBrk="1" latinLnBrk="0" hangingPunct="1">
        <a:spcBef>
          <a:spcPts val="400"/>
        </a:spcBef>
        <a:buClr>
          <a:schemeClr val="accent2"/>
        </a:buClr>
        <a:buSzPct val="100000"/>
        <a:buFont typeface="Arial" panose="020B0604020202020204" pitchFamily="34" charset="0"/>
        <a:buChar char="–"/>
        <a:defRPr sz="1800" kern="1200">
          <a:solidFill>
            <a:schemeClr val="tx1"/>
          </a:solidFill>
          <a:latin typeface="+mn-lt"/>
          <a:ea typeface="+mn-ea"/>
          <a:cs typeface="+mn-cs"/>
        </a:defRPr>
      </a:lvl4pPr>
      <a:lvl5pPr marL="539750" indent="-179705" algn="l" defTabSz="1087755" rtl="0" eaLnBrk="1" latinLnBrk="0" hangingPunct="1">
        <a:spcBef>
          <a:spcPts val="250"/>
        </a:spcBef>
        <a:buClr>
          <a:schemeClr val="accent2"/>
        </a:buClr>
        <a:buSzPct val="100000"/>
        <a:buFont typeface="Courier New" panose="02070309020205020404" pitchFamily="49" charset="0"/>
        <a:buChar char="o"/>
        <a:defRPr sz="1500" kern="1200">
          <a:solidFill>
            <a:schemeClr val="tx1"/>
          </a:solidFill>
          <a:latin typeface="+mn-lt"/>
          <a:ea typeface="+mn-ea"/>
          <a:cs typeface="+mn-cs"/>
        </a:defRPr>
      </a:lvl5pPr>
      <a:lvl6pPr marL="2991485" indent="-271780" algn="l" defTabSz="108775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5680" indent="-271780" algn="l" defTabSz="108775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79240" indent="-271780" algn="l" defTabSz="108775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3435" indent="-271780" algn="l" defTabSz="108775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1087755" rtl="0" eaLnBrk="1" latinLnBrk="0" hangingPunct="1">
        <a:defRPr sz="2100" kern="1200">
          <a:solidFill>
            <a:schemeClr val="tx1"/>
          </a:solidFill>
          <a:latin typeface="+mn-lt"/>
          <a:ea typeface="+mn-ea"/>
          <a:cs typeface="+mn-cs"/>
        </a:defRPr>
      </a:lvl1pPr>
      <a:lvl2pPr marL="544195" algn="l" defTabSz="1087755" rtl="0" eaLnBrk="1" latinLnBrk="0" hangingPunct="1">
        <a:defRPr sz="2100" kern="1200">
          <a:solidFill>
            <a:schemeClr val="tx1"/>
          </a:solidFill>
          <a:latin typeface="+mn-lt"/>
          <a:ea typeface="+mn-ea"/>
          <a:cs typeface="+mn-cs"/>
        </a:defRPr>
      </a:lvl2pPr>
      <a:lvl3pPr marL="1087755" algn="l" defTabSz="1087755" rtl="0" eaLnBrk="1" latinLnBrk="0" hangingPunct="1">
        <a:defRPr sz="2100" kern="1200">
          <a:solidFill>
            <a:schemeClr val="tx1"/>
          </a:solidFill>
          <a:latin typeface="+mn-lt"/>
          <a:ea typeface="+mn-ea"/>
          <a:cs typeface="+mn-cs"/>
        </a:defRPr>
      </a:lvl3pPr>
      <a:lvl4pPr marL="1631950" algn="l" defTabSz="1087755" rtl="0" eaLnBrk="1" latinLnBrk="0" hangingPunct="1">
        <a:defRPr sz="2100" kern="1200">
          <a:solidFill>
            <a:schemeClr val="tx1"/>
          </a:solidFill>
          <a:latin typeface="+mn-lt"/>
          <a:ea typeface="+mn-ea"/>
          <a:cs typeface="+mn-cs"/>
        </a:defRPr>
      </a:lvl4pPr>
      <a:lvl5pPr marL="2175510" algn="l" defTabSz="1087755" rtl="0" eaLnBrk="1" latinLnBrk="0" hangingPunct="1">
        <a:defRPr sz="2100" kern="1200">
          <a:solidFill>
            <a:schemeClr val="tx1"/>
          </a:solidFill>
          <a:latin typeface="+mn-lt"/>
          <a:ea typeface="+mn-ea"/>
          <a:cs typeface="+mn-cs"/>
        </a:defRPr>
      </a:lvl5pPr>
      <a:lvl6pPr marL="2719705" algn="l" defTabSz="1087755" rtl="0" eaLnBrk="1" latinLnBrk="0" hangingPunct="1">
        <a:defRPr sz="2100" kern="1200">
          <a:solidFill>
            <a:schemeClr val="tx1"/>
          </a:solidFill>
          <a:latin typeface="+mn-lt"/>
          <a:ea typeface="+mn-ea"/>
          <a:cs typeface="+mn-cs"/>
        </a:defRPr>
      </a:lvl6pPr>
      <a:lvl7pPr marL="3263265" algn="l" defTabSz="1087755" rtl="0" eaLnBrk="1" latinLnBrk="0" hangingPunct="1">
        <a:defRPr sz="2100" kern="1200">
          <a:solidFill>
            <a:schemeClr val="tx1"/>
          </a:solidFill>
          <a:latin typeface="+mn-lt"/>
          <a:ea typeface="+mn-ea"/>
          <a:cs typeface="+mn-cs"/>
        </a:defRPr>
      </a:lvl7pPr>
      <a:lvl8pPr marL="3807460" algn="l" defTabSz="1087755" rtl="0" eaLnBrk="1" latinLnBrk="0" hangingPunct="1">
        <a:defRPr sz="2100" kern="1200">
          <a:solidFill>
            <a:schemeClr val="tx1"/>
          </a:solidFill>
          <a:latin typeface="+mn-lt"/>
          <a:ea typeface="+mn-ea"/>
          <a:cs typeface="+mn-cs"/>
        </a:defRPr>
      </a:lvl8pPr>
      <a:lvl9pPr marL="4351655" algn="l" defTabSz="1087755"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1" y="324075"/>
            <a:ext cx="11545200" cy="756175"/>
          </a:xfrm>
          <a:prstGeom prst="rect">
            <a:avLst/>
          </a:prstGeom>
        </p:spPr>
        <p:txBody>
          <a:bodyPr vert="horz" lIns="0" tIns="0" rIns="0" bIns="0" rtlCol="0" anchor="ctr" anchorCtr="0">
            <a:noAutofit/>
          </a:bodyPr>
          <a:lstStyle/>
          <a:p>
            <a:r>
              <a:rPr lang="en-US" noProof="0" dirty="0"/>
              <a:t>Insert page title</a:t>
            </a:r>
            <a:endParaRPr lang="en-US" noProof="0" dirty="0"/>
          </a:p>
        </p:txBody>
      </p:sp>
      <p:sp>
        <p:nvSpPr>
          <p:cNvPr id="3" name="Text Placeholder 2"/>
          <p:cNvSpPr>
            <a:spLocks noGrp="1"/>
          </p:cNvSpPr>
          <p:nvPr>
            <p:ph type="body" idx="1"/>
          </p:nvPr>
        </p:nvSpPr>
        <p:spPr bwMode="gray">
          <a:xfrm>
            <a:off x="324001" y="1691096"/>
            <a:ext cx="11545200" cy="4392042"/>
          </a:xfrm>
          <a:prstGeom prst="rect">
            <a:avLst/>
          </a:prstGeom>
        </p:spPr>
        <p:txBody>
          <a:bodyPr vert="horz" lIns="0" tIns="0" rIns="0" bIns="0" rtlCol="0">
            <a:noAutofit/>
          </a:bodyPr>
          <a:lstStyle/>
          <a:p>
            <a:pPr lvl="0"/>
            <a:r>
              <a:rPr lang="en-US" noProof="0" dirty="0"/>
              <a:t>First level</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33" name="Rectangle 32"/>
          <p:cNvSpPr/>
          <p:nvPr/>
        </p:nvSpPr>
        <p:spPr bwMode="gray">
          <a:xfrm>
            <a:off x="324001" y="0"/>
            <a:ext cx="11545200" cy="162038"/>
          </a:xfrm>
          <a:prstGeom prst="rect">
            <a:avLst/>
          </a:prstGeom>
          <a:solidFill>
            <a:schemeClr val="accent1"/>
          </a:solidFill>
          <a:ln w="9525" algn="ctr">
            <a:noFill/>
            <a:miter lim="800000"/>
          </a:ln>
        </p:spPr>
        <p:txBody>
          <a:bodyPr lIns="107040" tIns="85634" rIns="107040" bIns="85634" rtlCol="0" anchor="ctr"/>
          <a:lstStyle/>
          <a:p>
            <a:pPr algn="ctr" defTabSz="1087755" fontAlgn="base">
              <a:spcBef>
                <a:spcPct val="50000"/>
              </a:spcBef>
              <a:spcAft>
                <a:spcPct val="0"/>
              </a:spcAft>
              <a:buClr>
                <a:srgbClr val="F0AB00"/>
              </a:buClr>
              <a:buSzPct val="80000"/>
            </a:pPr>
            <a:endParaRPr lang="en-US" sz="1900" kern="0" dirty="0" err="1">
              <a:solidFill>
                <a:srgbClr val="000000"/>
              </a:solidFill>
              <a:ea typeface="Arial Unicode MS" panose="020B0604020202020204" pitchFamily="34" charset="-128"/>
              <a:cs typeface="Arial Unicode MS" panose="020B0604020202020204" pitchFamily="34" charset="-128"/>
            </a:endParaRPr>
          </a:p>
        </p:txBody>
      </p:sp>
      <p:cxnSp>
        <p:nvCxnSpPr>
          <p:cNvPr id="8" name="Straight Connector 7"/>
          <p:cNvCxnSpPr/>
          <p:nvPr/>
        </p:nvCxnSpPr>
        <p:spPr>
          <a:xfrm>
            <a:off x="324001"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1" y="6537252"/>
            <a:ext cx="11545200" cy="324075"/>
          </a:xfrm>
          <a:prstGeom prst="rect">
            <a:avLst/>
          </a:prstGeom>
          <a:solidFill>
            <a:schemeClr val="tx1"/>
          </a:solidFill>
          <a:ln w="9525" algn="ctr">
            <a:noFill/>
            <a:miter lim="800000"/>
          </a:ln>
        </p:spPr>
        <p:txBody>
          <a:bodyPr lIns="107040" tIns="85634" rIns="107040" bIns="85634" rtlCol="0" anchor="ctr"/>
          <a:lstStyle/>
          <a:p>
            <a:pPr algn="ctr" defTabSz="1087755" fontAlgn="base">
              <a:spcBef>
                <a:spcPct val="50000"/>
              </a:spcBef>
              <a:spcAft>
                <a:spcPct val="0"/>
              </a:spcAft>
              <a:buClr>
                <a:srgbClr val="F0AB00"/>
              </a:buClr>
              <a:buSzPct val="80000"/>
            </a:pPr>
            <a:endParaRPr lang="en-US" sz="1900" kern="0" dirty="0" err="1">
              <a:solidFill>
                <a:srgbClr val="000000"/>
              </a:solidFill>
              <a:ea typeface="Arial Unicode MS" panose="020B0604020202020204" pitchFamily="34" charset="-128"/>
              <a:cs typeface="Arial Unicode MS" panose="020B0604020202020204" pitchFamily="34" charset="-128"/>
            </a:endParaRPr>
          </a:p>
        </p:txBody>
      </p:sp>
      <p:sp>
        <p:nvSpPr>
          <p:cNvPr id="10" name="TextBox 9"/>
          <p:cNvSpPr txBox="1"/>
          <p:nvPr/>
        </p:nvSpPr>
        <p:spPr bwMode="black">
          <a:xfrm>
            <a:off x="324007" y="6637725"/>
            <a:ext cx="2167168" cy="153888"/>
          </a:xfrm>
          <a:prstGeom prst="rect">
            <a:avLst/>
          </a:prstGeom>
          <a:noFill/>
        </p:spPr>
        <p:txBody>
          <a:bodyPr wrap="none" lIns="85634" tIns="0" rIns="0" bIns="0" rtlCol="0">
            <a:spAutoFit/>
          </a:bodyPr>
          <a:lstStyle/>
          <a:p>
            <a:pPr marL="158750" indent="-158750" defTabSz="608965">
              <a:buClr>
                <a:srgbClr val="FFFFFF"/>
              </a:buClr>
              <a:buFont typeface="Arial" panose="020B0604020202020204" pitchFamily="34" charset="0"/>
              <a:buChar char="©"/>
            </a:pPr>
            <a:r>
              <a:rPr lang="en-US" sz="1000" dirty="0">
                <a:solidFill>
                  <a:srgbClr val="FFFFFF"/>
                </a:solidFill>
              </a:rPr>
              <a:t>2013 SAP AG. All rights reserved.</a:t>
            </a:r>
            <a:endParaRPr lang="en-US" sz="1000" dirty="0">
              <a:solidFill>
                <a:srgbClr val="FFFFFF"/>
              </a:solidFill>
            </a:endParaRPr>
          </a:p>
        </p:txBody>
      </p:sp>
      <p:sp>
        <p:nvSpPr>
          <p:cNvPr id="34" name="TextBox 33"/>
          <p:cNvSpPr txBox="1"/>
          <p:nvPr/>
        </p:nvSpPr>
        <p:spPr bwMode="black">
          <a:xfrm>
            <a:off x="11624598" y="6637725"/>
            <a:ext cx="243565" cy="153888"/>
          </a:xfrm>
          <a:prstGeom prst="rect">
            <a:avLst/>
          </a:prstGeom>
          <a:noFill/>
        </p:spPr>
        <p:txBody>
          <a:bodyPr wrap="none" lIns="0" tIns="0" rIns="85634" bIns="0" rtlCol="0">
            <a:spAutoFit/>
          </a:bodyPr>
          <a:lstStyle/>
          <a:p>
            <a:pPr marL="111125" indent="-111125" algn="r" defTabSz="608965">
              <a:buClr>
                <a:srgbClr val="666666"/>
              </a:buClr>
              <a:buFont typeface="Arial" panose="020B0604020202020204" pitchFamily="34" charset="0"/>
              <a:buNone/>
            </a:pPr>
            <a:fld id="{0BDC132A-5C91-4078-9777-31DA19A62E0A}" type="slidenum">
              <a:rPr lang="en-US" sz="1000" smtClean="0">
                <a:solidFill>
                  <a:srgbClr val="FFFFFF"/>
                </a:solidFill>
              </a:rPr>
            </a:fld>
            <a:endParaRPr lang="en-US" sz="1000"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lvl1pPr algn="l" defTabSz="1087755" rtl="0" eaLnBrk="1" latinLnBrk="0" hangingPunct="1">
        <a:spcBef>
          <a:spcPct val="0"/>
        </a:spcBef>
        <a:buNone/>
        <a:defRPr sz="2900" b="1" kern="1200">
          <a:solidFill>
            <a:schemeClr val="accent2"/>
          </a:solidFill>
          <a:latin typeface="+mj-lt"/>
          <a:ea typeface="+mj-ea"/>
          <a:cs typeface="+mj-cs"/>
        </a:defRPr>
      </a:lvl1pPr>
    </p:titleStyle>
    <p:bodyStyle>
      <a:lvl1pPr marL="0" indent="0" algn="l" defTabSz="1087755"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7755" rtl="0" eaLnBrk="1" latinLnBrk="0" hangingPunct="1">
        <a:spcBef>
          <a:spcPts val="600"/>
        </a:spcBef>
        <a:buClr>
          <a:schemeClr val="accent1"/>
        </a:buClr>
        <a:buSzPct val="80000"/>
        <a:buFont typeface="Wingdings" panose="05000000000000000000" pitchFamily="2" charset="2"/>
        <a:buNone/>
        <a:defRPr sz="2000" kern="1200">
          <a:solidFill>
            <a:schemeClr val="tx1"/>
          </a:solidFill>
          <a:latin typeface="+mn-lt"/>
          <a:ea typeface="+mn-ea"/>
          <a:cs typeface="+mn-cs"/>
        </a:defRPr>
      </a:lvl2pPr>
      <a:lvl3pPr marL="179705" indent="-179705" algn="l" defTabSz="1087755" rtl="0" eaLnBrk="1" latinLnBrk="0" hangingPunct="1">
        <a:spcBef>
          <a:spcPts val="400"/>
        </a:spcBef>
        <a:buClr>
          <a:schemeClr val="accent1"/>
        </a:buClr>
        <a:buSzPct val="100000"/>
        <a:buFont typeface="Wingdings" panose="05000000000000000000" pitchFamily="2" charset="2"/>
        <a:buChar char=""/>
        <a:defRPr sz="1700" kern="1200">
          <a:solidFill>
            <a:schemeClr val="tx1"/>
          </a:solidFill>
          <a:latin typeface="+mn-lt"/>
          <a:ea typeface="+mn-ea"/>
          <a:cs typeface="+mn-cs"/>
        </a:defRPr>
      </a:lvl3pPr>
      <a:lvl4pPr marL="359410" indent="-179705" algn="l" defTabSz="1087755" rtl="0" eaLnBrk="1" latinLnBrk="0" hangingPunct="1">
        <a:spcBef>
          <a:spcPts val="400"/>
        </a:spcBef>
        <a:buClr>
          <a:schemeClr val="accent2"/>
        </a:buClr>
        <a:buSzPct val="100000"/>
        <a:buFont typeface="Arial" panose="020B0604020202020204" pitchFamily="34" charset="0"/>
        <a:buChar char="–"/>
        <a:defRPr sz="1700" kern="1200">
          <a:solidFill>
            <a:schemeClr val="tx1"/>
          </a:solidFill>
          <a:latin typeface="+mn-lt"/>
          <a:ea typeface="+mn-ea"/>
          <a:cs typeface="+mn-cs"/>
        </a:defRPr>
      </a:lvl4pPr>
      <a:lvl5pPr marL="539115" indent="-179705" algn="l" defTabSz="1087755" rtl="0" eaLnBrk="1" latinLnBrk="0" hangingPunct="1">
        <a:spcBef>
          <a:spcPts val="250"/>
        </a:spcBef>
        <a:buClr>
          <a:schemeClr val="accent2"/>
        </a:buClr>
        <a:buSzPct val="100000"/>
        <a:buFont typeface="Courier New" panose="02070309020205020404" pitchFamily="49" charset="0"/>
        <a:buChar char="o"/>
        <a:defRPr sz="1500" kern="1200">
          <a:solidFill>
            <a:schemeClr val="tx1"/>
          </a:solidFill>
          <a:latin typeface="+mn-lt"/>
          <a:ea typeface="+mn-ea"/>
          <a:cs typeface="+mn-cs"/>
        </a:defRPr>
      </a:lvl5pPr>
      <a:lvl6pPr marL="2990850" indent="-271780" algn="l" defTabSz="108775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4410" indent="-271780" algn="l" defTabSz="108775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78605" indent="-271780" algn="l" defTabSz="108775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2165" indent="-271780" algn="l" defTabSz="108775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1087755" rtl="0" eaLnBrk="1" latinLnBrk="0" hangingPunct="1">
        <a:defRPr sz="2100" kern="1200">
          <a:solidFill>
            <a:schemeClr val="tx1"/>
          </a:solidFill>
          <a:latin typeface="+mn-lt"/>
          <a:ea typeface="+mn-ea"/>
          <a:cs typeface="+mn-cs"/>
        </a:defRPr>
      </a:lvl1pPr>
      <a:lvl2pPr marL="543560" algn="l" defTabSz="1087755" rtl="0" eaLnBrk="1" latinLnBrk="0" hangingPunct="1">
        <a:defRPr sz="2100" kern="1200">
          <a:solidFill>
            <a:schemeClr val="tx1"/>
          </a:solidFill>
          <a:latin typeface="+mn-lt"/>
          <a:ea typeface="+mn-ea"/>
          <a:cs typeface="+mn-cs"/>
        </a:defRPr>
      </a:lvl2pPr>
      <a:lvl3pPr marL="1087755" algn="l" defTabSz="1087755" rtl="0" eaLnBrk="1" latinLnBrk="0" hangingPunct="1">
        <a:defRPr sz="2100" kern="1200">
          <a:solidFill>
            <a:schemeClr val="tx1"/>
          </a:solidFill>
          <a:latin typeface="+mn-lt"/>
          <a:ea typeface="+mn-ea"/>
          <a:cs typeface="+mn-cs"/>
        </a:defRPr>
      </a:lvl3pPr>
      <a:lvl4pPr marL="1631315" algn="l" defTabSz="1087755" rtl="0" eaLnBrk="1" latinLnBrk="0" hangingPunct="1">
        <a:defRPr sz="2100" kern="1200">
          <a:solidFill>
            <a:schemeClr val="tx1"/>
          </a:solidFill>
          <a:latin typeface="+mn-lt"/>
          <a:ea typeface="+mn-ea"/>
          <a:cs typeface="+mn-cs"/>
        </a:defRPr>
      </a:lvl4pPr>
      <a:lvl5pPr marL="2174875" algn="l" defTabSz="1087755" rtl="0" eaLnBrk="1" latinLnBrk="0" hangingPunct="1">
        <a:defRPr sz="2100" kern="1200">
          <a:solidFill>
            <a:schemeClr val="tx1"/>
          </a:solidFill>
          <a:latin typeface="+mn-lt"/>
          <a:ea typeface="+mn-ea"/>
          <a:cs typeface="+mn-cs"/>
        </a:defRPr>
      </a:lvl5pPr>
      <a:lvl6pPr marL="2719070" algn="l" defTabSz="1087755" rtl="0" eaLnBrk="1" latinLnBrk="0" hangingPunct="1">
        <a:defRPr sz="2100" kern="1200">
          <a:solidFill>
            <a:schemeClr val="tx1"/>
          </a:solidFill>
          <a:latin typeface="+mn-lt"/>
          <a:ea typeface="+mn-ea"/>
          <a:cs typeface="+mn-cs"/>
        </a:defRPr>
      </a:lvl6pPr>
      <a:lvl7pPr marL="3262630" algn="l" defTabSz="1087755" rtl="0" eaLnBrk="1" latinLnBrk="0" hangingPunct="1">
        <a:defRPr sz="2100" kern="1200">
          <a:solidFill>
            <a:schemeClr val="tx1"/>
          </a:solidFill>
          <a:latin typeface="+mn-lt"/>
          <a:ea typeface="+mn-ea"/>
          <a:cs typeface="+mn-cs"/>
        </a:defRPr>
      </a:lvl7pPr>
      <a:lvl8pPr marL="3806190" algn="l" defTabSz="1087755" rtl="0" eaLnBrk="1" latinLnBrk="0" hangingPunct="1">
        <a:defRPr sz="2100" kern="1200">
          <a:solidFill>
            <a:schemeClr val="tx1"/>
          </a:solidFill>
          <a:latin typeface="+mn-lt"/>
          <a:ea typeface="+mn-ea"/>
          <a:cs typeface="+mn-cs"/>
        </a:defRPr>
      </a:lvl8pPr>
      <a:lvl9pPr marL="4350385" algn="l" defTabSz="108775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4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2" Type="http://schemas.openxmlformats.org/officeDocument/2006/relationships/notesSlide" Target="../notesSlides/notesSlide11.xml"/><Relationship Id="rId11" Type="http://schemas.openxmlformats.org/officeDocument/2006/relationships/slideLayout" Target="../slideLayouts/slideLayout10.xml"/><Relationship Id="rId10" Type="http://schemas.openxmlformats.org/officeDocument/2006/relationships/image" Target="../media/image53.png"/><Relationship Id="rId1" Type="http://schemas.openxmlformats.org/officeDocument/2006/relationships/image" Target="../media/image4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9.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66.png"/><Relationship Id="rId1" Type="http://schemas.openxmlformats.org/officeDocument/2006/relationships/image" Target="../media/image6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3" Type="http://schemas.openxmlformats.org/officeDocument/2006/relationships/notesSlide" Target="../notesSlides/notesSlide18.xml"/><Relationship Id="rId12" Type="http://schemas.openxmlformats.org/officeDocument/2006/relationships/slideLayout" Target="../slideLayouts/slideLayout9.xml"/><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6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9.xml"/><Relationship Id="rId2" Type="http://schemas.openxmlformats.org/officeDocument/2006/relationships/image" Target="../media/image79.png"/><Relationship Id="rId1" Type="http://schemas.openxmlformats.org/officeDocument/2006/relationships/image" Target="../media/image7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9.xml"/><Relationship Id="rId2" Type="http://schemas.openxmlformats.org/officeDocument/2006/relationships/image" Target="../media/image81.png"/><Relationship Id="rId1" Type="http://schemas.openxmlformats.org/officeDocument/2006/relationships/image" Target="../media/image80.jpe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89.emf"/><Relationship Id="rId7" Type="http://schemas.openxmlformats.org/officeDocument/2006/relationships/image" Target="../media/image88.emf"/><Relationship Id="rId6" Type="http://schemas.openxmlformats.org/officeDocument/2006/relationships/image" Target="../media/image87.emf"/><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0" Type="http://schemas.openxmlformats.org/officeDocument/2006/relationships/notesSlide" Target="../notesSlides/notesSlide21.xml"/><Relationship Id="rId1"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0.xml"/><Relationship Id="rId3" Type="http://schemas.microsoft.com/office/2007/relationships/hdphoto" Target="../media/image91.wdp"/><Relationship Id="rId2" Type="http://schemas.openxmlformats.org/officeDocument/2006/relationships/image" Target="../media/image90.png"/><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0.xml"/><Relationship Id="rId5" Type="http://schemas.openxmlformats.org/officeDocument/2006/relationships/image" Target="../media/image96.png"/><Relationship Id="rId4" Type="http://schemas.microsoft.com/office/2007/relationships/hdphoto" Target="../media/image95.jpe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3.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4" Type="http://schemas.openxmlformats.org/officeDocument/2006/relationships/slideLayout" Target="../slideLayouts/slideLayout24.xml"/><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jpeg"/><Relationship Id="rId10" Type="http://schemas.openxmlformats.org/officeDocument/2006/relationships/image" Target="../media/image22.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3.xml"/><Relationship Id="rId2" Type="http://schemas.openxmlformats.org/officeDocument/2006/relationships/image" Target="../media/image97.png"/><Relationship Id="rId1" Type="http://schemas.openxmlformats.org/officeDocument/2006/relationships/hyperlink" Target="https://service.sap.com/sap/support/notes/1900823"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hyperlink" Target="https://scn.sap.com/docs/DOC-47702" TargetMode="Externa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0.xml"/><Relationship Id="rId4" Type="http://schemas.openxmlformats.org/officeDocument/2006/relationships/image" Target="../media/image107.emf"/><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image" Target="../media/image104.jpeg"/></Relationships>
</file>

<file path=ppt/slides/_rels/slide37.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113.emf"/><Relationship Id="rId6" Type="http://schemas.openxmlformats.org/officeDocument/2006/relationships/image" Target="../media/image70.png"/><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6" Type="http://schemas.openxmlformats.org/officeDocument/2006/relationships/notesSlide" Target="../notesSlides/notesSlide30.xml"/><Relationship Id="rId25" Type="http://schemas.openxmlformats.org/officeDocument/2006/relationships/slideLayout" Target="../slideLayouts/slideLayout10.xml"/><Relationship Id="rId24" Type="http://schemas.openxmlformats.org/officeDocument/2006/relationships/image" Target="../media/image123.png"/><Relationship Id="rId23" Type="http://schemas.openxmlformats.org/officeDocument/2006/relationships/image" Target="../media/image122.png"/><Relationship Id="rId22" Type="http://schemas.openxmlformats.org/officeDocument/2006/relationships/image" Target="../media/image77.png"/><Relationship Id="rId21" Type="http://schemas.openxmlformats.org/officeDocument/2006/relationships/image" Target="../media/image121.png"/><Relationship Id="rId20" Type="http://schemas.openxmlformats.org/officeDocument/2006/relationships/image" Target="../media/image76.png"/><Relationship Id="rId2" Type="http://schemas.openxmlformats.org/officeDocument/2006/relationships/image" Target="../media/image109.png"/><Relationship Id="rId19" Type="http://schemas.openxmlformats.org/officeDocument/2006/relationships/image" Target="../media/image75.png"/><Relationship Id="rId18" Type="http://schemas.openxmlformats.org/officeDocument/2006/relationships/image" Target="../media/image120.png"/><Relationship Id="rId17" Type="http://schemas.openxmlformats.org/officeDocument/2006/relationships/image" Target="../media/image119.png"/><Relationship Id="rId16" Type="http://schemas.openxmlformats.org/officeDocument/2006/relationships/image" Target="../media/image118.emf"/><Relationship Id="rId15" Type="http://schemas.openxmlformats.org/officeDocument/2006/relationships/image" Target="../media/image117.emf"/><Relationship Id="rId14" Type="http://schemas.openxmlformats.org/officeDocument/2006/relationships/image" Target="../media/image116.emf"/><Relationship Id="rId13" Type="http://schemas.openxmlformats.org/officeDocument/2006/relationships/image" Target="../media/image115.png"/><Relationship Id="rId12" Type="http://schemas.openxmlformats.org/officeDocument/2006/relationships/image" Target="../media/image114.emf"/><Relationship Id="rId11" Type="http://schemas.openxmlformats.org/officeDocument/2006/relationships/image" Target="../media/image74.png"/><Relationship Id="rId10" Type="http://schemas.openxmlformats.org/officeDocument/2006/relationships/image" Target="../media/image73.png"/><Relationship Id="rId1" Type="http://schemas.openxmlformats.org/officeDocument/2006/relationships/image" Target="../media/image108.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24.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9.xml"/><Relationship Id="rId6" Type="http://schemas.openxmlformats.org/officeDocument/2006/relationships/image" Target="../media/image31.jpeg"/><Relationship Id="rId5" Type="http://schemas.microsoft.com/office/2007/relationships/hdphoto" Target="../media/image30.wdp"/><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image" Target="../media/image33.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5.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df032\Cmedia\Templates_Guidelines\EventPresentationTeam\_Templates\___2015\FKOM_2015\42-30434296_sRGB.jpg"/>
          <p:cNvPicPr>
            <a:picLocks noChangeAspect="1" noChangeArrowheads="1"/>
          </p:cNvPicPr>
          <p:nvPr/>
        </p:nvPicPr>
        <p:blipFill rotWithShape="1">
          <a:blip r:embed="rId1" cstate="screen"/>
          <a:srcRect/>
          <a:stretch>
            <a:fillRect/>
          </a:stretch>
        </p:blipFill>
        <p:spPr bwMode="auto">
          <a:xfrm>
            <a:off x="0" y="0"/>
            <a:ext cx="12196800" cy="6859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wdf032\Cmedia\Templates_Guidelines\EventPresentationTeam\_Templates\___2015\FKOM_2015\Simple_Wins_gold_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0745" y="6170723"/>
            <a:ext cx="2112145" cy="352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ln>
        </p:spPr>
        <p:txBody>
          <a:bodyPr lIns="107163" tIns="85730" rIns="107163" bIns="85730" rtlCol="0" anchor="ctr"/>
          <a:lstStyle/>
          <a:p>
            <a:pPr marR="0" algn="ctr" defTabSz="1089025"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11" name="Rectangle 10"/>
          <p:cNvSpPr/>
          <p:nvPr/>
        </p:nvSpPr>
        <p:spPr bwMode="gray">
          <a:xfrm>
            <a:off x="324000" y="0"/>
            <a:ext cx="11545200" cy="162038"/>
          </a:xfrm>
          <a:prstGeom prst="rect">
            <a:avLst/>
          </a:prstGeom>
          <a:solidFill>
            <a:schemeClr val="accent1"/>
          </a:solidFill>
          <a:ln w="9525" algn="ctr">
            <a:noFill/>
            <a:miter lim="800000"/>
          </a:ln>
        </p:spPr>
        <p:txBody>
          <a:bodyPr lIns="107163" tIns="85730" rIns="107163" bIns="85730" rtlCol="0" anchor="ctr"/>
          <a:lstStyle/>
          <a:p>
            <a:pPr marR="0" algn="ctr" defTabSz="1089025" eaLnBrk="1" fontAlgn="base" latinLnBrk="0" hangingPunct="1">
              <a:lnSpc>
                <a:spcPct val="100000"/>
              </a:lnSpc>
              <a:spcBef>
                <a:spcPct val="50000"/>
              </a:spcBef>
              <a:spcAft>
                <a:spcPct val="0"/>
              </a:spcAft>
              <a:buClr>
                <a:srgbClr val="F0AB00"/>
              </a:buClr>
              <a:buSzPct val="80000"/>
            </a:pPr>
            <a:endParaRPr kumimoji="0" lang="en-US" sz="19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2" name="Title 1"/>
          <p:cNvSpPr txBox="1"/>
          <p:nvPr/>
        </p:nvSpPr>
        <p:spPr bwMode="gray">
          <a:xfrm>
            <a:off x="467999" y="324075"/>
            <a:ext cx="11257200" cy="923330"/>
          </a:xfrm>
          <a:prstGeom prst="rect">
            <a:avLst/>
          </a:prstGeom>
        </p:spPr>
        <p:txBody>
          <a:bodyPr vert="horz" lIns="0" tIns="0" rIns="0" bIns="0" rtlCol="0" anchor="t" anchorCtr="0">
            <a:noAutofit/>
          </a:bodyPr>
          <a:lstStyle>
            <a:lvl1pPr algn="l" defTabSz="1087755" rtl="0" eaLnBrk="1" latinLnBrk="0" hangingPunct="1">
              <a:spcBef>
                <a:spcPct val="0"/>
              </a:spcBef>
              <a:buNone/>
              <a:defRPr sz="3600" b="1" kern="1200">
                <a:solidFill>
                  <a:sysClr val="windowText" lastClr="000000"/>
                </a:solidFill>
                <a:latin typeface="+mj-lt"/>
                <a:ea typeface="+mj-ea"/>
                <a:cs typeface="+mj-cs"/>
              </a:defRPr>
            </a:lvl1pPr>
          </a:lstStyle>
          <a:p>
            <a:r>
              <a:rPr lang="en-US" sz="3800" dirty="0">
                <a:latin typeface="微软雅黑" panose="020B0503020204020204" pitchFamily="34" charset="-122"/>
                <a:ea typeface="微软雅黑" panose="020B0503020204020204" pitchFamily="34" charset="-122"/>
              </a:rPr>
              <a:t>SAP HANA </a:t>
            </a:r>
            <a:r>
              <a:rPr lang="zh-CN" altLang="en-US" sz="3800" dirty="0">
                <a:latin typeface="微软雅黑" panose="020B0503020204020204" pitchFamily="34" charset="-122"/>
                <a:ea typeface="微软雅黑" panose="020B0503020204020204" pitchFamily="34" charset="-122"/>
              </a:rPr>
              <a:t>平台介绍</a:t>
            </a:r>
            <a:endParaRPr lang="en-US" sz="2900" dirty="0">
              <a:latin typeface="微软雅黑" panose="020B0503020204020204" pitchFamily="34" charset="-122"/>
              <a:ea typeface="微软雅黑" panose="020B0503020204020204" pitchFamily="34" charset="-122"/>
            </a:endParaRPr>
          </a:p>
        </p:txBody>
      </p:sp>
      <p:pic>
        <p:nvPicPr>
          <p:cNvPr id="8" name="Picture 7" descr="SAP_grad_R_pref.png"/>
          <p:cNvPicPr>
            <a:picLocks noChangeAspect="1"/>
          </p:cNvPicPr>
          <p:nvPr/>
        </p:nvPicPr>
        <p:blipFill>
          <a:blip r:embed="rId3" cstate="screen"/>
          <a:stretch>
            <a:fillRect/>
          </a:stretch>
        </p:blipFill>
        <p:spPr>
          <a:xfrm>
            <a:off x="325438" y="6083725"/>
            <a:ext cx="913247" cy="453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gray">
          <a:xfrm>
            <a:off x="658669" y="3359856"/>
            <a:ext cx="7370818" cy="2519829"/>
          </a:xfrm>
          <a:prstGeom prst="rect">
            <a:avLst/>
          </a:prstGeom>
          <a:solidFill>
            <a:schemeClr val="accent1"/>
          </a:solidFill>
          <a:ln w="6350" algn="ctr">
            <a:noFill/>
            <a:miter lim="800000"/>
          </a:ln>
        </p:spPr>
        <p:txBody>
          <a:bodyPr lIns="640080" tIns="182880" rIns="90000" bIns="72000" rtlCol="0" anchor="t" anchorCtr="0"/>
          <a:lstStyle/>
          <a:p>
            <a:pPr defTabSz="914400" fontAlgn="base">
              <a:spcBef>
                <a:spcPct val="50000"/>
              </a:spcBef>
              <a:spcAft>
                <a:spcPct val="0"/>
              </a:spcAft>
              <a:buClr>
                <a:srgbClr val="F0AB00"/>
              </a:buClr>
              <a:buSzPct val="80000"/>
            </a:pPr>
            <a:endParaRPr lang="en-US" sz="2000" b="1" kern="0" dirty="0">
              <a:latin typeface="+mj-lt"/>
              <a:ea typeface="Arial Unicode MS" panose="020B0604020202020204" pitchFamily="34" charset="-128"/>
              <a:cs typeface="Arial Unicode MS" panose="020B0604020202020204" pitchFamily="34" charset="-128"/>
            </a:endParaRPr>
          </a:p>
        </p:txBody>
      </p:sp>
      <p:sp>
        <p:nvSpPr>
          <p:cNvPr id="58" name="Rectangle 57"/>
          <p:cNvSpPr/>
          <p:nvPr/>
        </p:nvSpPr>
        <p:spPr bwMode="gray">
          <a:xfrm>
            <a:off x="444782" y="0"/>
            <a:ext cx="11305630" cy="150642"/>
          </a:xfrm>
          <a:prstGeom prst="rect">
            <a:avLst/>
          </a:prstGeom>
          <a:solidFill>
            <a:schemeClr val="accent1"/>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endParaRPr lang="en-US" kern="0" dirty="0">
              <a:solidFill>
                <a:srgbClr val="000000"/>
              </a:solidFill>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59" name="Title 1"/>
          <p:cNvSpPr txBox="1"/>
          <p:nvPr/>
        </p:nvSpPr>
        <p:spPr bwMode="gray">
          <a:xfrm>
            <a:off x="432113" y="169408"/>
            <a:ext cx="11330950" cy="756175"/>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endParaRPr lang="en-US" sz="2100" dirty="0">
              <a:solidFill>
                <a:schemeClr val="bg1"/>
              </a:solidFill>
              <a:latin typeface="Arial" panose="020B0604020202020204" pitchFamily="34" charset="0"/>
            </a:endParaRPr>
          </a:p>
        </p:txBody>
      </p:sp>
      <p:sp>
        <p:nvSpPr>
          <p:cNvPr id="2" name="Title 1"/>
          <p:cNvSpPr>
            <a:spLocks noGrp="1"/>
          </p:cNvSpPr>
          <p:nvPr>
            <p:ph type="title"/>
          </p:nvPr>
        </p:nvSpPr>
        <p:spPr>
          <a:xfrm>
            <a:off x="432112" y="324076"/>
            <a:ext cx="11684777" cy="756175"/>
          </a:xfrm>
        </p:spPr>
        <p:txBody>
          <a:bodyPr/>
          <a:lstStyle/>
          <a:p>
            <a:r>
              <a:rPr lang="en-US" dirty="0">
                <a:latin typeface="微软雅黑" panose="020B0503020204020204" pitchFamily="34" charset="-122"/>
                <a:ea typeface="微软雅黑" panose="020B0503020204020204" pitchFamily="34" charset="-122"/>
              </a:rPr>
              <a:t>SAP HANA</a:t>
            </a:r>
            <a:r>
              <a:rPr lang="zh-CN" altLang="en-US" dirty="0">
                <a:latin typeface="微软雅黑" panose="020B0503020204020204" pitchFamily="34" charset="-122"/>
                <a:ea typeface="微软雅黑" panose="020B0503020204020204" pitchFamily="34" charset="-122"/>
              </a:rPr>
              <a:t>平台</a:t>
            </a:r>
            <a:r>
              <a:rPr lang="en-US" dirty="0">
                <a:latin typeface="微软雅黑" panose="020B0503020204020204" pitchFamily="34" charset="-122"/>
                <a:ea typeface="微软雅黑" panose="020B0503020204020204" pitchFamily="34" charset="-122"/>
              </a:rPr>
              <a:t>: </a:t>
            </a:r>
            <a:br>
              <a:rPr 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内存计算平台适用于所有类型的应用</a:t>
            </a:r>
            <a:endParaRPr lang="en-US" dirty="0">
              <a:latin typeface="微软雅黑" panose="020B0503020204020204" pitchFamily="34" charset="-122"/>
              <a:ea typeface="微软雅黑" panose="020B0503020204020204" pitchFamily="34" charset="-122"/>
            </a:endParaRPr>
          </a:p>
        </p:txBody>
      </p:sp>
      <p:cxnSp>
        <p:nvCxnSpPr>
          <p:cNvPr id="215" name="Straight Connector 214"/>
          <p:cNvCxnSpPr/>
          <p:nvPr/>
        </p:nvCxnSpPr>
        <p:spPr>
          <a:xfrm flipV="1">
            <a:off x="4741258" y="3213754"/>
            <a:ext cx="0" cy="13877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216" name="Rectangle 215"/>
          <p:cNvSpPr/>
          <p:nvPr/>
        </p:nvSpPr>
        <p:spPr>
          <a:xfrm>
            <a:off x="4312249" y="2815668"/>
            <a:ext cx="858958" cy="292388"/>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1300" b="1" dirty="0">
                <a:solidFill>
                  <a:schemeClr val="bg2">
                    <a:lumMod val="25000"/>
                  </a:schemeClr>
                </a:solidFill>
                <a:latin typeface="Arial" panose="020B0604020202020204" pitchFamily="34" charset="0"/>
              </a:rPr>
              <a:t>JSON</a:t>
            </a:r>
            <a:endParaRPr lang="en-US" sz="1300" b="1" dirty="0">
              <a:solidFill>
                <a:schemeClr val="bg2">
                  <a:lumMod val="25000"/>
                </a:schemeClr>
              </a:solidFill>
              <a:latin typeface="Arial" panose="020B0604020202020204" pitchFamily="34" charset="0"/>
            </a:endParaRPr>
          </a:p>
        </p:txBody>
      </p:sp>
      <p:sp>
        <p:nvSpPr>
          <p:cNvPr id="213" name="Rectangle 212"/>
          <p:cNvSpPr/>
          <p:nvPr/>
        </p:nvSpPr>
        <p:spPr>
          <a:xfrm>
            <a:off x="3785755" y="2815666"/>
            <a:ext cx="482552" cy="292388"/>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1300" b="1" dirty="0">
                <a:solidFill>
                  <a:schemeClr val="bg2">
                    <a:lumMod val="25000"/>
                  </a:schemeClr>
                </a:solidFill>
                <a:latin typeface="Arial" panose="020B0604020202020204" pitchFamily="34" charset="0"/>
              </a:rPr>
              <a:t>R</a:t>
            </a:r>
            <a:endParaRPr lang="en-US" sz="1300" b="1" dirty="0">
              <a:solidFill>
                <a:schemeClr val="bg2">
                  <a:lumMod val="25000"/>
                </a:schemeClr>
              </a:solidFill>
              <a:latin typeface="Arial" panose="020B0604020202020204" pitchFamily="34" charset="0"/>
            </a:endParaRPr>
          </a:p>
        </p:txBody>
      </p:sp>
      <p:cxnSp>
        <p:nvCxnSpPr>
          <p:cNvPr id="214" name="Straight Connector 213"/>
          <p:cNvCxnSpPr/>
          <p:nvPr/>
        </p:nvCxnSpPr>
        <p:spPr>
          <a:xfrm flipV="1">
            <a:off x="4016206" y="3213754"/>
            <a:ext cx="0" cy="13877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211" name="Rectangle 210"/>
          <p:cNvSpPr/>
          <p:nvPr/>
        </p:nvSpPr>
        <p:spPr>
          <a:xfrm>
            <a:off x="5053828" y="2815668"/>
            <a:ext cx="2202906" cy="292388"/>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1300" b="1" dirty="0">
                <a:solidFill>
                  <a:schemeClr val="bg2">
                    <a:lumMod val="25000"/>
                  </a:schemeClr>
                </a:solidFill>
                <a:latin typeface="Arial" panose="020B0604020202020204" pitchFamily="34" charset="0"/>
              </a:rPr>
              <a:t>Open Connectivity</a:t>
            </a:r>
            <a:endParaRPr lang="en-US" sz="1300" b="1" dirty="0">
              <a:solidFill>
                <a:schemeClr val="bg2">
                  <a:lumMod val="25000"/>
                </a:schemeClr>
              </a:solidFill>
              <a:latin typeface="Arial" panose="020B0604020202020204" pitchFamily="34" charset="0"/>
            </a:endParaRPr>
          </a:p>
        </p:txBody>
      </p:sp>
      <p:cxnSp>
        <p:nvCxnSpPr>
          <p:cNvPr id="212" name="Straight Connector 211"/>
          <p:cNvCxnSpPr/>
          <p:nvPr/>
        </p:nvCxnSpPr>
        <p:spPr>
          <a:xfrm flipV="1">
            <a:off x="6127849" y="3213754"/>
            <a:ext cx="0" cy="13877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a:off x="2968385" y="2815665"/>
            <a:ext cx="754018" cy="292388"/>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1300" b="1" dirty="0">
                <a:solidFill>
                  <a:schemeClr val="bg2">
                    <a:lumMod val="25000"/>
                  </a:schemeClr>
                </a:solidFill>
                <a:latin typeface="Arial" panose="020B0604020202020204" pitchFamily="34" charset="0"/>
              </a:rPr>
              <a:t>MDX</a:t>
            </a:r>
            <a:endParaRPr lang="en-US" sz="1300" b="1" dirty="0">
              <a:solidFill>
                <a:schemeClr val="bg2">
                  <a:lumMod val="25000"/>
                </a:schemeClr>
              </a:solidFill>
              <a:latin typeface="Arial" panose="020B0604020202020204" pitchFamily="34" charset="0"/>
            </a:endParaRPr>
          </a:p>
        </p:txBody>
      </p:sp>
      <p:cxnSp>
        <p:nvCxnSpPr>
          <p:cNvPr id="210" name="Straight Connector 209"/>
          <p:cNvCxnSpPr/>
          <p:nvPr/>
        </p:nvCxnSpPr>
        <p:spPr>
          <a:xfrm flipV="1">
            <a:off x="3345394" y="3213754"/>
            <a:ext cx="0" cy="13877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2262908" y="2810284"/>
            <a:ext cx="754018" cy="292388"/>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1300" b="1" dirty="0">
                <a:solidFill>
                  <a:schemeClr val="bg2">
                    <a:lumMod val="25000"/>
                  </a:schemeClr>
                </a:solidFill>
                <a:latin typeface="Arial" panose="020B0604020202020204" pitchFamily="34" charset="0"/>
              </a:rPr>
              <a:t>SQL</a:t>
            </a:r>
            <a:endParaRPr lang="en-US" sz="1300" b="1" dirty="0">
              <a:solidFill>
                <a:schemeClr val="bg2">
                  <a:lumMod val="25000"/>
                </a:schemeClr>
              </a:solidFill>
              <a:latin typeface="Arial" panose="020B0604020202020204" pitchFamily="34" charset="0"/>
            </a:endParaRPr>
          </a:p>
        </p:txBody>
      </p:sp>
      <p:cxnSp>
        <p:nvCxnSpPr>
          <p:cNvPr id="208" name="Straight Connector 207"/>
          <p:cNvCxnSpPr/>
          <p:nvPr/>
        </p:nvCxnSpPr>
        <p:spPr>
          <a:xfrm flipV="1">
            <a:off x="2639917" y="3213754"/>
            <a:ext cx="0" cy="138770"/>
          </a:xfrm>
          <a:prstGeom prst="line">
            <a:avLst/>
          </a:prstGeom>
          <a:ln w="1905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pic>
        <p:nvPicPr>
          <p:cNvPr id="217" name="Picture 7" descr="section1"/>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2007339" y="1796099"/>
            <a:ext cx="2390225" cy="1019567"/>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bwMode="gray">
          <a:xfrm>
            <a:off x="9288159" y="1783581"/>
            <a:ext cx="2828730" cy="895057"/>
          </a:xfrm>
          <a:prstGeom prst="rect">
            <a:avLst/>
          </a:prstGeom>
          <a:noFill/>
          <a:ln w="6350" algn="ctr">
            <a:noFill/>
            <a:miter lim="800000"/>
          </a:ln>
          <a:effectLst/>
        </p:spPr>
        <p:txBody>
          <a:bodyPr lIns="90000" tIns="72000" rIns="90000" bIns="72000" rtlCol="0" anchor="ctr"/>
          <a:lstStyle/>
          <a:p>
            <a:pPr lvl="0" defTabSz="914400" fontAlgn="base">
              <a:spcAft>
                <a:spcPct val="0"/>
              </a:spcAft>
              <a:buClr>
                <a:srgbClr val="F0AB00"/>
              </a:buClr>
              <a:buSzPct val="80000"/>
            </a:pPr>
            <a:r>
              <a:rPr lang="zh-CN" altLang="en-US" sz="1600" dirty="0">
                <a:latin typeface="微软雅黑" panose="020B0503020204020204" pitchFamily="34" charset="-122"/>
                <a:ea typeface="微软雅黑" panose="020B0503020204020204" pitchFamily="34" charset="-122"/>
                <a:cs typeface="Calibri" panose="020F0502020204030204"/>
              </a:rPr>
              <a:t>客户导向的使用体验</a:t>
            </a:r>
            <a:endParaRPr lang="en-US" sz="1600" dirty="0">
              <a:latin typeface="微软雅黑" panose="020B0503020204020204" pitchFamily="34" charset="-122"/>
              <a:ea typeface="微软雅黑" panose="020B0503020204020204" pitchFamily="34" charset="-122"/>
              <a:cs typeface="Calibri" panose="020F0502020204030204"/>
            </a:endParaRPr>
          </a:p>
        </p:txBody>
      </p:sp>
      <p:sp>
        <p:nvSpPr>
          <p:cNvPr id="95" name="Rectangle 94"/>
          <p:cNvSpPr/>
          <p:nvPr/>
        </p:nvSpPr>
        <p:spPr>
          <a:xfrm>
            <a:off x="4414678" y="2013494"/>
            <a:ext cx="3647970" cy="584775"/>
          </a:xfrm>
          <a:prstGeom prst="rect">
            <a:avLst/>
          </a:prstGeom>
          <a:ln>
            <a:noFill/>
          </a:ln>
        </p:spPr>
        <p:txBody>
          <a:bodyPr wrap="square">
            <a:spAutoFit/>
          </a:bodyPr>
          <a:lstStyle/>
          <a:p>
            <a:pPr fontAlgn="base">
              <a:spcBef>
                <a:spcPct val="50000"/>
              </a:spcBef>
              <a:spcAft>
                <a:spcPct val="0"/>
              </a:spcAft>
              <a:buClr>
                <a:srgbClr val="F0AB00"/>
              </a:buClr>
              <a:buSzPct val="80000"/>
              <a:defRPr/>
            </a:pPr>
            <a:r>
              <a:rPr lang="en-US" sz="1600" dirty="0">
                <a:solidFill>
                  <a:schemeClr val="bg2">
                    <a:lumMod val="25000"/>
                  </a:schemeClr>
                </a:solidFill>
                <a:latin typeface="Arial" panose="020B0604020202020204" pitchFamily="34" charset="0"/>
              </a:rPr>
              <a:t>SAP Fiori, SAP Lumira, </a:t>
            </a:r>
            <a:br>
              <a:rPr lang="en-US" sz="1600" dirty="0">
                <a:solidFill>
                  <a:schemeClr val="bg2">
                    <a:lumMod val="25000"/>
                  </a:schemeClr>
                </a:solidFill>
                <a:latin typeface="Arial" panose="020B0604020202020204" pitchFamily="34" charset="0"/>
              </a:rPr>
            </a:br>
            <a:r>
              <a:rPr lang="en-US" sz="1600" dirty="0">
                <a:solidFill>
                  <a:schemeClr val="bg2">
                    <a:lumMod val="25000"/>
                  </a:schemeClr>
                </a:solidFill>
                <a:latin typeface="Arial" panose="020B0604020202020204" pitchFamily="34" charset="0"/>
              </a:rPr>
              <a:t>SAP Business Objects</a:t>
            </a:r>
            <a:endParaRPr lang="en-US" sz="1600" dirty="0">
              <a:solidFill>
                <a:schemeClr val="bg2">
                  <a:lumMod val="25000"/>
                </a:schemeClr>
              </a:solidFill>
              <a:latin typeface="Arial" panose="020B0604020202020204" pitchFamily="34" charset="0"/>
            </a:endParaRPr>
          </a:p>
        </p:txBody>
      </p:sp>
      <p:sp>
        <p:nvSpPr>
          <p:cNvPr id="98" name="Rectangle 97"/>
          <p:cNvSpPr/>
          <p:nvPr/>
        </p:nvSpPr>
        <p:spPr bwMode="gray">
          <a:xfrm>
            <a:off x="843178" y="3847920"/>
            <a:ext cx="7001799" cy="320040"/>
          </a:xfrm>
          <a:prstGeom prst="rect">
            <a:avLst/>
          </a:prstGeom>
          <a:solidFill>
            <a:schemeClr val="bg1"/>
          </a:solidFill>
          <a:ln>
            <a:noFill/>
          </a:ln>
          <a:effectLst/>
        </p:spPr>
        <p:style>
          <a:lnRef idx="3">
            <a:schemeClr val="lt1"/>
          </a:lnRef>
          <a:fillRef idx="1">
            <a:schemeClr val="accent1"/>
          </a:fillRef>
          <a:effectRef idx="1">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r>
              <a:rPr kumimoji="0" lang="en-US" sz="1600" b="0" i="0" u="none" strike="noStrike" kern="0" cap="none" spc="0" normalizeH="0" baseline="0" noProof="0" dirty="0">
                <a:ln>
                  <a:noFill/>
                </a:ln>
                <a:solidFill>
                  <a:schemeClr val="tx1"/>
                </a:solidFill>
                <a:effectLst/>
                <a:uLnTx/>
                <a:uFillTx/>
                <a:latin typeface="+mj-lt"/>
                <a:ea typeface="Arial Unicode MS" panose="020B0604020202020204" pitchFamily="34" charset="-128"/>
                <a:cs typeface="Arial Unicode MS" panose="020B0604020202020204" pitchFamily="34" charset="-128"/>
              </a:rPr>
              <a:t>Application Services</a:t>
            </a:r>
            <a:endParaRPr kumimoji="0" lang="en-US" sz="1600" b="0" i="0" u="none" strike="noStrike" kern="0" cap="none" spc="0" normalizeH="0" baseline="0" noProof="0" dirty="0">
              <a:ln>
                <a:noFill/>
              </a:ln>
              <a:solidFill>
                <a:schemeClr val="tx1"/>
              </a:solidFill>
              <a:effectLst/>
              <a:uLnTx/>
              <a:uFillTx/>
              <a:latin typeface="+mj-lt"/>
              <a:ea typeface="Arial Unicode MS" panose="020B0604020202020204" pitchFamily="34" charset="-128"/>
              <a:cs typeface="Arial Unicode MS" panose="020B0604020202020204" pitchFamily="34" charset="-128"/>
            </a:endParaRPr>
          </a:p>
        </p:txBody>
      </p:sp>
      <p:sp>
        <p:nvSpPr>
          <p:cNvPr id="99" name="Rectangle 98"/>
          <p:cNvSpPr/>
          <p:nvPr/>
        </p:nvSpPr>
        <p:spPr bwMode="gray">
          <a:xfrm>
            <a:off x="843178" y="4197740"/>
            <a:ext cx="7001799" cy="320040"/>
          </a:xfrm>
          <a:prstGeom prst="rect">
            <a:avLst/>
          </a:prstGeom>
          <a:solidFill>
            <a:schemeClr val="bg1"/>
          </a:solidFill>
          <a:ln>
            <a:noFill/>
          </a:ln>
          <a:effectLst/>
        </p:spPr>
        <p:style>
          <a:lnRef idx="3">
            <a:schemeClr val="lt1"/>
          </a:lnRef>
          <a:fillRef idx="1">
            <a:schemeClr val="accent1"/>
          </a:fillRef>
          <a:effectRef idx="1">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r>
              <a:rPr kumimoji="0" lang="en-US" sz="1600" b="0" i="0" u="none" strike="noStrike" kern="0" cap="none" spc="0" normalizeH="0" baseline="0" noProof="0" dirty="0">
                <a:ln>
                  <a:noFill/>
                </a:ln>
                <a:solidFill>
                  <a:schemeClr val="tx1"/>
                </a:solidFill>
                <a:effectLst/>
                <a:uLnTx/>
                <a:uFillTx/>
                <a:latin typeface="+mj-lt"/>
                <a:ea typeface="Arial Unicode MS" panose="020B0604020202020204" pitchFamily="34" charset="-128"/>
                <a:cs typeface="Arial Unicode MS" panose="020B0604020202020204" pitchFamily="34" charset="-128"/>
              </a:rPr>
              <a:t>Database Services</a:t>
            </a:r>
            <a:endParaRPr kumimoji="0" lang="en-US" sz="1600" b="0" i="0" u="none" strike="noStrike" kern="0" cap="none" spc="0" normalizeH="0" baseline="0" noProof="0" dirty="0">
              <a:ln>
                <a:noFill/>
              </a:ln>
              <a:solidFill>
                <a:schemeClr val="tx1"/>
              </a:solidFill>
              <a:effectLst/>
              <a:uLnTx/>
              <a:uFillTx/>
              <a:latin typeface="+mj-lt"/>
              <a:ea typeface="Arial Unicode MS" panose="020B0604020202020204" pitchFamily="34" charset="-128"/>
              <a:cs typeface="Arial Unicode MS" panose="020B0604020202020204" pitchFamily="34" charset="-128"/>
            </a:endParaRPr>
          </a:p>
        </p:txBody>
      </p:sp>
      <p:sp>
        <p:nvSpPr>
          <p:cNvPr id="100" name="Rectangle 99"/>
          <p:cNvSpPr/>
          <p:nvPr/>
        </p:nvSpPr>
        <p:spPr bwMode="gray">
          <a:xfrm>
            <a:off x="843178" y="4556028"/>
            <a:ext cx="7001799" cy="320040"/>
          </a:xfrm>
          <a:prstGeom prst="rect">
            <a:avLst/>
          </a:prstGeom>
          <a:solidFill>
            <a:schemeClr val="bg1"/>
          </a:solidFill>
          <a:ln>
            <a:noFill/>
          </a:ln>
          <a:effectLst/>
        </p:spPr>
        <p:style>
          <a:lnRef idx="3">
            <a:schemeClr val="lt1"/>
          </a:lnRef>
          <a:fillRef idx="1">
            <a:schemeClr val="accent1"/>
          </a:fillRef>
          <a:effectRef idx="1">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r>
              <a:rPr kumimoji="0" lang="en-US" sz="1600" b="0" i="0" u="none" strike="noStrike" kern="0" cap="none" spc="0" normalizeH="0" baseline="0" noProof="0" dirty="0">
                <a:ln>
                  <a:noFill/>
                </a:ln>
                <a:solidFill>
                  <a:schemeClr val="tx1"/>
                </a:solidFill>
                <a:effectLst/>
                <a:uLnTx/>
                <a:uFillTx/>
                <a:latin typeface="+mj-lt"/>
                <a:ea typeface="Arial Unicode MS" panose="020B0604020202020204" pitchFamily="34" charset="-128"/>
                <a:cs typeface="Arial Unicode MS" panose="020B0604020202020204" pitchFamily="34" charset="-128"/>
              </a:rPr>
              <a:t>Integration</a:t>
            </a:r>
            <a:r>
              <a:rPr kumimoji="0" lang="en-US" sz="1600" b="0" i="0" u="none" strike="noStrike" kern="0" cap="none" spc="0" normalizeH="0" noProof="0" dirty="0">
                <a:ln>
                  <a:noFill/>
                </a:ln>
                <a:solidFill>
                  <a:schemeClr val="tx1"/>
                </a:solidFill>
                <a:effectLst/>
                <a:uLnTx/>
                <a:uFillTx/>
                <a:latin typeface="+mj-lt"/>
                <a:ea typeface="Arial Unicode MS" panose="020B0604020202020204" pitchFamily="34" charset="-128"/>
                <a:cs typeface="Arial Unicode MS" panose="020B0604020202020204" pitchFamily="34" charset="-128"/>
              </a:rPr>
              <a:t> </a:t>
            </a:r>
            <a:r>
              <a:rPr kumimoji="0" lang="en-US" sz="1600" b="0" i="0" u="none" strike="noStrike" kern="0" cap="none" spc="0" normalizeH="0" baseline="0" noProof="0" dirty="0">
                <a:ln>
                  <a:noFill/>
                </a:ln>
                <a:solidFill>
                  <a:schemeClr val="tx1"/>
                </a:solidFill>
                <a:effectLst/>
                <a:uLnTx/>
                <a:uFillTx/>
                <a:latin typeface="+mj-lt"/>
                <a:ea typeface="Arial Unicode MS" panose="020B0604020202020204" pitchFamily="34" charset="-128"/>
                <a:cs typeface="Arial Unicode MS" panose="020B0604020202020204" pitchFamily="34" charset="-128"/>
              </a:rPr>
              <a:t>Services</a:t>
            </a:r>
            <a:endParaRPr kumimoji="0" lang="en-US" sz="1600" b="0" i="0" u="none" strike="noStrike" kern="0" cap="none" spc="0" normalizeH="0" baseline="0" noProof="0" dirty="0">
              <a:ln>
                <a:noFill/>
              </a:ln>
              <a:solidFill>
                <a:schemeClr val="tx1"/>
              </a:solidFill>
              <a:effectLst/>
              <a:uLnTx/>
              <a:uFillTx/>
              <a:latin typeface="+mj-lt"/>
              <a:ea typeface="Arial Unicode MS" panose="020B0604020202020204" pitchFamily="34" charset="-128"/>
              <a:cs typeface="Arial Unicode MS" panose="020B0604020202020204" pitchFamily="34" charset="-128"/>
            </a:endParaRPr>
          </a:p>
        </p:txBody>
      </p:sp>
      <p:sp>
        <p:nvSpPr>
          <p:cNvPr id="108" name="Rectangle 107"/>
          <p:cNvSpPr/>
          <p:nvPr/>
        </p:nvSpPr>
        <p:spPr bwMode="gray">
          <a:xfrm>
            <a:off x="5164470" y="5369006"/>
            <a:ext cx="1681606" cy="384721"/>
          </a:xfrm>
          <a:prstGeom prst="rect">
            <a:avLst/>
          </a:prstGeom>
          <a:noFill/>
        </p:spPr>
        <p:txBody>
          <a:bodyPr wrap="square" lIns="0" tIns="0" rIns="0" bIns="0" rtlCol="0" anchor="t" anchorCtr="0">
            <a:spAutoFit/>
          </a:bodyPr>
          <a:lstStyle/>
          <a:p>
            <a:pPr algn="ctr"/>
            <a:r>
              <a:rPr lang="en-US" sz="1200" dirty="0">
                <a:solidFill>
                  <a:srgbClr val="000000"/>
                </a:solidFill>
                <a:latin typeface="+mj-lt"/>
                <a:cs typeface="Arial" panose="020B0604020202020204" pitchFamily="34" charset="0"/>
              </a:rPr>
              <a:t>Social Network</a:t>
            </a:r>
            <a:br>
              <a:rPr lang="en-US" sz="1200" dirty="0">
                <a:solidFill>
                  <a:srgbClr val="000000"/>
                </a:solidFill>
                <a:latin typeface="+mj-lt"/>
                <a:cs typeface="Arial" panose="020B0604020202020204" pitchFamily="34" charset="0"/>
              </a:rPr>
            </a:br>
            <a:r>
              <a:rPr lang="en-US" sz="1200" dirty="0">
                <a:solidFill>
                  <a:srgbClr val="000000"/>
                </a:solidFill>
                <a:latin typeface="+mj-lt"/>
                <a:cs typeface="Arial" panose="020B0604020202020204" pitchFamily="34" charset="0"/>
              </a:rPr>
              <a:t>Dat</a:t>
            </a:r>
            <a:r>
              <a:rPr lang="en-US" sz="1300" dirty="0">
                <a:solidFill>
                  <a:srgbClr val="000000"/>
                </a:solidFill>
                <a:latin typeface="+mj-lt"/>
                <a:cs typeface="Arial" panose="020B0604020202020204" pitchFamily="34" charset="0"/>
              </a:rPr>
              <a:t>a</a:t>
            </a:r>
            <a:endParaRPr lang="en-US" sz="1300" dirty="0">
              <a:solidFill>
                <a:srgbClr val="000000"/>
              </a:solidFill>
              <a:latin typeface="+mj-lt"/>
              <a:cs typeface="Arial" panose="020B0604020202020204" pitchFamily="34" charset="0"/>
            </a:endParaRPr>
          </a:p>
        </p:txBody>
      </p:sp>
      <p:grpSp>
        <p:nvGrpSpPr>
          <p:cNvPr id="111" name="Group 110"/>
          <p:cNvGrpSpPr>
            <a:grpSpLocks noChangeAspect="1"/>
          </p:cNvGrpSpPr>
          <p:nvPr/>
        </p:nvGrpSpPr>
        <p:grpSpPr>
          <a:xfrm>
            <a:off x="5780018" y="4996757"/>
            <a:ext cx="450513" cy="322044"/>
            <a:chOff x="815975" y="4973638"/>
            <a:chExt cx="639763" cy="620713"/>
          </a:xfrm>
          <a:solidFill>
            <a:srgbClr val="00195A"/>
          </a:solidFill>
        </p:grpSpPr>
        <p:sp>
          <p:nvSpPr>
            <p:cNvPr id="130" name="Oval 54"/>
            <p:cNvSpPr>
              <a:spLocks noChangeArrowheads="1"/>
            </p:cNvSpPr>
            <p:nvPr/>
          </p:nvSpPr>
          <p:spPr bwMode="auto">
            <a:xfrm>
              <a:off x="1023938" y="5186363"/>
              <a:ext cx="223838" cy="223838"/>
            </a:xfrm>
            <a:prstGeom prst="ellipse">
              <a:avLst/>
            </a:pr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31" name="Oval 55"/>
            <p:cNvSpPr>
              <a:spLocks noChangeArrowheads="1"/>
            </p:cNvSpPr>
            <p:nvPr/>
          </p:nvSpPr>
          <p:spPr bwMode="auto">
            <a:xfrm>
              <a:off x="1077913" y="4973638"/>
              <a:ext cx="119063" cy="115888"/>
            </a:xfrm>
            <a:prstGeom prst="ellipse">
              <a:avLst/>
            </a:pr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32" name="Oval 56"/>
            <p:cNvSpPr>
              <a:spLocks noChangeArrowheads="1"/>
            </p:cNvSpPr>
            <p:nvPr/>
          </p:nvSpPr>
          <p:spPr bwMode="auto">
            <a:xfrm>
              <a:off x="862013" y="5081588"/>
              <a:ext cx="115888" cy="119063"/>
            </a:xfrm>
            <a:prstGeom prst="ellipse">
              <a:avLst/>
            </a:pr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33" name="Oval 57"/>
            <p:cNvSpPr>
              <a:spLocks noChangeArrowheads="1"/>
            </p:cNvSpPr>
            <p:nvPr/>
          </p:nvSpPr>
          <p:spPr bwMode="auto">
            <a:xfrm>
              <a:off x="1293813" y="5081588"/>
              <a:ext cx="115888" cy="119063"/>
            </a:xfrm>
            <a:prstGeom prst="ellipse">
              <a:avLst/>
            </a:pr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34" name="Oval 58"/>
            <p:cNvSpPr>
              <a:spLocks noChangeArrowheads="1"/>
            </p:cNvSpPr>
            <p:nvPr/>
          </p:nvSpPr>
          <p:spPr bwMode="auto">
            <a:xfrm>
              <a:off x="815975" y="5302251"/>
              <a:ext cx="119063" cy="119063"/>
            </a:xfrm>
            <a:prstGeom prst="ellipse">
              <a:avLst/>
            </a:pr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35" name="Oval 59"/>
            <p:cNvSpPr>
              <a:spLocks noChangeArrowheads="1"/>
            </p:cNvSpPr>
            <p:nvPr/>
          </p:nvSpPr>
          <p:spPr bwMode="auto">
            <a:xfrm>
              <a:off x="1336675" y="5302251"/>
              <a:ext cx="119063" cy="119063"/>
            </a:xfrm>
            <a:prstGeom prst="ellipse">
              <a:avLst/>
            </a:pr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36" name="Oval 60"/>
            <p:cNvSpPr>
              <a:spLocks noChangeArrowheads="1"/>
            </p:cNvSpPr>
            <p:nvPr/>
          </p:nvSpPr>
          <p:spPr bwMode="auto">
            <a:xfrm>
              <a:off x="958850" y="5478463"/>
              <a:ext cx="115888" cy="115888"/>
            </a:xfrm>
            <a:prstGeom prst="ellipse">
              <a:avLst/>
            </a:pr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37" name="Oval 61"/>
            <p:cNvSpPr>
              <a:spLocks noChangeArrowheads="1"/>
            </p:cNvSpPr>
            <p:nvPr/>
          </p:nvSpPr>
          <p:spPr bwMode="auto">
            <a:xfrm>
              <a:off x="1193800" y="5478463"/>
              <a:ext cx="119063" cy="115888"/>
            </a:xfrm>
            <a:prstGeom prst="ellipse">
              <a:avLst/>
            </a:pr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38" name="Rectangle 62"/>
            <p:cNvSpPr>
              <a:spLocks noChangeArrowheads="1"/>
            </p:cNvSpPr>
            <p:nvPr/>
          </p:nvSpPr>
          <p:spPr bwMode="auto">
            <a:xfrm>
              <a:off x="1128713" y="5054601"/>
              <a:ext cx="19050" cy="207963"/>
            </a:xfrm>
            <a:prstGeom prst="rect">
              <a:avLst/>
            </a:pr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39" name="Freeform 63"/>
            <p:cNvSpPr/>
            <p:nvPr/>
          </p:nvSpPr>
          <p:spPr bwMode="auto">
            <a:xfrm>
              <a:off x="912813" y="5132388"/>
              <a:ext cx="222250" cy="173038"/>
            </a:xfrm>
            <a:custGeom>
              <a:avLst/>
              <a:gdLst>
                <a:gd name="T0" fmla="*/ 133 w 140"/>
                <a:gd name="T1" fmla="*/ 109 h 109"/>
                <a:gd name="T2" fmla="*/ 0 w 140"/>
                <a:gd name="T3" fmla="*/ 9 h 109"/>
                <a:gd name="T4" fmla="*/ 7 w 140"/>
                <a:gd name="T5" fmla="*/ 0 h 109"/>
                <a:gd name="T6" fmla="*/ 140 w 140"/>
                <a:gd name="T7" fmla="*/ 99 h 109"/>
                <a:gd name="T8" fmla="*/ 133 w 140"/>
                <a:gd name="T9" fmla="*/ 109 h 109"/>
              </a:gdLst>
              <a:ahLst/>
              <a:cxnLst>
                <a:cxn ang="0">
                  <a:pos x="T0" y="T1"/>
                </a:cxn>
                <a:cxn ang="0">
                  <a:pos x="T2" y="T3"/>
                </a:cxn>
                <a:cxn ang="0">
                  <a:pos x="T4" y="T5"/>
                </a:cxn>
                <a:cxn ang="0">
                  <a:pos x="T6" y="T7"/>
                </a:cxn>
                <a:cxn ang="0">
                  <a:pos x="T8" y="T9"/>
                </a:cxn>
              </a:cxnLst>
              <a:rect l="0" t="0" r="r" b="b"/>
              <a:pathLst>
                <a:path w="140" h="109">
                  <a:moveTo>
                    <a:pt x="133" y="109"/>
                  </a:moveTo>
                  <a:lnTo>
                    <a:pt x="0" y="9"/>
                  </a:lnTo>
                  <a:lnTo>
                    <a:pt x="7" y="0"/>
                  </a:lnTo>
                  <a:lnTo>
                    <a:pt x="140" y="99"/>
                  </a:lnTo>
                  <a:lnTo>
                    <a:pt x="133" y="109"/>
                  </a:lnTo>
                  <a:close/>
                </a:path>
              </a:pathLst>
            </a:cu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40" name="Freeform 64"/>
            <p:cNvSpPr/>
            <p:nvPr/>
          </p:nvSpPr>
          <p:spPr bwMode="auto">
            <a:xfrm>
              <a:off x="858838" y="5289551"/>
              <a:ext cx="273050" cy="80963"/>
            </a:xfrm>
            <a:custGeom>
              <a:avLst/>
              <a:gdLst>
                <a:gd name="T0" fmla="*/ 2 w 172"/>
                <a:gd name="T1" fmla="*/ 51 h 51"/>
                <a:gd name="T2" fmla="*/ 0 w 172"/>
                <a:gd name="T3" fmla="*/ 39 h 51"/>
                <a:gd name="T4" fmla="*/ 170 w 172"/>
                <a:gd name="T5" fmla="*/ 0 h 51"/>
                <a:gd name="T6" fmla="*/ 172 w 172"/>
                <a:gd name="T7" fmla="*/ 12 h 51"/>
                <a:gd name="T8" fmla="*/ 2 w 172"/>
                <a:gd name="T9" fmla="*/ 51 h 51"/>
              </a:gdLst>
              <a:ahLst/>
              <a:cxnLst>
                <a:cxn ang="0">
                  <a:pos x="T0" y="T1"/>
                </a:cxn>
                <a:cxn ang="0">
                  <a:pos x="T2" y="T3"/>
                </a:cxn>
                <a:cxn ang="0">
                  <a:pos x="T4" y="T5"/>
                </a:cxn>
                <a:cxn ang="0">
                  <a:pos x="T6" y="T7"/>
                </a:cxn>
                <a:cxn ang="0">
                  <a:pos x="T8" y="T9"/>
                </a:cxn>
              </a:cxnLst>
              <a:rect l="0" t="0" r="r" b="b"/>
              <a:pathLst>
                <a:path w="172" h="51">
                  <a:moveTo>
                    <a:pt x="2" y="51"/>
                  </a:moveTo>
                  <a:lnTo>
                    <a:pt x="0" y="39"/>
                  </a:lnTo>
                  <a:lnTo>
                    <a:pt x="170" y="0"/>
                  </a:lnTo>
                  <a:lnTo>
                    <a:pt x="172" y="12"/>
                  </a:lnTo>
                  <a:lnTo>
                    <a:pt x="2" y="51"/>
                  </a:lnTo>
                  <a:close/>
                </a:path>
              </a:pathLst>
            </a:cu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41" name="Freeform 65"/>
            <p:cNvSpPr/>
            <p:nvPr/>
          </p:nvSpPr>
          <p:spPr bwMode="auto">
            <a:xfrm>
              <a:off x="1008063" y="5294313"/>
              <a:ext cx="127000" cy="246063"/>
            </a:xfrm>
            <a:custGeom>
              <a:avLst/>
              <a:gdLst>
                <a:gd name="T0" fmla="*/ 10 w 80"/>
                <a:gd name="T1" fmla="*/ 155 h 155"/>
                <a:gd name="T2" fmla="*/ 0 w 80"/>
                <a:gd name="T3" fmla="*/ 150 h 155"/>
                <a:gd name="T4" fmla="*/ 71 w 80"/>
                <a:gd name="T5" fmla="*/ 0 h 155"/>
                <a:gd name="T6" fmla="*/ 80 w 80"/>
                <a:gd name="T7" fmla="*/ 5 h 155"/>
                <a:gd name="T8" fmla="*/ 10 w 80"/>
                <a:gd name="T9" fmla="*/ 155 h 155"/>
              </a:gdLst>
              <a:ahLst/>
              <a:cxnLst>
                <a:cxn ang="0">
                  <a:pos x="T0" y="T1"/>
                </a:cxn>
                <a:cxn ang="0">
                  <a:pos x="T2" y="T3"/>
                </a:cxn>
                <a:cxn ang="0">
                  <a:pos x="T4" y="T5"/>
                </a:cxn>
                <a:cxn ang="0">
                  <a:pos x="T6" y="T7"/>
                </a:cxn>
                <a:cxn ang="0">
                  <a:pos x="T8" y="T9"/>
                </a:cxn>
              </a:cxnLst>
              <a:rect l="0" t="0" r="r" b="b"/>
              <a:pathLst>
                <a:path w="80" h="155">
                  <a:moveTo>
                    <a:pt x="10" y="155"/>
                  </a:moveTo>
                  <a:lnTo>
                    <a:pt x="0" y="150"/>
                  </a:lnTo>
                  <a:lnTo>
                    <a:pt x="71" y="0"/>
                  </a:lnTo>
                  <a:lnTo>
                    <a:pt x="80" y="5"/>
                  </a:lnTo>
                  <a:lnTo>
                    <a:pt x="10" y="155"/>
                  </a:lnTo>
                  <a:close/>
                </a:path>
              </a:pathLst>
            </a:cu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42" name="Freeform 66"/>
            <p:cNvSpPr/>
            <p:nvPr/>
          </p:nvSpPr>
          <p:spPr bwMode="auto">
            <a:xfrm>
              <a:off x="1120775" y="5294313"/>
              <a:ext cx="141288" cy="238125"/>
            </a:xfrm>
            <a:custGeom>
              <a:avLst/>
              <a:gdLst>
                <a:gd name="T0" fmla="*/ 80 w 89"/>
                <a:gd name="T1" fmla="*/ 150 h 150"/>
                <a:gd name="T2" fmla="*/ 0 w 89"/>
                <a:gd name="T3" fmla="*/ 5 h 150"/>
                <a:gd name="T4" fmla="*/ 9 w 89"/>
                <a:gd name="T5" fmla="*/ 0 h 150"/>
                <a:gd name="T6" fmla="*/ 89 w 89"/>
                <a:gd name="T7" fmla="*/ 145 h 150"/>
                <a:gd name="T8" fmla="*/ 80 w 89"/>
                <a:gd name="T9" fmla="*/ 150 h 150"/>
              </a:gdLst>
              <a:ahLst/>
              <a:cxnLst>
                <a:cxn ang="0">
                  <a:pos x="T0" y="T1"/>
                </a:cxn>
                <a:cxn ang="0">
                  <a:pos x="T2" y="T3"/>
                </a:cxn>
                <a:cxn ang="0">
                  <a:pos x="T4" y="T5"/>
                </a:cxn>
                <a:cxn ang="0">
                  <a:pos x="T6" y="T7"/>
                </a:cxn>
                <a:cxn ang="0">
                  <a:pos x="T8" y="T9"/>
                </a:cxn>
              </a:cxnLst>
              <a:rect l="0" t="0" r="r" b="b"/>
              <a:pathLst>
                <a:path w="89" h="150">
                  <a:moveTo>
                    <a:pt x="80" y="150"/>
                  </a:moveTo>
                  <a:lnTo>
                    <a:pt x="0" y="5"/>
                  </a:lnTo>
                  <a:lnTo>
                    <a:pt x="9" y="0"/>
                  </a:lnTo>
                  <a:lnTo>
                    <a:pt x="89" y="145"/>
                  </a:lnTo>
                  <a:lnTo>
                    <a:pt x="80" y="150"/>
                  </a:lnTo>
                  <a:close/>
                </a:path>
              </a:pathLst>
            </a:cu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43" name="Freeform 67"/>
            <p:cNvSpPr/>
            <p:nvPr/>
          </p:nvSpPr>
          <p:spPr bwMode="auto">
            <a:xfrm>
              <a:off x="1128713" y="5289551"/>
              <a:ext cx="268288" cy="80963"/>
            </a:xfrm>
            <a:custGeom>
              <a:avLst/>
              <a:gdLst>
                <a:gd name="T0" fmla="*/ 167 w 169"/>
                <a:gd name="T1" fmla="*/ 51 h 51"/>
                <a:gd name="T2" fmla="*/ 0 w 169"/>
                <a:gd name="T3" fmla="*/ 10 h 51"/>
                <a:gd name="T4" fmla="*/ 2 w 169"/>
                <a:gd name="T5" fmla="*/ 0 h 51"/>
                <a:gd name="T6" fmla="*/ 169 w 169"/>
                <a:gd name="T7" fmla="*/ 39 h 51"/>
                <a:gd name="T8" fmla="*/ 167 w 169"/>
                <a:gd name="T9" fmla="*/ 51 h 51"/>
              </a:gdLst>
              <a:ahLst/>
              <a:cxnLst>
                <a:cxn ang="0">
                  <a:pos x="T0" y="T1"/>
                </a:cxn>
                <a:cxn ang="0">
                  <a:pos x="T2" y="T3"/>
                </a:cxn>
                <a:cxn ang="0">
                  <a:pos x="T4" y="T5"/>
                </a:cxn>
                <a:cxn ang="0">
                  <a:pos x="T6" y="T7"/>
                </a:cxn>
                <a:cxn ang="0">
                  <a:pos x="T8" y="T9"/>
                </a:cxn>
              </a:cxnLst>
              <a:rect l="0" t="0" r="r" b="b"/>
              <a:pathLst>
                <a:path w="169" h="51">
                  <a:moveTo>
                    <a:pt x="167" y="51"/>
                  </a:moveTo>
                  <a:lnTo>
                    <a:pt x="0" y="10"/>
                  </a:lnTo>
                  <a:lnTo>
                    <a:pt x="2" y="0"/>
                  </a:lnTo>
                  <a:lnTo>
                    <a:pt x="169" y="39"/>
                  </a:lnTo>
                  <a:lnTo>
                    <a:pt x="167" y="51"/>
                  </a:lnTo>
                  <a:close/>
                </a:path>
              </a:pathLst>
            </a:cu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sp>
          <p:nvSpPr>
            <p:cNvPr id="144" name="Freeform 68"/>
            <p:cNvSpPr/>
            <p:nvPr/>
          </p:nvSpPr>
          <p:spPr bwMode="auto">
            <a:xfrm>
              <a:off x="1123950" y="5132388"/>
              <a:ext cx="231775" cy="173038"/>
            </a:xfrm>
            <a:custGeom>
              <a:avLst/>
              <a:gdLst>
                <a:gd name="T0" fmla="*/ 7 w 146"/>
                <a:gd name="T1" fmla="*/ 109 h 109"/>
                <a:gd name="T2" fmla="*/ 0 w 146"/>
                <a:gd name="T3" fmla="*/ 99 h 109"/>
                <a:gd name="T4" fmla="*/ 141 w 146"/>
                <a:gd name="T5" fmla="*/ 0 h 109"/>
                <a:gd name="T6" fmla="*/ 146 w 146"/>
                <a:gd name="T7" fmla="*/ 9 h 109"/>
                <a:gd name="T8" fmla="*/ 7 w 146"/>
                <a:gd name="T9" fmla="*/ 109 h 109"/>
              </a:gdLst>
              <a:ahLst/>
              <a:cxnLst>
                <a:cxn ang="0">
                  <a:pos x="T0" y="T1"/>
                </a:cxn>
                <a:cxn ang="0">
                  <a:pos x="T2" y="T3"/>
                </a:cxn>
                <a:cxn ang="0">
                  <a:pos x="T4" y="T5"/>
                </a:cxn>
                <a:cxn ang="0">
                  <a:pos x="T6" y="T7"/>
                </a:cxn>
                <a:cxn ang="0">
                  <a:pos x="T8" y="T9"/>
                </a:cxn>
              </a:cxnLst>
              <a:rect l="0" t="0" r="r" b="b"/>
              <a:pathLst>
                <a:path w="146" h="109">
                  <a:moveTo>
                    <a:pt x="7" y="109"/>
                  </a:moveTo>
                  <a:lnTo>
                    <a:pt x="0" y="99"/>
                  </a:lnTo>
                  <a:lnTo>
                    <a:pt x="141" y="0"/>
                  </a:lnTo>
                  <a:lnTo>
                    <a:pt x="146" y="9"/>
                  </a:lnTo>
                  <a:lnTo>
                    <a:pt x="7" y="109"/>
                  </a:lnTo>
                  <a:close/>
                </a:path>
              </a:pathLst>
            </a:custGeom>
            <a:grpFill/>
          </p:spPr>
          <p:txBody>
            <a:bodyPr wrap="square" rtlCol="0" anchor="ctr" anchorCtr="0">
              <a:noAutofit/>
            </a:bodyPr>
            <a:lstStyle/>
            <a:p>
              <a:pPr algn="ctr"/>
              <a:endParaRPr lang="en-US" sz="1200">
                <a:solidFill>
                  <a:schemeClr val="bg1"/>
                </a:solidFill>
                <a:latin typeface="+mj-lt"/>
                <a:cs typeface="Arial" panose="020B0604020202020204"/>
              </a:endParaRPr>
            </a:p>
          </p:txBody>
        </p:sp>
      </p:grpSp>
      <p:sp>
        <p:nvSpPr>
          <p:cNvPr id="107" name="Rectangle 106"/>
          <p:cNvSpPr/>
          <p:nvPr/>
        </p:nvSpPr>
        <p:spPr bwMode="gray">
          <a:xfrm>
            <a:off x="2260623" y="5369005"/>
            <a:ext cx="1322207" cy="184666"/>
          </a:xfrm>
          <a:prstGeom prst="rect">
            <a:avLst/>
          </a:prstGeom>
          <a:noFill/>
        </p:spPr>
        <p:txBody>
          <a:bodyPr wrap="square" lIns="0" tIns="0" rIns="0" bIns="0" rtlCol="0" anchor="t" anchorCtr="0">
            <a:spAutoFit/>
          </a:bodyPr>
          <a:lstStyle/>
          <a:p>
            <a:pPr algn="ctr"/>
            <a:r>
              <a:rPr lang="en-US" sz="1200" dirty="0">
                <a:solidFill>
                  <a:srgbClr val="000000"/>
                </a:solidFill>
                <a:latin typeface="+mj-lt"/>
                <a:cs typeface="Arial" panose="020B0604020202020204" pitchFamily="34" charset="0"/>
              </a:rPr>
              <a:t>Geospatial Data</a:t>
            </a:r>
            <a:endParaRPr lang="en-US" sz="1200" dirty="0">
              <a:solidFill>
                <a:srgbClr val="000000"/>
              </a:solidFill>
              <a:latin typeface="+mj-lt"/>
              <a:cs typeface="Arial" panose="020B0604020202020204" pitchFamily="34" charset="0"/>
            </a:endParaRPr>
          </a:p>
        </p:txBody>
      </p:sp>
      <p:sp>
        <p:nvSpPr>
          <p:cNvPr id="114" name="Freeform 27"/>
          <p:cNvSpPr/>
          <p:nvPr/>
        </p:nvSpPr>
        <p:spPr bwMode="auto">
          <a:xfrm rot="996240">
            <a:off x="2777024" y="5051395"/>
            <a:ext cx="442271" cy="327075"/>
          </a:xfrm>
          <a:custGeom>
            <a:avLst/>
            <a:gdLst>
              <a:gd name="T0" fmla="*/ 353 w 386"/>
              <a:gd name="T1" fmla="*/ 17 h 389"/>
              <a:gd name="T2" fmla="*/ 349 w 386"/>
              <a:gd name="T3" fmla="*/ 21 h 389"/>
              <a:gd name="T4" fmla="*/ 219 w 386"/>
              <a:gd name="T5" fmla="*/ 151 h 389"/>
              <a:gd name="T6" fmla="*/ 216 w 386"/>
              <a:gd name="T7" fmla="*/ 181 h 389"/>
              <a:gd name="T8" fmla="*/ 205 w 386"/>
              <a:gd name="T9" fmla="*/ 176 h 389"/>
              <a:gd name="T10" fmla="*/ 193 w 386"/>
              <a:gd name="T11" fmla="*/ 174 h 389"/>
              <a:gd name="T12" fmla="*/ 160 w 386"/>
              <a:gd name="T13" fmla="*/ 119 h 389"/>
              <a:gd name="T14" fmla="*/ 162 w 386"/>
              <a:gd name="T15" fmla="*/ 91 h 389"/>
              <a:gd name="T16" fmla="*/ 137 w 386"/>
              <a:gd name="T17" fmla="*/ 106 h 389"/>
              <a:gd name="T18" fmla="*/ 124 w 386"/>
              <a:gd name="T19" fmla="*/ 106 h 389"/>
              <a:gd name="T20" fmla="*/ 82 w 386"/>
              <a:gd name="T21" fmla="*/ 56 h 389"/>
              <a:gd name="T22" fmla="*/ 90 w 386"/>
              <a:gd name="T23" fmla="*/ 59 h 389"/>
              <a:gd name="T24" fmla="*/ 114 w 386"/>
              <a:gd name="T25" fmla="*/ 0 h 389"/>
              <a:gd name="T26" fmla="*/ 83 w 386"/>
              <a:gd name="T27" fmla="*/ 51 h 389"/>
              <a:gd name="T28" fmla="*/ 62 w 386"/>
              <a:gd name="T29" fmla="*/ 36 h 389"/>
              <a:gd name="T30" fmla="*/ 53 w 386"/>
              <a:gd name="T31" fmla="*/ 81 h 389"/>
              <a:gd name="T32" fmla="*/ 45 w 386"/>
              <a:gd name="T33" fmla="*/ 78 h 389"/>
              <a:gd name="T34" fmla="*/ 22 w 386"/>
              <a:gd name="T35" fmla="*/ 136 h 389"/>
              <a:gd name="T36" fmla="*/ 53 w 386"/>
              <a:gd name="T37" fmla="*/ 85 h 389"/>
              <a:gd name="T38" fmla="*/ 91 w 386"/>
              <a:gd name="T39" fmla="*/ 119 h 389"/>
              <a:gd name="T40" fmla="*/ 112 w 386"/>
              <a:gd name="T41" fmla="*/ 131 h 389"/>
              <a:gd name="T42" fmla="*/ 107 w 386"/>
              <a:gd name="T43" fmla="*/ 146 h 389"/>
              <a:gd name="T44" fmla="*/ 104 w 386"/>
              <a:gd name="T45" fmla="*/ 175 h 389"/>
              <a:gd name="T46" fmla="*/ 158 w 386"/>
              <a:gd name="T47" fmla="*/ 206 h 389"/>
              <a:gd name="T48" fmla="*/ 175 w 386"/>
              <a:gd name="T49" fmla="*/ 199 h 389"/>
              <a:gd name="T50" fmla="*/ 178 w 386"/>
              <a:gd name="T51" fmla="*/ 213 h 389"/>
              <a:gd name="T52" fmla="*/ 176 w 386"/>
              <a:gd name="T53" fmla="*/ 221 h 389"/>
              <a:gd name="T54" fmla="*/ 19 w 386"/>
              <a:gd name="T55" fmla="*/ 351 h 389"/>
              <a:gd name="T56" fmla="*/ 15 w 386"/>
              <a:gd name="T57" fmla="*/ 351 h 389"/>
              <a:gd name="T58" fmla="*/ 47 w 386"/>
              <a:gd name="T59" fmla="*/ 387 h 389"/>
              <a:gd name="T60" fmla="*/ 51 w 386"/>
              <a:gd name="T61" fmla="*/ 383 h 389"/>
              <a:gd name="T62" fmla="*/ 182 w 386"/>
              <a:gd name="T63" fmla="*/ 226 h 389"/>
              <a:gd name="T64" fmla="*/ 189 w 386"/>
              <a:gd name="T65" fmla="*/ 225 h 389"/>
              <a:gd name="T66" fmla="*/ 207 w 386"/>
              <a:gd name="T67" fmla="*/ 234 h 389"/>
              <a:gd name="T68" fmla="*/ 215 w 386"/>
              <a:gd name="T69" fmla="*/ 234 h 389"/>
              <a:gd name="T70" fmla="*/ 225 w 386"/>
              <a:gd name="T71" fmla="*/ 232 h 389"/>
              <a:gd name="T72" fmla="*/ 230 w 386"/>
              <a:gd name="T73" fmla="*/ 235 h 389"/>
              <a:gd name="T74" fmla="*/ 226 w 386"/>
              <a:gd name="T75" fmla="*/ 230 h 389"/>
              <a:gd name="T76" fmla="*/ 237 w 386"/>
              <a:gd name="T77" fmla="*/ 238 h 389"/>
              <a:gd name="T78" fmla="*/ 239 w 386"/>
              <a:gd name="T79" fmla="*/ 237 h 389"/>
              <a:gd name="T80" fmla="*/ 234 w 386"/>
              <a:gd name="T81" fmla="*/ 222 h 389"/>
              <a:gd name="T82" fmla="*/ 233 w 386"/>
              <a:gd name="T83" fmla="*/ 216 h 389"/>
              <a:gd name="T84" fmla="*/ 235 w 386"/>
              <a:gd name="T85" fmla="*/ 206 h 389"/>
              <a:gd name="T86" fmla="*/ 221 w 386"/>
              <a:gd name="T87" fmla="*/ 187 h 389"/>
              <a:gd name="T88" fmla="*/ 251 w 386"/>
              <a:gd name="T89" fmla="*/ 183 h 389"/>
              <a:gd name="T90" fmla="*/ 385 w 386"/>
              <a:gd name="T91" fmla="*/ 53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6" h="389">
                <a:moveTo>
                  <a:pt x="385" y="49"/>
                </a:moveTo>
                <a:cubicBezTo>
                  <a:pt x="353" y="17"/>
                  <a:pt x="353" y="17"/>
                  <a:pt x="353" y="17"/>
                </a:cubicBezTo>
                <a:cubicBezTo>
                  <a:pt x="352" y="16"/>
                  <a:pt x="350" y="16"/>
                  <a:pt x="349" y="17"/>
                </a:cubicBezTo>
                <a:cubicBezTo>
                  <a:pt x="348" y="18"/>
                  <a:pt x="348" y="20"/>
                  <a:pt x="349" y="21"/>
                </a:cubicBezTo>
                <a:cubicBezTo>
                  <a:pt x="349" y="21"/>
                  <a:pt x="349" y="21"/>
                  <a:pt x="349" y="21"/>
                </a:cubicBezTo>
                <a:cubicBezTo>
                  <a:pt x="219" y="151"/>
                  <a:pt x="219" y="151"/>
                  <a:pt x="219" y="151"/>
                </a:cubicBezTo>
                <a:cubicBezTo>
                  <a:pt x="218" y="178"/>
                  <a:pt x="218" y="178"/>
                  <a:pt x="218" y="178"/>
                </a:cubicBezTo>
                <a:cubicBezTo>
                  <a:pt x="218" y="178"/>
                  <a:pt x="217" y="179"/>
                  <a:pt x="216" y="181"/>
                </a:cubicBezTo>
                <a:cubicBezTo>
                  <a:pt x="214" y="183"/>
                  <a:pt x="212" y="183"/>
                  <a:pt x="210" y="181"/>
                </a:cubicBezTo>
                <a:cubicBezTo>
                  <a:pt x="205" y="176"/>
                  <a:pt x="205" y="176"/>
                  <a:pt x="205" y="176"/>
                </a:cubicBezTo>
                <a:cubicBezTo>
                  <a:pt x="196" y="178"/>
                  <a:pt x="196" y="178"/>
                  <a:pt x="196" y="178"/>
                </a:cubicBezTo>
                <a:cubicBezTo>
                  <a:pt x="193" y="174"/>
                  <a:pt x="193" y="174"/>
                  <a:pt x="193" y="174"/>
                </a:cubicBezTo>
                <a:cubicBezTo>
                  <a:pt x="203" y="161"/>
                  <a:pt x="203" y="161"/>
                  <a:pt x="203" y="161"/>
                </a:cubicBezTo>
                <a:cubicBezTo>
                  <a:pt x="160" y="119"/>
                  <a:pt x="160" y="119"/>
                  <a:pt x="160" y="119"/>
                </a:cubicBezTo>
                <a:cubicBezTo>
                  <a:pt x="175" y="104"/>
                  <a:pt x="175" y="104"/>
                  <a:pt x="175" y="104"/>
                </a:cubicBezTo>
                <a:cubicBezTo>
                  <a:pt x="162" y="91"/>
                  <a:pt x="162" y="91"/>
                  <a:pt x="162" y="91"/>
                </a:cubicBezTo>
                <a:cubicBezTo>
                  <a:pt x="147" y="106"/>
                  <a:pt x="147" y="106"/>
                  <a:pt x="147" y="106"/>
                </a:cubicBezTo>
                <a:cubicBezTo>
                  <a:pt x="144" y="103"/>
                  <a:pt x="140" y="103"/>
                  <a:pt x="137" y="106"/>
                </a:cubicBezTo>
                <a:cubicBezTo>
                  <a:pt x="130" y="113"/>
                  <a:pt x="130" y="113"/>
                  <a:pt x="130" y="113"/>
                </a:cubicBezTo>
                <a:cubicBezTo>
                  <a:pt x="124" y="106"/>
                  <a:pt x="124" y="106"/>
                  <a:pt x="124" y="106"/>
                </a:cubicBezTo>
                <a:cubicBezTo>
                  <a:pt x="124" y="101"/>
                  <a:pt x="122" y="96"/>
                  <a:pt x="118" y="92"/>
                </a:cubicBezTo>
                <a:cubicBezTo>
                  <a:pt x="82" y="56"/>
                  <a:pt x="82" y="56"/>
                  <a:pt x="82" y="56"/>
                </a:cubicBezTo>
                <a:cubicBezTo>
                  <a:pt x="85" y="53"/>
                  <a:pt x="85" y="53"/>
                  <a:pt x="85" y="53"/>
                </a:cubicBezTo>
                <a:cubicBezTo>
                  <a:pt x="90" y="59"/>
                  <a:pt x="90" y="59"/>
                  <a:pt x="90" y="59"/>
                </a:cubicBezTo>
                <a:cubicBezTo>
                  <a:pt x="136" y="22"/>
                  <a:pt x="136" y="22"/>
                  <a:pt x="136" y="22"/>
                </a:cubicBezTo>
                <a:cubicBezTo>
                  <a:pt x="114" y="0"/>
                  <a:pt x="114" y="0"/>
                  <a:pt x="114" y="0"/>
                </a:cubicBezTo>
                <a:cubicBezTo>
                  <a:pt x="77" y="46"/>
                  <a:pt x="77" y="46"/>
                  <a:pt x="77" y="46"/>
                </a:cubicBezTo>
                <a:cubicBezTo>
                  <a:pt x="83" y="51"/>
                  <a:pt x="83" y="51"/>
                  <a:pt x="83" y="51"/>
                </a:cubicBezTo>
                <a:cubicBezTo>
                  <a:pt x="80" y="54"/>
                  <a:pt x="80" y="54"/>
                  <a:pt x="80" y="54"/>
                </a:cubicBezTo>
                <a:cubicBezTo>
                  <a:pt x="62" y="36"/>
                  <a:pt x="62" y="36"/>
                  <a:pt x="62" y="36"/>
                </a:cubicBezTo>
                <a:cubicBezTo>
                  <a:pt x="35" y="63"/>
                  <a:pt x="35" y="63"/>
                  <a:pt x="35" y="63"/>
                </a:cubicBezTo>
                <a:cubicBezTo>
                  <a:pt x="53" y="81"/>
                  <a:pt x="53" y="81"/>
                  <a:pt x="53" y="81"/>
                </a:cubicBezTo>
                <a:cubicBezTo>
                  <a:pt x="51" y="83"/>
                  <a:pt x="51" y="83"/>
                  <a:pt x="51" y="83"/>
                </a:cubicBezTo>
                <a:cubicBezTo>
                  <a:pt x="45" y="78"/>
                  <a:pt x="45" y="78"/>
                  <a:pt x="45" y="78"/>
                </a:cubicBezTo>
                <a:cubicBezTo>
                  <a:pt x="0" y="114"/>
                  <a:pt x="0" y="114"/>
                  <a:pt x="0" y="114"/>
                </a:cubicBezTo>
                <a:cubicBezTo>
                  <a:pt x="22" y="136"/>
                  <a:pt x="22" y="136"/>
                  <a:pt x="22" y="136"/>
                </a:cubicBezTo>
                <a:cubicBezTo>
                  <a:pt x="58" y="90"/>
                  <a:pt x="58" y="90"/>
                  <a:pt x="58" y="90"/>
                </a:cubicBezTo>
                <a:cubicBezTo>
                  <a:pt x="53" y="85"/>
                  <a:pt x="53" y="85"/>
                  <a:pt x="53" y="85"/>
                </a:cubicBezTo>
                <a:cubicBezTo>
                  <a:pt x="55" y="83"/>
                  <a:pt x="55" y="83"/>
                  <a:pt x="55" y="83"/>
                </a:cubicBezTo>
                <a:cubicBezTo>
                  <a:pt x="91" y="119"/>
                  <a:pt x="91" y="119"/>
                  <a:pt x="91" y="119"/>
                </a:cubicBezTo>
                <a:cubicBezTo>
                  <a:pt x="95" y="123"/>
                  <a:pt x="100" y="125"/>
                  <a:pt x="105" y="125"/>
                </a:cubicBezTo>
                <a:cubicBezTo>
                  <a:pt x="112" y="131"/>
                  <a:pt x="112" y="131"/>
                  <a:pt x="112" y="131"/>
                </a:cubicBezTo>
                <a:cubicBezTo>
                  <a:pt x="107" y="136"/>
                  <a:pt x="107" y="136"/>
                  <a:pt x="107" y="136"/>
                </a:cubicBezTo>
                <a:cubicBezTo>
                  <a:pt x="104" y="139"/>
                  <a:pt x="104" y="143"/>
                  <a:pt x="107" y="146"/>
                </a:cubicBezTo>
                <a:cubicBezTo>
                  <a:pt x="91" y="162"/>
                  <a:pt x="91" y="162"/>
                  <a:pt x="91" y="162"/>
                </a:cubicBezTo>
                <a:cubicBezTo>
                  <a:pt x="104" y="175"/>
                  <a:pt x="104" y="175"/>
                  <a:pt x="104" y="175"/>
                </a:cubicBezTo>
                <a:cubicBezTo>
                  <a:pt x="115" y="164"/>
                  <a:pt x="115" y="164"/>
                  <a:pt x="115" y="164"/>
                </a:cubicBezTo>
                <a:cubicBezTo>
                  <a:pt x="158" y="206"/>
                  <a:pt x="158" y="206"/>
                  <a:pt x="158" y="206"/>
                </a:cubicBezTo>
                <a:cubicBezTo>
                  <a:pt x="171" y="196"/>
                  <a:pt x="171" y="196"/>
                  <a:pt x="171" y="196"/>
                </a:cubicBezTo>
                <a:cubicBezTo>
                  <a:pt x="175" y="199"/>
                  <a:pt x="175" y="199"/>
                  <a:pt x="175" y="199"/>
                </a:cubicBezTo>
                <a:cubicBezTo>
                  <a:pt x="173" y="208"/>
                  <a:pt x="173" y="208"/>
                  <a:pt x="173" y="208"/>
                </a:cubicBezTo>
                <a:cubicBezTo>
                  <a:pt x="173" y="208"/>
                  <a:pt x="176" y="212"/>
                  <a:pt x="178" y="213"/>
                </a:cubicBezTo>
                <a:cubicBezTo>
                  <a:pt x="179" y="215"/>
                  <a:pt x="180" y="217"/>
                  <a:pt x="178" y="219"/>
                </a:cubicBezTo>
                <a:cubicBezTo>
                  <a:pt x="176" y="220"/>
                  <a:pt x="176" y="221"/>
                  <a:pt x="176" y="221"/>
                </a:cubicBezTo>
                <a:cubicBezTo>
                  <a:pt x="149" y="222"/>
                  <a:pt x="149" y="222"/>
                  <a:pt x="149" y="222"/>
                </a:cubicBezTo>
                <a:cubicBezTo>
                  <a:pt x="19" y="351"/>
                  <a:pt x="19" y="351"/>
                  <a:pt x="19" y="351"/>
                </a:cubicBezTo>
                <a:cubicBezTo>
                  <a:pt x="19" y="351"/>
                  <a:pt x="19" y="351"/>
                  <a:pt x="19" y="351"/>
                </a:cubicBezTo>
                <a:cubicBezTo>
                  <a:pt x="18" y="350"/>
                  <a:pt x="16" y="350"/>
                  <a:pt x="15" y="351"/>
                </a:cubicBezTo>
                <a:cubicBezTo>
                  <a:pt x="14" y="353"/>
                  <a:pt x="14" y="354"/>
                  <a:pt x="15" y="356"/>
                </a:cubicBezTo>
                <a:cubicBezTo>
                  <a:pt x="47" y="387"/>
                  <a:pt x="47" y="387"/>
                  <a:pt x="47" y="387"/>
                </a:cubicBezTo>
                <a:cubicBezTo>
                  <a:pt x="48" y="389"/>
                  <a:pt x="50" y="389"/>
                  <a:pt x="51" y="387"/>
                </a:cubicBezTo>
                <a:cubicBezTo>
                  <a:pt x="52" y="386"/>
                  <a:pt x="52" y="384"/>
                  <a:pt x="51" y="383"/>
                </a:cubicBezTo>
                <a:cubicBezTo>
                  <a:pt x="181" y="254"/>
                  <a:pt x="181" y="254"/>
                  <a:pt x="181" y="254"/>
                </a:cubicBezTo>
                <a:cubicBezTo>
                  <a:pt x="182" y="226"/>
                  <a:pt x="182" y="226"/>
                  <a:pt x="182" y="226"/>
                </a:cubicBezTo>
                <a:cubicBezTo>
                  <a:pt x="182" y="226"/>
                  <a:pt x="182" y="226"/>
                  <a:pt x="184" y="225"/>
                </a:cubicBezTo>
                <a:cubicBezTo>
                  <a:pt x="185" y="223"/>
                  <a:pt x="188" y="224"/>
                  <a:pt x="189" y="225"/>
                </a:cubicBezTo>
                <a:cubicBezTo>
                  <a:pt x="190" y="226"/>
                  <a:pt x="203" y="238"/>
                  <a:pt x="203" y="238"/>
                </a:cubicBezTo>
                <a:cubicBezTo>
                  <a:pt x="207" y="234"/>
                  <a:pt x="207" y="234"/>
                  <a:pt x="207" y="234"/>
                </a:cubicBezTo>
                <a:cubicBezTo>
                  <a:pt x="212" y="236"/>
                  <a:pt x="212" y="236"/>
                  <a:pt x="212" y="236"/>
                </a:cubicBezTo>
                <a:cubicBezTo>
                  <a:pt x="215" y="234"/>
                  <a:pt x="215" y="234"/>
                  <a:pt x="215" y="234"/>
                </a:cubicBezTo>
                <a:cubicBezTo>
                  <a:pt x="219" y="238"/>
                  <a:pt x="219" y="238"/>
                  <a:pt x="219" y="238"/>
                </a:cubicBezTo>
                <a:cubicBezTo>
                  <a:pt x="225" y="232"/>
                  <a:pt x="225" y="232"/>
                  <a:pt x="225" y="232"/>
                </a:cubicBezTo>
                <a:cubicBezTo>
                  <a:pt x="228" y="235"/>
                  <a:pt x="228" y="235"/>
                  <a:pt x="228" y="235"/>
                </a:cubicBezTo>
                <a:cubicBezTo>
                  <a:pt x="229" y="236"/>
                  <a:pt x="230" y="236"/>
                  <a:pt x="230" y="235"/>
                </a:cubicBezTo>
                <a:cubicBezTo>
                  <a:pt x="230" y="235"/>
                  <a:pt x="230" y="234"/>
                  <a:pt x="230" y="234"/>
                </a:cubicBezTo>
                <a:cubicBezTo>
                  <a:pt x="226" y="230"/>
                  <a:pt x="226" y="230"/>
                  <a:pt x="226" y="230"/>
                </a:cubicBezTo>
                <a:cubicBezTo>
                  <a:pt x="228" y="229"/>
                  <a:pt x="228" y="229"/>
                  <a:pt x="228" y="229"/>
                </a:cubicBezTo>
                <a:cubicBezTo>
                  <a:pt x="237" y="238"/>
                  <a:pt x="237" y="238"/>
                  <a:pt x="237" y="238"/>
                </a:cubicBezTo>
                <a:cubicBezTo>
                  <a:pt x="237" y="239"/>
                  <a:pt x="238" y="239"/>
                  <a:pt x="239" y="238"/>
                </a:cubicBezTo>
                <a:cubicBezTo>
                  <a:pt x="239" y="238"/>
                  <a:pt x="239" y="237"/>
                  <a:pt x="239" y="237"/>
                </a:cubicBezTo>
                <a:cubicBezTo>
                  <a:pt x="229" y="227"/>
                  <a:pt x="229" y="227"/>
                  <a:pt x="229" y="227"/>
                </a:cubicBezTo>
                <a:cubicBezTo>
                  <a:pt x="234" y="222"/>
                  <a:pt x="234" y="222"/>
                  <a:pt x="234" y="222"/>
                </a:cubicBezTo>
                <a:cubicBezTo>
                  <a:pt x="231" y="218"/>
                  <a:pt x="231" y="218"/>
                  <a:pt x="231" y="218"/>
                </a:cubicBezTo>
                <a:cubicBezTo>
                  <a:pt x="233" y="216"/>
                  <a:pt x="233" y="216"/>
                  <a:pt x="233" y="216"/>
                </a:cubicBezTo>
                <a:cubicBezTo>
                  <a:pt x="231" y="211"/>
                  <a:pt x="231" y="211"/>
                  <a:pt x="231" y="211"/>
                </a:cubicBezTo>
                <a:cubicBezTo>
                  <a:pt x="235" y="206"/>
                  <a:pt x="235" y="206"/>
                  <a:pt x="235" y="206"/>
                </a:cubicBezTo>
                <a:cubicBezTo>
                  <a:pt x="235" y="206"/>
                  <a:pt x="223" y="194"/>
                  <a:pt x="221" y="192"/>
                </a:cubicBezTo>
                <a:cubicBezTo>
                  <a:pt x="220" y="191"/>
                  <a:pt x="220" y="188"/>
                  <a:pt x="221" y="187"/>
                </a:cubicBezTo>
                <a:cubicBezTo>
                  <a:pt x="223" y="186"/>
                  <a:pt x="224" y="184"/>
                  <a:pt x="224" y="184"/>
                </a:cubicBezTo>
                <a:cubicBezTo>
                  <a:pt x="251" y="183"/>
                  <a:pt x="251" y="183"/>
                  <a:pt x="251" y="183"/>
                </a:cubicBezTo>
                <a:cubicBezTo>
                  <a:pt x="381" y="53"/>
                  <a:pt x="381" y="53"/>
                  <a:pt x="381" y="53"/>
                </a:cubicBezTo>
                <a:cubicBezTo>
                  <a:pt x="382" y="54"/>
                  <a:pt x="384" y="54"/>
                  <a:pt x="385" y="53"/>
                </a:cubicBezTo>
                <a:cubicBezTo>
                  <a:pt x="386" y="52"/>
                  <a:pt x="386" y="50"/>
                  <a:pt x="385" y="49"/>
                </a:cubicBezTo>
                <a:close/>
              </a:path>
            </a:pathLst>
          </a:custGeom>
          <a:solidFill>
            <a:srgbClr val="00195A"/>
          </a:solidFill>
        </p:spPr>
        <p:txBody>
          <a:bodyPr wrap="square" rtlCol="0" anchor="ctr" anchorCtr="0">
            <a:noAutofit/>
          </a:bodyPr>
          <a:lstStyle/>
          <a:p>
            <a:pPr algn="ctr"/>
            <a:endParaRPr lang="en-US" sz="1200">
              <a:solidFill>
                <a:schemeClr val="bg1"/>
              </a:solidFill>
              <a:latin typeface="+mj-lt"/>
              <a:cs typeface="Arial" panose="020B0604020202020204"/>
            </a:endParaRPr>
          </a:p>
        </p:txBody>
      </p:sp>
      <p:grpSp>
        <p:nvGrpSpPr>
          <p:cNvPr id="4" name="Group 3"/>
          <p:cNvGrpSpPr/>
          <p:nvPr/>
        </p:nvGrpSpPr>
        <p:grpSpPr>
          <a:xfrm>
            <a:off x="2531253" y="3430727"/>
            <a:ext cx="2852782" cy="369332"/>
            <a:chOff x="1602041" y="3430727"/>
            <a:chExt cx="2139029" cy="369332"/>
          </a:xfrm>
        </p:grpSpPr>
        <p:sp>
          <p:nvSpPr>
            <p:cNvPr id="145" name="Rectangle 144"/>
            <p:cNvSpPr/>
            <p:nvPr/>
          </p:nvSpPr>
          <p:spPr>
            <a:xfrm>
              <a:off x="1948738" y="3430727"/>
              <a:ext cx="1792332" cy="369332"/>
            </a:xfrm>
            <a:prstGeom prst="rect">
              <a:avLst/>
            </a:prstGeom>
          </p:spPr>
          <p:txBody>
            <a:bodyPr wrap="none">
              <a:spAutoFit/>
            </a:bodyPr>
            <a:lstStyle/>
            <a:p>
              <a:pPr defTabSz="914400" fontAlgn="base">
                <a:spcBef>
                  <a:spcPct val="50000"/>
                </a:spcBef>
                <a:spcAft>
                  <a:spcPct val="0"/>
                </a:spcAft>
                <a:buClr>
                  <a:srgbClr val="F0AB00"/>
                </a:buClr>
                <a:buSzPct val="80000"/>
              </a:pPr>
              <a:r>
                <a:rPr lang="en-US" sz="1800" b="1" kern="0" dirty="0">
                  <a:latin typeface="+mj-lt"/>
                  <a:ea typeface="Arial Unicode MS" panose="020B0604020202020204" pitchFamily="34" charset="-128"/>
                  <a:cs typeface="Arial Unicode MS" panose="020B0604020202020204" pitchFamily="34" charset="-128"/>
                </a:rPr>
                <a:t>SAP HANA Platform</a:t>
              </a:r>
              <a:endParaRPr lang="en-US" sz="1800" b="1" kern="0" dirty="0">
                <a:latin typeface="+mj-lt"/>
                <a:ea typeface="Arial Unicode MS" panose="020B0604020202020204" pitchFamily="34" charset="-128"/>
                <a:cs typeface="Arial Unicode MS" panose="020B0604020202020204" pitchFamily="34" charset="-128"/>
              </a:endParaRPr>
            </a:p>
          </p:txBody>
        </p:sp>
        <p:grpSp>
          <p:nvGrpSpPr>
            <p:cNvPr id="220" name="Group 219"/>
            <p:cNvGrpSpPr>
              <a:grpSpLocks noChangeAspect="1"/>
            </p:cNvGrpSpPr>
            <p:nvPr/>
          </p:nvGrpSpPr>
          <p:grpSpPr>
            <a:xfrm>
              <a:off x="1602041" y="3463435"/>
              <a:ext cx="317414" cy="303917"/>
              <a:chOff x="2046552" y="3014619"/>
              <a:chExt cx="1541073" cy="1541073"/>
            </a:xfrm>
          </p:grpSpPr>
          <p:sp>
            <p:nvSpPr>
              <p:cNvPr id="221" name="Rounded Rectangle 220"/>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222"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223" name="Rounded Rectangle 222"/>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24" name="Right Triangle 223"/>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nvGrpSpPr>
              <p:cNvPr id="225" name="Group 224"/>
              <p:cNvGrpSpPr/>
              <p:nvPr/>
            </p:nvGrpSpPr>
            <p:grpSpPr>
              <a:xfrm>
                <a:off x="2241846" y="3014619"/>
                <a:ext cx="1150485" cy="88005"/>
                <a:chOff x="2620824" y="4036835"/>
                <a:chExt cx="1363166" cy="104274"/>
              </a:xfrm>
              <a:solidFill>
                <a:schemeClr val="tx1"/>
              </a:solidFill>
            </p:grpSpPr>
            <p:sp>
              <p:nvSpPr>
                <p:cNvPr id="263" name="Rectangle 262"/>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64" name="Rectangle 263"/>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65" name="Rectangle 264"/>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66" name="Rectangle 265"/>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67" name="Rectangle 266"/>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68" name="Rectangle 267"/>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69" name="Rectangle 268"/>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70" name="Rectangle 269"/>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71" name="Rectangle 270"/>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72" name="Rectangle 271"/>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74" name="Rectangle 273"/>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226" name="Group 225"/>
              <p:cNvGrpSpPr/>
              <p:nvPr/>
            </p:nvGrpSpPr>
            <p:grpSpPr>
              <a:xfrm>
                <a:off x="2241846" y="4467687"/>
                <a:ext cx="1150485" cy="88005"/>
                <a:chOff x="2620824" y="4036835"/>
                <a:chExt cx="1363166" cy="104274"/>
              </a:xfrm>
              <a:solidFill>
                <a:schemeClr val="tx1"/>
              </a:solidFill>
            </p:grpSpPr>
            <p:sp>
              <p:nvSpPr>
                <p:cNvPr id="252" name="Rectangle 251"/>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53" name="Rectangle 252"/>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54" name="Rectangle 253"/>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55" name="Rectangle 254"/>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56" name="Rectangle 255"/>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57" name="Rectangle 256"/>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58" name="Rectangle 257"/>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59" name="Rectangle 258"/>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60" name="Rectangle 259"/>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61" name="Rectangle 260"/>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62" name="Rectangle 261"/>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227" name="Group 226"/>
              <p:cNvGrpSpPr/>
              <p:nvPr/>
            </p:nvGrpSpPr>
            <p:grpSpPr>
              <a:xfrm rot="16200000">
                <a:off x="2241846" y="3014622"/>
                <a:ext cx="1150485" cy="1541073"/>
                <a:chOff x="2620824" y="4018547"/>
                <a:chExt cx="1363166" cy="1825959"/>
              </a:xfrm>
              <a:solidFill>
                <a:schemeClr val="tx1"/>
              </a:solidFill>
            </p:grpSpPr>
            <p:grpSp>
              <p:nvGrpSpPr>
                <p:cNvPr id="228" name="Group 227"/>
                <p:cNvGrpSpPr/>
                <p:nvPr/>
              </p:nvGrpSpPr>
              <p:grpSpPr>
                <a:xfrm>
                  <a:off x="2620824" y="4018547"/>
                  <a:ext cx="1363166" cy="104274"/>
                  <a:chOff x="2620824" y="4036835"/>
                  <a:chExt cx="1363166" cy="104274"/>
                </a:xfrm>
                <a:grpFill/>
              </p:grpSpPr>
              <p:sp>
                <p:nvSpPr>
                  <p:cNvPr id="241" name="Rectangle 240"/>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2" name="Rectangle 241"/>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3" name="Rectangle 242"/>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4" name="Rectangle 243"/>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5" name="Rectangle 244"/>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6" name="Rectangle 245"/>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7" name="Rectangle 246"/>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8" name="Rectangle 247"/>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9" name="Rectangle 248"/>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50" name="Rectangle 249"/>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51" name="Rectangle 250"/>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229" name="Group 228"/>
                <p:cNvGrpSpPr/>
                <p:nvPr/>
              </p:nvGrpSpPr>
              <p:grpSpPr>
                <a:xfrm>
                  <a:off x="2620824" y="5740232"/>
                  <a:ext cx="1363166" cy="104274"/>
                  <a:chOff x="2620824" y="4036835"/>
                  <a:chExt cx="1363166" cy="104274"/>
                </a:xfrm>
                <a:grpFill/>
              </p:grpSpPr>
              <p:sp>
                <p:nvSpPr>
                  <p:cNvPr id="230" name="Rectangle 229"/>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31" name="Rectangle 230"/>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32" name="Rectangle 231"/>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33" name="Rectangle 232"/>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34" name="Rectangle 233"/>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35" name="Rectangle 234"/>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36" name="Rectangle 235"/>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37" name="Rectangle 236"/>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38" name="Rectangle 237"/>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39" name="Rectangle 238"/>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0" name="Rectangle 239"/>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grpSp>
      </p:grpSp>
      <p:sp>
        <p:nvSpPr>
          <p:cNvPr id="106" name="Rectangle 105"/>
          <p:cNvSpPr/>
          <p:nvPr/>
        </p:nvSpPr>
        <p:spPr bwMode="gray">
          <a:xfrm>
            <a:off x="3744257" y="5369005"/>
            <a:ext cx="1379522" cy="369332"/>
          </a:xfrm>
          <a:prstGeom prst="rect">
            <a:avLst/>
          </a:prstGeom>
          <a:noFill/>
        </p:spPr>
        <p:txBody>
          <a:bodyPr wrap="square" lIns="0" tIns="0" rIns="0" bIns="0" rtlCol="0" anchor="t" anchorCtr="0">
            <a:spAutoFit/>
          </a:bodyPr>
          <a:lstStyle/>
          <a:p>
            <a:pPr algn="ctr"/>
            <a:r>
              <a:rPr lang="en-US" sz="1200" dirty="0">
                <a:solidFill>
                  <a:srgbClr val="000000"/>
                </a:solidFill>
                <a:latin typeface="+mj-lt"/>
                <a:cs typeface="Arial" panose="020B0604020202020204" pitchFamily="34" charset="0"/>
              </a:rPr>
              <a:t>Machine</a:t>
            </a:r>
            <a:br>
              <a:rPr lang="en-US" sz="1200" dirty="0">
                <a:solidFill>
                  <a:srgbClr val="000000"/>
                </a:solidFill>
                <a:latin typeface="+mj-lt"/>
                <a:cs typeface="Arial" panose="020B0604020202020204" pitchFamily="34" charset="0"/>
              </a:rPr>
            </a:br>
            <a:r>
              <a:rPr lang="en-US" sz="1200" dirty="0">
                <a:solidFill>
                  <a:srgbClr val="000000"/>
                </a:solidFill>
                <a:latin typeface="+mj-lt"/>
                <a:cs typeface="Arial" panose="020B0604020202020204" pitchFamily="34" charset="0"/>
              </a:rPr>
              <a:t>Data</a:t>
            </a:r>
            <a:endParaRPr lang="en-US" sz="1200" dirty="0">
              <a:solidFill>
                <a:srgbClr val="000000"/>
              </a:solidFill>
              <a:latin typeface="+mj-lt"/>
              <a:cs typeface="Arial" panose="020B0604020202020204" pitchFamily="34" charset="0"/>
            </a:endParaRPr>
          </a:p>
        </p:txBody>
      </p:sp>
      <p:sp>
        <p:nvSpPr>
          <p:cNvPr id="187" name="Freeform 1870"/>
          <p:cNvSpPr>
            <a:spLocks noEditPoints="1"/>
          </p:cNvSpPr>
          <p:nvPr/>
        </p:nvSpPr>
        <p:spPr bwMode="auto">
          <a:xfrm>
            <a:off x="4357704" y="5030696"/>
            <a:ext cx="331277" cy="299940"/>
          </a:xfrm>
          <a:custGeom>
            <a:avLst/>
            <a:gdLst>
              <a:gd name="T0" fmla="*/ 827 w 883"/>
              <a:gd name="T1" fmla="*/ 147 h 969"/>
              <a:gd name="T2" fmla="*/ 877 w 883"/>
              <a:gd name="T3" fmla="*/ 230 h 969"/>
              <a:gd name="T4" fmla="*/ 823 w 883"/>
              <a:gd name="T5" fmla="*/ 313 h 969"/>
              <a:gd name="T6" fmla="*/ 763 w 883"/>
              <a:gd name="T7" fmla="*/ 335 h 969"/>
              <a:gd name="T8" fmla="*/ 728 w 883"/>
              <a:gd name="T9" fmla="*/ 310 h 969"/>
              <a:gd name="T10" fmla="*/ 673 w 883"/>
              <a:gd name="T11" fmla="*/ 285 h 969"/>
              <a:gd name="T12" fmla="*/ 601 w 883"/>
              <a:gd name="T13" fmla="*/ 255 h 969"/>
              <a:gd name="T14" fmla="*/ 508 w 883"/>
              <a:gd name="T15" fmla="*/ 239 h 969"/>
              <a:gd name="T16" fmla="*/ 394 w 883"/>
              <a:gd name="T17" fmla="*/ 241 h 969"/>
              <a:gd name="T18" fmla="*/ 339 w 883"/>
              <a:gd name="T19" fmla="*/ 261 h 969"/>
              <a:gd name="T20" fmla="*/ 378 w 883"/>
              <a:gd name="T21" fmla="*/ 433 h 969"/>
              <a:gd name="T22" fmla="*/ 423 w 883"/>
              <a:gd name="T23" fmla="*/ 522 h 969"/>
              <a:gd name="T24" fmla="*/ 433 w 883"/>
              <a:gd name="T25" fmla="*/ 645 h 969"/>
              <a:gd name="T26" fmla="*/ 457 w 883"/>
              <a:gd name="T27" fmla="*/ 657 h 969"/>
              <a:gd name="T28" fmla="*/ 371 w 883"/>
              <a:gd name="T29" fmla="*/ 702 h 969"/>
              <a:gd name="T30" fmla="*/ 365 w 883"/>
              <a:gd name="T31" fmla="*/ 845 h 969"/>
              <a:gd name="T32" fmla="*/ 394 w 883"/>
              <a:gd name="T33" fmla="*/ 873 h 969"/>
              <a:gd name="T34" fmla="*/ 348 w 883"/>
              <a:gd name="T35" fmla="*/ 933 h 969"/>
              <a:gd name="T36" fmla="*/ 222 w 883"/>
              <a:gd name="T37" fmla="*/ 968 h 969"/>
              <a:gd name="T38" fmla="*/ 76 w 883"/>
              <a:gd name="T39" fmla="*/ 944 h 969"/>
              <a:gd name="T40" fmla="*/ 44 w 883"/>
              <a:gd name="T41" fmla="*/ 895 h 969"/>
              <a:gd name="T42" fmla="*/ 28 w 883"/>
              <a:gd name="T43" fmla="*/ 862 h 969"/>
              <a:gd name="T44" fmla="*/ 30 w 883"/>
              <a:gd name="T45" fmla="*/ 773 h 969"/>
              <a:gd name="T46" fmla="*/ 73 w 883"/>
              <a:gd name="T47" fmla="*/ 736 h 969"/>
              <a:gd name="T48" fmla="*/ 35 w 883"/>
              <a:gd name="T49" fmla="*/ 686 h 969"/>
              <a:gd name="T50" fmla="*/ 16 w 883"/>
              <a:gd name="T51" fmla="*/ 629 h 969"/>
              <a:gd name="T52" fmla="*/ 24 w 883"/>
              <a:gd name="T53" fmla="*/ 580 h 969"/>
              <a:gd name="T54" fmla="*/ 93 w 883"/>
              <a:gd name="T55" fmla="*/ 562 h 969"/>
              <a:gd name="T56" fmla="*/ 136 w 883"/>
              <a:gd name="T57" fmla="*/ 441 h 969"/>
              <a:gd name="T58" fmla="*/ 116 w 883"/>
              <a:gd name="T59" fmla="*/ 299 h 969"/>
              <a:gd name="T60" fmla="*/ 73 w 883"/>
              <a:gd name="T61" fmla="*/ 95 h 969"/>
              <a:gd name="T62" fmla="*/ 67 w 883"/>
              <a:gd name="T63" fmla="*/ 6 h 969"/>
              <a:gd name="T64" fmla="*/ 190 w 883"/>
              <a:gd name="T65" fmla="*/ 8 h 969"/>
              <a:gd name="T66" fmla="*/ 309 w 883"/>
              <a:gd name="T67" fmla="*/ 36 h 969"/>
              <a:gd name="T68" fmla="*/ 416 w 883"/>
              <a:gd name="T69" fmla="*/ 56 h 969"/>
              <a:gd name="T70" fmla="*/ 516 w 883"/>
              <a:gd name="T71" fmla="*/ 87 h 969"/>
              <a:gd name="T72" fmla="*/ 685 w 883"/>
              <a:gd name="T73" fmla="*/ 119 h 969"/>
              <a:gd name="T74" fmla="*/ 800 w 883"/>
              <a:gd name="T75" fmla="*/ 118 h 969"/>
              <a:gd name="T76" fmla="*/ 224 w 883"/>
              <a:gd name="T77" fmla="*/ 402 h 969"/>
              <a:gd name="T78" fmla="*/ 202 w 883"/>
              <a:gd name="T79" fmla="*/ 268 h 969"/>
              <a:gd name="T80" fmla="*/ 166 w 883"/>
              <a:gd name="T81" fmla="*/ 147 h 969"/>
              <a:gd name="T82" fmla="*/ 156 w 883"/>
              <a:gd name="T83" fmla="*/ 89 h 969"/>
              <a:gd name="T84" fmla="*/ 120 w 883"/>
              <a:gd name="T85" fmla="*/ 128 h 969"/>
              <a:gd name="T86" fmla="*/ 162 w 883"/>
              <a:gd name="T87" fmla="*/ 339 h 969"/>
              <a:gd name="T88" fmla="*/ 196 w 883"/>
              <a:gd name="T89" fmla="*/ 442 h 969"/>
              <a:gd name="T90" fmla="*/ 399 w 883"/>
              <a:gd name="T91" fmla="*/ 111 h 969"/>
              <a:gd name="T92" fmla="*/ 535 w 883"/>
              <a:gd name="T93" fmla="*/ 169 h 969"/>
              <a:gd name="T94" fmla="*/ 657 w 883"/>
              <a:gd name="T95" fmla="*/ 203 h 969"/>
              <a:gd name="T96" fmla="*/ 767 w 883"/>
              <a:gd name="T97" fmla="*/ 165 h 969"/>
              <a:gd name="T98" fmla="*/ 682 w 883"/>
              <a:gd name="T99" fmla="*/ 143 h 969"/>
              <a:gd name="T100" fmla="*/ 497 w 883"/>
              <a:gd name="T101" fmla="*/ 107 h 969"/>
              <a:gd name="T102" fmla="*/ 394 w 883"/>
              <a:gd name="T103" fmla="*/ 103 h 969"/>
              <a:gd name="T104" fmla="*/ 193 w 883"/>
              <a:gd name="T105" fmla="*/ 632 h 969"/>
              <a:gd name="T106" fmla="*/ 191 w 883"/>
              <a:gd name="T107" fmla="*/ 646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3" h="969">
                <a:moveTo>
                  <a:pt x="800" y="118"/>
                </a:moveTo>
                <a:cubicBezTo>
                  <a:pt x="802" y="117"/>
                  <a:pt x="805" y="117"/>
                  <a:pt x="805" y="120"/>
                </a:cubicBezTo>
                <a:cubicBezTo>
                  <a:pt x="806" y="123"/>
                  <a:pt x="809" y="124"/>
                  <a:pt x="811" y="125"/>
                </a:cubicBezTo>
                <a:cubicBezTo>
                  <a:pt x="815" y="127"/>
                  <a:pt x="818" y="128"/>
                  <a:pt x="821" y="132"/>
                </a:cubicBezTo>
                <a:cubicBezTo>
                  <a:pt x="826" y="136"/>
                  <a:pt x="826" y="142"/>
                  <a:pt x="827" y="147"/>
                </a:cubicBezTo>
                <a:cubicBezTo>
                  <a:pt x="829" y="160"/>
                  <a:pt x="836" y="167"/>
                  <a:pt x="848" y="170"/>
                </a:cubicBezTo>
                <a:cubicBezTo>
                  <a:pt x="853" y="171"/>
                  <a:pt x="857" y="173"/>
                  <a:pt x="861" y="174"/>
                </a:cubicBezTo>
                <a:cubicBezTo>
                  <a:pt x="868" y="177"/>
                  <a:pt x="874" y="181"/>
                  <a:pt x="878" y="187"/>
                </a:cubicBezTo>
                <a:cubicBezTo>
                  <a:pt x="880" y="189"/>
                  <a:pt x="881" y="193"/>
                  <a:pt x="882" y="196"/>
                </a:cubicBezTo>
                <a:cubicBezTo>
                  <a:pt x="883" y="208"/>
                  <a:pt x="881" y="219"/>
                  <a:pt x="877" y="230"/>
                </a:cubicBezTo>
                <a:cubicBezTo>
                  <a:pt x="874" y="239"/>
                  <a:pt x="872" y="248"/>
                  <a:pt x="868" y="257"/>
                </a:cubicBezTo>
                <a:cubicBezTo>
                  <a:pt x="867" y="262"/>
                  <a:pt x="864" y="266"/>
                  <a:pt x="861" y="270"/>
                </a:cubicBezTo>
                <a:cubicBezTo>
                  <a:pt x="856" y="277"/>
                  <a:pt x="852" y="283"/>
                  <a:pt x="846" y="289"/>
                </a:cubicBezTo>
                <a:cubicBezTo>
                  <a:pt x="842" y="294"/>
                  <a:pt x="837" y="299"/>
                  <a:pt x="830" y="300"/>
                </a:cubicBezTo>
                <a:cubicBezTo>
                  <a:pt x="826" y="305"/>
                  <a:pt x="830" y="312"/>
                  <a:pt x="823" y="313"/>
                </a:cubicBezTo>
                <a:cubicBezTo>
                  <a:pt x="822" y="318"/>
                  <a:pt x="821" y="322"/>
                  <a:pt x="819" y="326"/>
                </a:cubicBezTo>
                <a:cubicBezTo>
                  <a:pt x="819" y="327"/>
                  <a:pt x="818" y="328"/>
                  <a:pt x="816" y="329"/>
                </a:cubicBezTo>
                <a:cubicBezTo>
                  <a:pt x="814" y="330"/>
                  <a:pt x="812" y="331"/>
                  <a:pt x="810" y="332"/>
                </a:cubicBezTo>
                <a:cubicBezTo>
                  <a:pt x="804" y="333"/>
                  <a:pt x="798" y="335"/>
                  <a:pt x="792" y="335"/>
                </a:cubicBezTo>
                <a:cubicBezTo>
                  <a:pt x="782" y="335"/>
                  <a:pt x="773" y="335"/>
                  <a:pt x="763" y="335"/>
                </a:cubicBezTo>
                <a:cubicBezTo>
                  <a:pt x="757" y="335"/>
                  <a:pt x="751" y="334"/>
                  <a:pt x="744" y="333"/>
                </a:cubicBezTo>
                <a:cubicBezTo>
                  <a:pt x="739" y="331"/>
                  <a:pt x="737" y="327"/>
                  <a:pt x="736" y="323"/>
                </a:cubicBezTo>
                <a:cubicBezTo>
                  <a:pt x="735" y="320"/>
                  <a:pt x="735" y="318"/>
                  <a:pt x="735" y="315"/>
                </a:cubicBezTo>
                <a:cubicBezTo>
                  <a:pt x="733" y="314"/>
                  <a:pt x="731" y="314"/>
                  <a:pt x="729" y="313"/>
                </a:cubicBezTo>
                <a:cubicBezTo>
                  <a:pt x="729" y="312"/>
                  <a:pt x="728" y="311"/>
                  <a:pt x="728" y="310"/>
                </a:cubicBezTo>
                <a:cubicBezTo>
                  <a:pt x="728" y="305"/>
                  <a:pt x="726" y="301"/>
                  <a:pt x="721" y="298"/>
                </a:cubicBezTo>
                <a:cubicBezTo>
                  <a:pt x="719" y="297"/>
                  <a:pt x="717" y="294"/>
                  <a:pt x="714" y="292"/>
                </a:cubicBezTo>
                <a:cubicBezTo>
                  <a:pt x="706" y="285"/>
                  <a:pt x="697" y="283"/>
                  <a:pt x="687" y="280"/>
                </a:cubicBezTo>
                <a:cubicBezTo>
                  <a:pt x="685" y="280"/>
                  <a:pt x="682" y="279"/>
                  <a:pt x="679" y="279"/>
                </a:cubicBezTo>
                <a:cubicBezTo>
                  <a:pt x="677" y="282"/>
                  <a:pt x="678" y="286"/>
                  <a:pt x="673" y="285"/>
                </a:cubicBezTo>
                <a:cubicBezTo>
                  <a:pt x="669" y="285"/>
                  <a:pt x="670" y="281"/>
                  <a:pt x="669" y="279"/>
                </a:cubicBezTo>
                <a:cubicBezTo>
                  <a:pt x="665" y="277"/>
                  <a:pt x="660" y="276"/>
                  <a:pt x="657" y="274"/>
                </a:cubicBezTo>
                <a:cubicBezTo>
                  <a:pt x="653" y="272"/>
                  <a:pt x="650" y="268"/>
                  <a:pt x="646" y="265"/>
                </a:cubicBezTo>
                <a:cubicBezTo>
                  <a:pt x="640" y="263"/>
                  <a:pt x="633" y="262"/>
                  <a:pt x="626" y="260"/>
                </a:cubicBezTo>
                <a:cubicBezTo>
                  <a:pt x="618" y="258"/>
                  <a:pt x="609" y="257"/>
                  <a:pt x="601" y="255"/>
                </a:cubicBezTo>
                <a:cubicBezTo>
                  <a:pt x="597" y="254"/>
                  <a:pt x="593" y="252"/>
                  <a:pt x="588" y="250"/>
                </a:cubicBezTo>
                <a:cubicBezTo>
                  <a:pt x="588" y="250"/>
                  <a:pt x="587" y="250"/>
                  <a:pt x="586" y="250"/>
                </a:cubicBezTo>
                <a:cubicBezTo>
                  <a:pt x="575" y="251"/>
                  <a:pt x="564" y="246"/>
                  <a:pt x="553" y="245"/>
                </a:cubicBezTo>
                <a:cubicBezTo>
                  <a:pt x="547" y="245"/>
                  <a:pt x="541" y="243"/>
                  <a:pt x="535" y="242"/>
                </a:cubicBezTo>
                <a:cubicBezTo>
                  <a:pt x="526" y="241"/>
                  <a:pt x="517" y="240"/>
                  <a:pt x="508" y="239"/>
                </a:cubicBezTo>
                <a:cubicBezTo>
                  <a:pt x="503" y="238"/>
                  <a:pt x="498" y="237"/>
                  <a:pt x="493" y="236"/>
                </a:cubicBezTo>
                <a:cubicBezTo>
                  <a:pt x="492" y="236"/>
                  <a:pt x="491" y="236"/>
                  <a:pt x="490" y="236"/>
                </a:cubicBezTo>
                <a:cubicBezTo>
                  <a:pt x="471" y="236"/>
                  <a:pt x="451" y="236"/>
                  <a:pt x="431" y="236"/>
                </a:cubicBezTo>
                <a:cubicBezTo>
                  <a:pt x="428" y="236"/>
                  <a:pt x="425" y="237"/>
                  <a:pt x="421" y="238"/>
                </a:cubicBezTo>
                <a:cubicBezTo>
                  <a:pt x="412" y="239"/>
                  <a:pt x="403" y="238"/>
                  <a:pt x="394" y="241"/>
                </a:cubicBezTo>
                <a:cubicBezTo>
                  <a:pt x="388" y="243"/>
                  <a:pt x="382" y="242"/>
                  <a:pt x="376" y="242"/>
                </a:cubicBezTo>
                <a:cubicBezTo>
                  <a:pt x="374" y="244"/>
                  <a:pt x="372" y="246"/>
                  <a:pt x="368" y="245"/>
                </a:cubicBezTo>
                <a:cubicBezTo>
                  <a:pt x="366" y="245"/>
                  <a:pt x="364" y="246"/>
                  <a:pt x="361" y="247"/>
                </a:cubicBezTo>
                <a:cubicBezTo>
                  <a:pt x="354" y="248"/>
                  <a:pt x="346" y="249"/>
                  <a:pt x="338" y="251"/>
                </a:cubicBezTo>
                <a:cubicBezTo>
                  <a:pt x="339" y="254"/>
                  <a:pt x="339" y="258"/>
                  <a:pt x="339" y="261"/>
                </a:cubicBezTo>
                <a:cubicBezTo>
                  <a:pt x="342" y="273"/>
                  <a:pt x="344" y="284"/>
                  <a:pt x="346" y="295"/>
                </a:cubicBezTo>
                <a:cubicBezTo>
                  <a:pt x="349" y="309"/>
                  <a:pt x="351" y="323"/>
                  <a:pt x="354" y="337"/>
                </a:cubicBezTo>
                <a:cubicBezTo>
                  <a:pt x="358" y="355"/>
                  <a:pt x="363" y="372"/>
                  <a:pt x="367" y="390"/>
                </a:cubicBezTo>
                <a:cubicBezTo>
                  <a:pt x="369" y="397"/>
                  <a:pt x="373" y="404"/>
                  <a:pt x="374" y="412"/>
                </a:cubicBezTo>
                <a:cubicBezTo>
                  <a:pt x="374" y="419"/>
                  <a:pt x="376" y="426"/>
                  <a:pt x="378" y="433"/>
                </a:cubicBezTo>
                <a:cubicBezTo>
                  <a:pt x="381" y="444"/>
                  <a:pt x="385" y="454"/>
                  <a:pt x="388" y="465"/>
                </a:cubicBezTo>
                <a:cubicBezTo>
                  <a:pt x="391" y="474"/>
                  <a:pt x="394" y="484"/>
                  <a:pt x="396" y="493"/>
                </a:cubicBezTo>
                <a:cubicBezTo>
                  <a:pt x="398" y="499"/>
                  <a:pt x="400" y="504"/>
                  <a:pt x="406" y="507"/>
                </a:cubicBezTo>
                <a:cubicBezTo>
                  <a:pt x="411" y="509"/>
                  <a:pt x="416" y="511"/>
                  <a:pt x="418" y="517"/>
                </a:cubicBezTo>
                <a:cubicBezTo>
                  <a:pt x="419" y="519"/>
                  <a:pt x="421" y="520"/>
                  <a:pt x="423" y="522"/>
                </a:cubicBezTo>
                <a:cubicBezTo>
                  <a:pt x="428" y="526"/>
                  <a:pt x="432" y="532"/>
                  <a:pt x="435" y="537"/>
                </a:cubicBezTo>
                <a:cubicBezTo>
                  <a:pt x="440" y="546"/>
                  <a:pt x="443" y="555"/>
                  <a:pt x="446" y="565"/>
                </a:cubicBezTo>
                <a:cubicBezTo>
                  <a:pt x="447" y="572"/>
                  <a:pt x="448" y="579"/>
                  <a:pt x="448" y="586"/>
                </a:cubicBezTo>
                <a:cubicBezTo>
                  <a:pt x="449" y="599"/>
                  <a:pt x="446" y="612"/>
                  <a:pt x="442" y="624"/>
                </a:cubicBezTo>
                <a:cubicBezTo>
                  <a:pt x="440" y="632"/>
                  <a:pt x="437" y="638"/>
                  <a:pt x="433" y="645"/>
                </a:cubicBezTo>
                <a:cubicBezTo>
                  <a:pt x="430" y="649"/>
                  <a:pt x="428" y="653"/>
                  <a:pt x="424" y="656"/>
                </a:cubicBezTo>
                <a:cubicBezTo>
                  <a:pt x="422" y="656"/>
                  <a:pt x="422" y="658"/>
                  <a:pt x="420" y="660"/>
                </a:cubicBezTo>
                <a:cubicBezTo>
                  <a:pt x="424" y="662"/>
                  <a:pt x="426" y="664"/>
                  <a:pt x="429" y="666"/>
                </a:cubicBezTo>
                <a:cubicBezTo>
                  <a:pt x="435" y="660"/>
                  <a:pt x="438" y="654"/>
                  <a:pt x="441" y="647"/>
                </a:cubicBezTo>
                <a:cubicBezTo>
                  <a:pt x="448" y="648"/>
                  <a:pt x="453" y="651"/>
                  <a:pt x="457" y="657"/>
                </a:cubicBezTo>
                <a:cubicBezTo>
                  <a:pt x="454" y="662"/>
                  <a:pt x="451" y="668"/>
                  <a:pt x="448" y="673"/>
                </a:cubicBezTo>
                <a:cubicBezTo>
                  <a:pt x="447" y="675"/>
                  <a:pt x="446" y="677"/>
                  <a:pt x="447" y="680"/>
                </a:cubicBezTo>
                <a:cubicBezTo>
                  <a:pt x="448" y="682"/>
                  <a:pt x="446" y="684"/>
                  <a:pt x="444" y="686"/>
                </a:cubicBezTo>
                <a:cubicBezTo>
                  <a:pt x="438" y="693"/>
                  <a:pt x="430" y="696"/>
                  <a:pt x="421" y="698"/>
                </a:cubicBezTo>
                <a:cubicBezTo>
                  <a:pt x="404" y="700"/>
                  <a:pt x="388" y="702"/>
                  <a:pt x="371" y="702"/>
                </a:cubicBezTo>
                <a:cubicBezTo>
                  <a:pt x="363" y="702"/>
                  <a:pt x="355" y="703"/>
                  <a:pt x="350" y="711"/>
                </a:cubicBezTo>
                <a:cubicBezTo>
                  <a:pt x="354" y="714"/>
                  <a:pt x="358" y="716"/>
                  <a:pt x="362" y="719"/>
                </a:cubicBezTo>
                <a:cubicBezTo>
                  <a:pt x="367" y="722"/>
                  <a:pt x="370" y="727"/>
                  <a:pt x="367" y="732"/>
                </a:cubicBezTo>
                <a:cubicBezTo>
                  <a:pt x="365" y="736"/>
                  <a:pt x="365" y="739"/>
                  <a:pt x="365" y="742"/>
                </a:cubicBezTo>
                <a:cubicBezTo>
                  <a:pt x="365" y="776"/>
                  <a:pt x="365" y="811"/>
                  <a:pt x="365" y="845"/>
                </a:cubicBezTo>
                <a:cubicBezTo>
                  <a:pt x="365" y="846"/>
                  <a:pt x="365" y="846"/>
                  <a:pt x="365" y="847"/>
                </a:cubicBezTo>
                <a:cubicBezTo>
                  <a:pt x="368" y="848"/>
                  <a:pt x="371" y="850"/>
                  <a:pt x="373" y="854"/>
                </a:cubicBezTo>
                <a:cubicBezTo>
                  <a:pt x="374" y="855"/>
                  <a:pt x="375" y="857"/>
                  <a:pt x="377" y="858"/>
                </a:cubicBezTo>
                <a:cubicBezTo>
                  <a:pt x="382" y="861"/>
                  <a:pt x="387" y="865"/>
                  <a:pt x="391" y="868"/>
                </a:cubicBezTo>
                <a:cubicBezTo>
                  <a:pt x="393" y="869"/>
                  <a:pt x="394" y="872"/>
                  <a:pt x="394" y="873"/>
                </a:cubicBezTo>
                <a:cubicBezTo>
                  <a:pt x="394" y="880"/>
                  <a:pt x="393" y="886"/>
                  <a:pt x="393" y="892"/>
                </a:cubicBezTo>
                <a:cubicBezTo>
                  <a:pt x="393" y="893"/>
                  <a:pt x="392" y="893"/>
                  <a:pt x="393" y="894"/>
                </a:cubicBezTo>
                <a:cubicBezTo>
                  <a:pt x="394" y="902"/>
                  <a:pt x="388" y="906"/>
                  <a:pt x="382" y="910"/>
                </a:cubicBezTo>
                <a:cubicBezTo>
                  <a:pt x="380" y="912"/>
                  <a:pt x="378" y="913"/>
                  <a:pt x="376" y="914"/>
                </a:cubicBezTo>
                <a:cubicBezTo>
                  <a:pt x="368" y="922"/>
                  <a:pt x="359" y="929"/>
                  <a:pt x="348" y="933"/>
                </a:cubicBezTo>
                <a:cubicBezTo>
                  <a:pt x="342" y="936"/>
                  <a:pt x="337" y="940"/>
                  <a:pt x="331" y="943"/>
                </a:cubicBezTo>
                <a:cubicBezTo>
                  <a:pt x="322" y="948"/>
                  <a:pt x="314" y="954"/>
                  <a:pt x="304" y="954"/>
                </a:cubicBezTo>
                <a:cubicBezTo>
                  <a:pt x="300" y="954"/>
                  <a:pt x="296" y="956"/>
                  <a:pt x="293" y="957"/>
                </a:cubicBezTo>
                <a:cubicBezTo>
                  <a:pt x="281" y="960"/>
                  <a:pt x="270" y="963"/>
                  <a:pt x="259" y="965"/>
                </a:cubicBezTo>
                <a:cubicBezTo>
                  <a:pt x="247" y="967"/>
                  <a:pt x="235" y="969"/>
                  <a:pt x="222" y="968"/>
                </a:cubicBezTo>
                <a:cubicBezTo>
                  <a:pt x="210" y="968"/>
                  <a:pt x="198" y="968"/>
                  <a:pt x="186" y="967"/>
                </a:cubicBezTo>
                <a:cubicBezTo>
                  <a:pt x="178" y="966"/>
                  <a:pt x="170" y="964"/>
                  <a:pt x="162" y="963"/>
                </a:cubicBezTo>
                <a:cubicBezTo>
                  <a:pt x="148" y="960"/>
                  <a:pt x="134" y="957"/>
                  <a:pt x="119" y="954"/>
                </a:cubicBezTo>
                <a:cubicBezTo>
                  <a:pt x="114" y="953"/>
                  <a:pt x="108" y="953"/>
                  <a:pt x="102" y="951"/>
                </a:cubicBezTo>
                <a:cubicBezTo>
                  <a:pt x="93" y="949"/>
                  <a:pt x="85" y="946"/>
                  <a:pt x="76" y="944"/>
                </a:cubicBezTo>
                <a:cubicBezTo>
                  <a:pt x="70" y="943"/>
                  <a:pt x="63" y="941"/>
                  <a:pt x="58" y="938"/>
                </a:cubicBezTo>
                <a:cubicBezTo>
                  <a:pt x="54" y="936"/>
                  <a:pt x="50" y="934"/>
                  <a:pt x="47" y="932"/>
                </a:cubicBezTo>
                <a:cubicBezTo>
                  <a:pt x="45" y="931"/>
                  <a:pt x="44" y="929"/>
                  <a:pt x="43" y="927"/>
                </a:cubicBezTo>
                <a:cubicBezTo>
                  <a:pt x="41" y="920"/>
                  <a:pt x="40" y="913"/>
                  <a:pt x="42" y="906"/>
                </a:cubicBezTo>
                <a:cubicBezTo>
                  <a:pt x="43" y="902"/>
                  <a:pt x="43" y="898"/>
                  <a:pt x="44" y="895"/>
                </a:cubicBezTo>
                <a:cubicBezTo>
                  <a:pt x="45" y="893"/>
                  <a:pt x="46" y="891"/>
                  <a:pt x="47" y="889"/>
                </a:cubicBezTo>
                <a:cubicBezTo>
                  <a:pt x="50" y="884"/>
                  <a:pt x="54" y="882"/>
                  <a:pt x="57" y="877"/>
                </a:cubicBezTo>
                <a:cubicBezTo>
                  <a:pt x="58" y="876"/>
                  <a:pt x="58" y="875"/>
                  <a:pt x="59" y="874"/>
                </a:cubicBezTo>
                <a:cubicBezTo>
                  <a:pt x="54" y="871"/>
                  <a:pt x="38" y="868"/>
                  <a:pt x="29" y="868"/>
                </a:cubicBezTo>
                <a:cubicBezTo>
                  <a:pt x="29" y="866"/>
                  <a:pt x="28" y="864"/>
                  <a:pt x="28" y="862"/>
                </a:cubicBezTo>
                <a:cubicBezTo>
                  <a:pt x="28" y="851"/>
                  <a:pt x="28" y="840"/>
                  <a:pt x="28" y="829"/>
                </a:cubicBezTo>
                <a:cubicBezTo>
                  <a:pt x="28" y="824"/>
                  <a:pt x="28" y="818"/>
                  <a:pt x="28" y="812"/>
                </a:cubicBezTo>
                <a:cubicBezTo>
                  <a:pt x="25" y="809"/>
                  <a:pt x="21" y="804"/>
                  <a:pt x="17" y="800"/>
                </a:cubicBezTo>
                <a:cubicBezTo>
                  <a:pt x="12" y="794"/>
                  <a:pt x="13" y="789"/>
                  <a:pt x="19" y="785"/>
                </a:cubicBezTo>
                <a:cubicBezTo>
                  <a:pt x="24" y="782"/>
                  <a:pt x="26" y="777"/>
                  <a:pt x="30" y="773"/>
                </a:cubicBezTo>
                <a:cubicBezTo>
                  <a:pt x="32" y="771"/>
                  <a:pt x="33" y="768"/>
                  <a:pt x="35" y="765"/>
                </a:cubicBezTo>
                <a:cubicBezTo>
                  <a:pt x="37" y="763"/>
                  <a:pt x="39" y="762"/>
                  <a:pt x="42" y="761"/>
                </a:cubicBezTo>
                <a:cubicBezTo>
                  <a:pt x="49" y="760"/>
                  <a:pt x="55" y="758"/>
                  <a:pt x="62" y="756"/>
                </a:cubicBezTo>
                <a:cubicBezTo>
                  <a:pt x="66" y="754"/>
                  <a:pt x="70" y="753"/>
                  <a:pt x="75" y="752"/>
                </a:cubicBezTo>
                <a:cubicBezTo>
                  <a:pt x="75" y="746"/>
                  <a:pt x="70" y="741"/>
                  <a:pt x="73" y="736"/>
                </a:cubicBezTo>
                <a:cubicBezTo>
                  <a:pt x="81" y="735"/>
                  <a:pt x="85" y="728"/>
                  <a:pt x="92" y="728"/>
                </a:cubicBezTo>
                <a:cubicBezTo>
                  <a:pt x="91" y="722"/>
                  <a:pt x="90" y="717"/>
                  <a:pt x="89" y="711"/>
                </a:cubicBezTo>
                <a:cubicBezTo>
                  <a:pt x="86" y="709"/>
                  <a:pt x="82" y="705"/>
                  <a:pt x="77" y="702"/>
                </a:cubicBezTo>
                <a:cubicBezTo>
                  <a:pt x="68" y="695"/>
                  <a:pt x="60" y="686"/>
                  <a:pt x="47" y="681"/>
                </a:cubicBezTo>
                <a:cubicBezTo>
                  <a:pt x="44" y="682"/>
                  <a:pt x="40" y="685"/>
                  <a:pt x="35" y="686"/>
                </a:cubicBezTo>
                <a:cubicBezTo>
                  <a:pt x="28" y="688"/>
                  <a:pt x="21" y="687"/>
                  <a:pt x="14" y="683"/>
                </a:cubicBezTo>
                <a:cubicBezTo>
                  <a:pt x="7" y="680"/>
                  <a:pt x="4" y="675"/>
                  <a:pt x="2" y="669"/>
                </a:cubicBezTo>
                <a:cubicBezTo>
                  <a:pt x="0" y="663"/>
                  <a:pt x="0" y="656"/>
                  <a:pt x="1" y="651"/>
                </a:cubicBezTo>
                <a:cubicBezTo>
                  <a:pt x="3" y="644"/>
                  <a:pt x="6" y="638"/>
                  <a:pt x="12" y="634"/>
                </a:cubicBezTo>
                <a:cubicBezTo>
                  <a:pt x="13" y="632"/>
                  <a:pt x="15" y="631"/>
                  <a:pt x="16" y="629"/>
                </a:cubicBezTo>
                <a:cubicBezTo>
                  <a:pt x="18" y="625"/>
                  <a:pt x="21" y="624"/>
                  <a:pt x="24" y="622"/>
                </a:cubicBezTo>
                <a:cubicBezTo>
                  <a:pt x="23" y="619"/>
                  <a:pt x="23" y="616"/>
                  <a:pt x="23" y="613"/>
                </a:cubicBezTo>
                <a:cubicBezTo>
                  <a:pt x="14" y="613"/>
                  <a:pt x="12" y="612"/>
                  <a:pt x="12" y="606"/>
                </a:cubicBezTo>
                <a:cubicBezTo>
                  <a:pt x="11" y="602"/>
                  <a:pt x="14" y="599"/>
                  <a:pt x="21" y="598"/>
                </a:cubicBezTo>
                <a:cubicBezTo>
                  <a:pt x="19" y="592"/>
                  <a:pt x="22" y="586"/>
                  <a:pt x="24" y="580"/>
                </a:cubicBezTo>
                <a:cubicBezTo>
                  <a:pt x="24" y="577"/>
                  <a:pt x="27" y="575"/>
                  <a:pt x="29" y="573"/>
                </a:cubicBezTo>
                <a:cubicBezTo>
                  <a:pt x="32" y="570"/>
                  <a:pt x="35" y="570"/>
                  <a:pt x="38" y="569"/>
                </a:cubicBezTo>
                <a:cubicBezTo>
                  <a:pt x="43" y="569"/>
                  <a:pt x="47" y="568"/>
                  <a:pt x="51" y="567"/>
                </a:cubicBezTo>
                <a:cubicBezTo>
                  <a:pt x="59" y="565"/>
                  <a:pt x="68" y="566"/>
                  <a:pt x="76" y="563"/>
                </a:cubicBezTo>
                <a:cubicBezTo>
                  <a:pt x="81" y="562"/>
                  <a:pt x="87" y="562"/>
                  <a:pt x="93" y="562"/>
                </a:cubicBezTo>
                <a:cubicBezTo>
                  <a:pt x="101" y="561"/>
                  <a:pt x="109" y="559"/>
                  <a:pt x="117" y="558"/>
                </a:cubicBezTo>
                <a:cubicBezTo>
                  <a:pt x="118" y="553"/>
                  <a:pt x="118" y="548"/>
                  <a:pt x="119" y="544"/>
                </a:cubicBezTo>
                <a:cubicBezTo>
                  <a:pt x="120" y="533"/>
                  <a:pt x="121" y="521"/>
                  <a:pt x="123" y="510"/>
                </a:cubicBezTo>
                <a:cubicBezTo>
                  <a:pt x="124" y="503"/>
                  <a:pt x="124" y="495"/>
                  <a:pt x="126" y="487"/>
                </a:cubicBezTo>
                <a:cubicBezTo>
                  <a:pt x="128" y="472"/>
                  <a:pt x="131" y="456"/>
                  <a:pt x="136" y="441"/>
                </a:cubicBezTo>
                <a:cubicBezTo>
                  <a:pt x="136" y="438"/>
                  <a:pt x="136" y="435"/>
                  <a:pt x="136" y="432"/>
                </a:cubicBezTo>
                <a:cubicBezTo>
                  <a:pt x="136" y="429"/>
                  <a:pt x="135" y="426"/>
                  <a:pt x="135" y="423"/>
                </a:cubicBezTo>
                <a:cubicBezTo>
                  <a:pt x="136" y="409"/>
                  <a:pt x="133" y="396"/>
                  <a:pt x="131" y="383"/>
                </a:cubicBezTo>
                <a:cubicBezTo>
                  <a:pt x="129" y="363"/>
                  <a:pt x="124" y="343"/>
                  <a:pt x="119" y="323"/>
                </a:cubicBezTo>
                <a:cubicBezTo>
                  <a:pt x="118" y="315"/>
                  <a:pt x="117" y="307"/>
                  <a:pt x="116" y="299"/>
                </a:cubicBezTo>
                <a:cubicBezTo>
                  <a:pt x="113" y="288"/>
                  <a:pt x="111" y="278"/>
                  <a:pt x="108" y="267"/>
                </a:cubicBezTo>
                <a:cubicBezTo>
                  <a:pt x="104" y="248"/>
                  <a:pt x="100" y="229"/>
                  <a:pt x="96" y="210"/>
                </a:cubicBezTo>
                <a:cubicBezTo>
                  <a:pt x="94" y="199"/>
                  <a:pt x="93" y="189"/>
                  <a:pt x="91" y="179"/>
                </a:cubicBezTo>
                <a:cubicBezTo>
                  <a:pt x="87" y="158"/>
                  <a:pt x="82" y="136"/>
                  <a:pt x="78" y="115"/>
                </a:cubicBezTo>
                <a:cubicBezTo>
                  <a:pt x="77" y="108"/>
                  <a:pt x="75" y="102"/>
                  <a:pt x="73" y="95"/>
                </a:cubicBezTo>
                <a:cubicBezTo>
                  <a:pt x="72" y="91"/>
                  <a:pt x="72" y="87"/>
                  <a:pt x="71" y="84"/>
                </a:cubicBezTo>
                <a:cubicBezTo>
                  <a:pt x="68" y="73"/>
                  <a:pt x="65" y="63"/>
                  <a:pt x="61" y="53"/>
                </a:cubicBezTo>
                <a:cubicBezTo>
                  <a:pt x="59" y="46"/>
                  <a:pt x="56" y="39"/>
                  <a:pt x="53" y="32"/>
                </a:cubicBezTo>
                <a:cubicBezTo>
                  <a:pt x="50" y="25"/>
                  <a:pt x="54" y="12"/>
                  <a:pt x="61" y="7"/>
                </a:cubicBezTo>
                <a:cubicBezTo>
                  <a:pt x="63" y="6"/>
                  <a:pt x="65" y="6"/>
                  <a:pt x="67" y="6"/>
                </a:cubicBezTo>
                <a:cubicBezTo>
                  <a:pt x="71" y="4"/>
                  <a:pt x="75" y="4"/>
                  <a:pt x="78" y="2"/>
                </a:cubicBezTo>
                <a:cubicBezTo>
                  <a:pt x="81" y="0"/>
                  <a:pt x="84" y="0"/>
                  <a:pt x="87" y="1"/>
                </a:cubicBezTo>
                <a:cubicBezTo>
                  <a:pt x="92" y="4"/>
                  <a:pt x="98" y="4"/>
                  <a:pt x="104" y="4"/>
                </a:cubicBezTo>
                <a:cubicBezTo>
                  <a:pt x="118" y="4"/>
                  <a:pt x="132" y="4"/>
                  <a:pt x="146" y="4"/>
                </a:cubicBezTo>
                <a:cubicBezTo>
                  <a:pt x="161" y="4"/>
                  <a:pt x="175" y="5"/>
                  <a:pt x="190" y="8"/>
                </a:cubicBezTo>
                <a:cubicBezTo>
                  <a:pt x="200" y="10"/>
                  <a:pt x="210" y="11"/>
                  <a:pt x="220" y="12"/>
                </a:cubicBezTo>
                <a:cubicBezTo>
                  <a:pt x="233" y="15"/>
                  <a:pt x="247" y="18"/>
                  <a:pt x="260" y="22"/>
                </a:cubicBezTo>
                <a:cubicBezTo>
                  <a:pt x="269" y="25"/>
                  <a:pt x="278" y="28"/>
                  <a:pt x="288" y="31"/>
                </a:cubicBezTo>
                <a:cubicBezTo>
                  <a:pt x="294" y="33"/>
                  <a:pt x="301" y="37"/>
                  <a:pt x="308" y="36"/>
                </a:cubicBezTo>
                <a:cubicBezTo>
                  <a:pt x="309" y="36"/>
                  <a:pt x="309" y="36"/>
                  <a:pt x="309" y="36"/>
                </a:cubicBezTo>
                <a:cubicBezTo>
                  <a:pt x="318" y="39"/>
                  <a:pt x="326" y="42"/>
                  <a:pt x="334" y="45"/>
                </a:cubicBezTo>
                <a:cubicBezTo>
                  <a:pt x="341" y="47"/>
                  <a:pt x="349" y="49"/>
                  <a:pt x="357" y="51"/>
                </a:cubicBezTo>
                <a:cubicBezTo>
                  <a:pt x="365" y="53"/>
                  <a:pt x="374" y="54"/>
                  <a:pt x="382" y="56"/>
                </a:cubicBezTo>
                <a:cubicBezTo>
                  <a:pt x="385" y="56"/>
                  <a:pt x="388" y="56"/>
                  <a:pt x="390" y="55"/>
                </a:cubicBezTo>
                <a:cubicBezTo>
                  <a:pt x="400" y="49"/>
                  <a:pt x="408" y="51"/>
                  <a:pt x="416" y="56"/>
                </a:cubicBezTo>
                <a:cubicBezTo>
                  <a:pt x="423" y="61"/>
                  <a:pt x="430" y="63"/>
                  <a:pt x="437" y="67"/>
                </a:cubicBezTo>
                <a:cubicBezTo>
                  <a:pt x="442" y="69"/>
                  <a:pt x="446" y="70"/>
                  <a:pt x="451" y="72"/>
                </a:cubicBezTo>
                <a:cubicBezTo>
                  <a:pt x="459" y="74"/>
                  <a:pt x="468" y="77"/>
                  <a:pt x="477" y="79"/>
                </a:cubicBezTo>
                <a:cubicBezTo>
                  <a:pt x="487" y="81"/>
                  <a:pt x="496" y="84"/>
                  <a:pt x="506" y="86"/>
                </a:cubicBezTo>
                <a:cubicBezTo>
                  <a:pt x="509" y="86"/>
                  <a:pt x="513" y="87"/>
                  <a:pt x="516" y="87"/>
                </a:cubicBezTo>
                <a:cubicBezTo>
                  <a:pt x="527" y="90"/>
                  <a:pt x="538" y="92"/>
                  <a:pt x="549" y="94"/>
                </a:cubicBezTo>
                <a:cubicBezTo>
                  <a:pt x="562" y="96"/>
                  <a:pt x="575" y="100"/>
                  <a:pt x="588" y="100"/>
                </a:cubicBezTo>
                <a:cubicBezTo>
                  <a:pt x="595" y="101"/>
                  <a:pt x="602" y="103"/>
                  <a:pt x="610" y="104"/>
                </a:cubicBezTo>
                <a:cubicBezTo>
                  <a:pt x="624" y="106"/>
                  <a:pt x="637" y="110"/>
                  <a:pt x="651" y="113"/>
                </a:cubicBezTo>
                <a:cubicBezTo>
                  <a:pt x="663" y="114"/>
                  <a:pt x="674" y="116"/>
                  <a:pt x="685" y="119"/>
                </a:cubicBezTo>
                <a:cubicBezTo>
                  <a:pt x="689" y="120"/>
                  <a:pt x="694" y="121"/>
                  <a:pt x="698" y="121"/>
                </a:cubicBezTo>
                <a:cubicBezTo>
                  <a:pt x="709" y="123"/>
                  <a:pt x="719" y="124"/>
                  <a:pt x="730" y="126"/>
                </a:cubicBezTo>
                <a:cubicBezTo>
                  <a:pt x="747" y="129"/>
                  <a:pt x="764" y="128"/>
                  <a:pt x="781" y="128"/>
                </a:cubicBezTo>
                <a:cubicBezTo>
                  <a:pt x="786" y="128"/>
                  <a:pt x="791" y="126"/>
                  <a:pt x="795" y="125"/>
                </a:cubicBezTo>
                <a:cubicBezTo>
                  <a:pt x="799" y="124"/>
                  <a:pt x="799" y="120"/>
                  <a:pt x="800" y="118"/>
                </a:cubicBezTo>
                <a:close/>
                <a:moveTo>
                  <a:pt x="230" y="485"/>
                </a:moveTo>
                <a:cubicBezTo>
                  <a:pt x="231" y="484"/>
                  <a:pt x="231" y="482"/>
                  <a:pt x="231" y="481"/>
                </a:cubicBezTo>
                <a:cubicBezTo>
                  <a:pt x="231" y="477"/>
                  <a:pt x="230" y="474"/>
                  <a:pt x="230" y="470"/>
                </a:cubicBezTo>
                <a:cubicBezTo>
                  <a:pt x="230" y="457"/>
                  <a:pt x="229" y="445"/>
                  <a:pt x="227" y="433"/>
                </a:cubicBezTo>
                <a:cubicBezTo>
                  <a:pt x="226" y="423"/>
                  <a:pt x="225" y="413"/>
                  <a:pt x="224" y="402"/>
                </a:cubicBezTo>
                <a:cubicBezTo>
                  <a:pt x="224" y="399"/>
                  <a:pt x="223" y="395"/>
                  <a:pt x="223" y="391"/>
                </a:cubicBezTo>
                <a:cubicBezTo>
                  <a:pt x="222" y="381"/>
                  <a:pt x="222" y="370"/>
                  <a:pt x="220" y="359"/>
                </a:cubicBezTo>
                <a:cubicBezTo>
                  <a:pt x="218" y="342"/>
                  <a:pt x="214" y="326"/>
                  <a:pt x="211" y="310"/>
                </a:cubicBezTo>
                <a:cubicBezTo>
                  <a:pt x="210" y="303"/>
                  <a:pt x="208" y="296"/>
                  <a:pt x="206" y="290"/>
                </a:cubicBezTo>
                <a:cubicBezTo>
                  <a:pt x="205" y="282"/>
                  <a:pt x="203" y="275"/>
                  <a:pt x="202" y="268"/>
                </a:cubicBezTo>
                <a:cubicBezTo>
                  <a:pt x="200" y="254"/>
                  <a:pt x="195" y="242"/>
                  <a:pt x="190" y="229"/>
                </a:cubicBezTo>
                <a:cubicBezTo>
                  <a:pt x="189" y="224"/>
                  <a:pt x="186" y="219"/>
                  <a:pt x="184" y="214"/>
                </a:cubicBezTo>
                <a:cubicBezTo>
                  <a:pt x="183" y="211"/>
                  <a:pt x="181" y="208"/>
                  <a:pt x="181" y="204"/>
                </a:cubicBezTo>
                <a:cubicBezTo>
                  <a:pt x="180" y="197"/>
                  <a:pt x="177" y="190"/>
                  <a:pt x="173" y="183"/>
                </a:cubicBezTo>
                <a:cubicBezTo>
                  <a:pt x="168" y="171"/>
                  <a:pt x="165" y="160"/>
                  <a:pt x="166" y="147"/>
                </a:cubicBezTo>
                <a:cubicBezTo>
                  <a:pt x="166" y="146"/>
                  <a:pt x="166" y="145"/>
                  <a:pt x="166" y="145"/>
                </a:cubicBezTo>
                <a:cubicBezTo>
                  <a:pt x="165" y="131"/>
                  <a:pt x="170" y="118"/>
                  <a:pt x="176" y="105"/>
                </a:cubicBezTo>
                <a:cubicBezTo>
                  <a:pt x="174" y="104"/>
                  <a:pt x="173" y="102"/>
                  <a:pt x="171" y="100"/>
                </a:cubicBezTo>
                <a:cubicBezTo>
                  <a:pt x="169" y="99"/>
                  <a:pt x="166" y="97"/>
                  <a:pt x="163" y="95"/>
                </a:cubicBezTo>
                <a:cubicBezTo>
                  <a:pt x="161" y="93"/>
                  <a:pt x="159" y="91"/>
                  <a:pt x="156" y="89"/>
                </a:cubicBezTo>
                <a:cubicBezTo>
                  <a:pt x="147" y="83"/>
                  <a:pt x="137" y="79"/>
                  <a:pt x="127" y="75"/>
                </a:cubicBezTo>
                <a:cubicBezTo>
                  <a:pt x="123" y="73"/>
                  <a:pt x="118" y="71"/>
                  <a:pt x="114" y="69"/>
                </a:cubicBezTo>
                <a:cubicBezTo>
                  <a:pt x="115" y="74"/>
                  <a:pt x="115" y="78"/>
                  <a:pt x="115" y="83"/>
                </a:cubicBezTo>
                <a:cubicBezTo>
                  <a:pt x="116" y="86"/>
                  <a:pt x="117" y="89"/>
                  <a:pt x="116" y="92"/>
                </a:cubicBezTo>
                <a:cubicBezTo>
                  <a:pt x="116" y="104"/>
                  <a:pt x="117" y="116"/>
                  <a:pt x="120" y="128"/>
                </a:cubicBezTo>
                <a:cubicBezTo>
                  <a:pt x="123" y="147"/>
                  <a:pt x="127" y="166"/>
                  <a:pt x="131" y="185"/>
                </a:cubicBezTo>
                <a:cubicBezTo>
                  <a:pt x="134" y="196"/>
                  <a:pt x="137" y="206"/>
                  <a:pt x="137" y="216"/>
                </a:cubicBezTo>
                <a:cubicBezTo>
                  <a:pt x="139" y="231"/>
                  <a:pt x="143" y="244"/>
                  <a:pt x="145" y="258"/>
                </a:cubicBezTo>
                <a:cubicBezTo>
                  <a:pt x="149" y="277"/>
                  <a:pt x="154" y="296"/>
                  <a:pt x="158" y="316"/>
                </a:cubicBezTo>
                <a:cubicBezTo>
                  <a:pt x="159" y="323"/>
                  <a:pt x="160" y="331"/>
                  <a:pt x="162" y="339"/>
                </a:cubicBezTo>
                <a:cubicBezTo>
                  <a:pt x="166" y="362"/>
                  <a:pt x="173" y="384"/>
                  <a:pt x="182" y="405"/>
                </a:cubicBezTo>
                <a:cubicBezTo>
                  <a:pt x="184" y="408"/>
                  <a:pt x="186" y="411"/>
                  <a:pt x="187" y="414"/>
                </a:cubicBezTo>
                <a:cubicBezTo>
                  <a:pt x="190" y="419"/>
                  <a:pt x="194" y="423"/>
                  <a:pt x="195" y="429"/>
                </a:cubicBezTo>
                <a:cubicBezTo>
                  <a:pt x="196" y="433"/>
                  <a:pt x="197" y="436"/>
                  <a:pt x="196" y="439"/>
                </a:cubicBezTo>
                <a:cubicBezTo>
                  <a:pt x="195" y="440"/>
                  <a:pt x="196" y="441"/>
                  <a:pt x="196" y="442"/>
                </a:cubicBezTo>
                <a:cubicBezTo>
                  <a:pt x="201" y="452"/>
                  <a:pt x="205" y="462"/>
                  <a:pt x="213" y="469"/>
                </a:cubicBezTo>
                <a:cubicBezTo>
                  <a:pt x="214" y="469"/>
                  <a:pt x="215" y="471"/>
                  <a:pt x="215" y="471"/>
                </a:cubicBezTo>
                <a:cubicBezTo>
                  <a:pt x="220" y="476"/>
                  <a:pt x="223" y="482"/>
                  <a:pt x="230" y="485"/>
                </a:cubicBezTo>
                <a:close/>
                <a:moveTo>
                  <a:pt x="394" y="103"/>
                </a:moveTo>
                <a:cubicBezTo>
                  <a:pt x="394" y="108"/>
                  <a:pt x="396" y="110"/>
                  <a:pt x="399" y="111"/>
                </a:cubicBezTo>
                <a:cubicBezTo>
                  <a:pt x="408" y="115"/>
                  <a:pt x="416" y="118"/>
                  <a:pt x="424" y="122"/>
                </a:cubicBezTo>
                <a:cubicBezTo>
                  <a:pt x="437" y="128"/>
                  <a:pt x="451" y="135"/>
                  <a:pt x="464" y="141"/>
                </a:cubicBezTo>
                <a:cubicBezTo>
                  <a:pt x="467" y="142"/>
                  <a:pt x="470" y="142"/>
                  <a:pt x="473" y="143"/>
                </a:cubicBezTo>
                <a:cubicBezTo>
                  <a:pt x="480" y="147"/>
                  <a:pt x="487" y="150"/>
                  <a:pt x="494" y="154"/>
                </a:cubicBezTo>
                <a:cubicBezTo>
                  <a:pt x="507" y="160"/>
                  <a:pt x="521" y="164"/>
                  <a:pt x="535" y="169"/>
                </a:cubicBezTo>
                <a:cubicBezTo>
                  <a:pt x="543" y="173"/>
                  <a:pt x="552" y="176"/>
                  <a:pt x="560" y="179"/>
                </a:cubicBezTo>
                <a:cubicBezTo>
                  <a:pt x="566" y="181"/>
                  <a:pt x="572" y="184"/>
                  <a:pt x="578" y="185"/>
                </a:cubicBezTo>
                <a:cubicBezTo>
                  <a:pt x="587" y="186"/>
                  <a:pt x="596" y="191"/>
                  <a:pt x="605" y="192"/>
                </a:cubicBezTo>
                <a:cubicBezTo>
                  <a:pt x="612" y="193"/>
                  <a:pt x="620" y="196"/>
                  <a:pt x="627" y="197"/>
                </a:cubicBezTo>
                <a:cubicBezTo>
                  <a:pt x="637" y="200"/>
                  <a:pt x="647" y="201"/>
                  <a:pt x="657" y="203"/>
                </a:cubicBezTo>
                <a:cubicBezTo>
                  <a:pt x="661" y="204"/>
                  <a:pt x="664" y="204"/>
                  <a:pt x="667" y="202"/>
                </a:cubicBezTo>
                <a:cubicBezTo>
                  <a:pt x="678" y="195"/>
                  <a:pt x="689" y="195"/>
                  <a:pt x="700" y="201"/>
                </a:cubicBezTo>
                <a:cubicBezTo>
                  <a:pt x="705" y="204"/>
                  <a:pt x="710" y="205"/>
                  <a:pt x="716" y="201"/>
                </a:cubicBezTo>
                <a:cubicBezTo>
                  <a:pt x="726" y="196"/>
                  <a:pt x="736" y="191"/>
                  <a:pt x="745" y="186"/>
                </a:cubicBezTo>
                <a:cubicBezTo>
                  <a:pt x="754" y="181"/>
                  <a:pt x="763" y="176"/>
                  <a:pt x="767" y="165"/>
                </a:cubicBezTo>
                <a:cubicBezTo>
                  <a:pt x="763" y="163"/>
                  <a:pt x="760" y="162"/>
                  <a:pt x="756" y="160"/>
                </a:cubicBezTo>
                <a:cubicBezTo>
                  <a:pt x="747" y="157"/>
                  <a:pt x="739" y="153"/>
                  <a:pt x="730" y="152"/>
                </a:cubicBezTo>
                <a:cubicBezTo>
                  <a:pt x="726" y="151"/>
                  <a:pt x="722" y="150"/>
                  <a:pt x="717" y="149"/>
                </a:cubicBezTo>
                <a:cubicBezTo>
                  <a:pt x="707" y="146"/>
                  <a:pt x="696" y="143"/>
                  <a:pt x="685" y="143"/>
                </a:cubicBezTo>
                <a:cubicBezTo>
                  <a:pt x="684" y="143"/>
                  <a:pt x="683" y="143"/>
                  <a:pt x="682" y="143"/>
                </a:cubicBezTo>
                <a:cubicBezTo>
                  <a:pt x="668" y="140"/>
                  <a:pt x="655" y="137"/>
                  <a:pt x="641" y="135"/>
                </a:cubicBezTo>
                <a:cubicBezTo>
                  <a:pt x="625" y="131"/>
                  <a:pt x="609" y="129"/>
                  <a:pt x="593" y="125"/>
                </a:cubicBezTo>
                <a:cubicBezTo>
                  <a:pt x="585" y="124"/>
                  <a:pt x="577" y="122"/>
                  <a:pt x="569" y="121"/>
                </a:cubicBezTo>
                <a:cubicBezTo>
                  <a:pt x="556" y="120"/>
                  <a:pt x="544" y="117"/>
                  <a:pt x="531" y="115"/>
                </a:cubicBezTo>
                <a:cubicBezTo>
                  <a:pt x="520" y="112"/>
                  <a:pt x="508" y="110"/>
                  <a:pt x="497" y="107"/>
                </a:cubicBezTo>
                <a:cubicBezTo>
                  <a:pt x="490" y="106"/>
                  <a:pt x="482" y="105"/>
                  <a:pt x="475" y="104"/>
                </a:cubicBezTo>
                <a:cubicBezTo>
                  <a:pt x="469" y="104"/>
                  <a:pt x="464" y="103"/>
                  <a:pt x="458" y="102"/>
                </a:cubicBezTo>
                <a:cubicBezTo>
                  <a:pt x="446" y="102"/>
                  <a:pt x="434" y="102"/>
                  <a:pt x="422" y="102"/>
                </a:cubicBezTo>
                <a:cubicBezTo>
                  <a:pt x="421" y="102"/>
                  <a:pt x="420" y="103"/>
                  <a:pt x="419" y="103"/>
                </a:cubicBezTo>
                <a:cubicBezTo>
                  <a:pt x="411" y="105"/>
                  <a:pt x="403" y="107"/>
                  <a:pt x="394" y="103"/>
                </a:cubicBezTo>
                <a:close/>
                <a:moveTo>
                  <a:pt x="191" y="646"/>
                </a:moveTo>
                <a:cubicBezTo>
                  <a:pt x="192" y="647"/>
                  <a:pt x="194" y="648"/>
                  <a:pt x="195" y="648"/>
                </a:cubicBezTo>
                <a:cubicBezTo>
                  <a:pt x="197" y="647"/>
                  <a:pt x="199" y="644"/>
                  <a:pt x="199" y="642"/>
                </a:cubicBezTo>
                <a:cubicBezTo>
                  <a:pt x="199" y="640"/>
                  <a:pt x="197" y="638"/>
                  <a:pt x="196" y="636"/>
                </a:cubicBezTo>
                <a:cubicBezTo>
                  <a:pt x="192" y="637"/>
                  <a:pt x="195" y="634"/>
                  <a:pt x="193" y="632"/>
                </a:cubicBezTo>
                <a:cubicBezTo>
                  <a:pt x="192" y="632"/>
                  <a:pt x="189" y="631"/>
                  <a:pt x="187" y="631"/>
                </a:cubicBezTo>
                <a:cubicBezTo>
                  <a:pt x="186" y="632"/>
                  <a:pt x="185" y="635"/>
                  <a:pt x="183" y="636"/>
                </a:cubicBezTo>
                <a:cubicBezTo>
                  <a:pt x="183" y="636"/>
                  <a:pt x="183" y="635"/>
                  <a:pt x="182" y="634"/>
                </a:cubicBezTo>
                <a:cubicBezTo>
                  <a:pt x="182" y="639"/>
                  <a:pt x="181" y="643"/>
                  <a:pt x="181" y="648"/>
                </a:cubicBezTo>
                <a:cubicBezTo>
                  <a:pt x="185" y="647"/>
                  <a:pt x="187" y="647"/>
                  <a:pt x="191" y="646"/>
                </a:cubicBezTo>
                <a:close/>
              </a:path>
            </a:pathLst>
          </a:custGeom>
          <a:solidFill>
            <a:srgbClr val="00195A"/>
          </a:solidFill>
          <a:ln>
            <a:noFill/>
          </a:ln>
        </p:spPr>
        <p:txBody>
          <a:bodyPr vert="horz" wrap="square" lIns="91440" tIns="45720" rIns="91440" bIns="45720" numCol="1" anchor="t" anchorCtr="0" compatLnSpc="1"/>
          <a:lstStyle/>
          <a:p>
            <a:endParaRPr lang="en-US" sz="1600" dirty="0">
              <a:solidFill>
                <a:srgbClr val="000000"/>
              </a:solidFill>
              <a:latin typeface="Arial" panose="020B0604020202020204" pitchFamily="34" charset="0"/>
            </a:endParaRPr>
          </a:p>
        </p:txBody>
      </p:sp>
      <p:sp>
        <p:nvSpPr>
          <p:cNvPr id="318" name="Freeform 317"/>
          <p:cNvSpPr/>
          <p:nvPr/>
        </p:nvSpPr>
        <p:spPr bwMode="gray">
          <a:xfrm>
            <a:off x="8744183" y="1945479"/>
            <a:ext cx="183405" cy="451205"/>
          </a:xfrm>
          <a:custGeom>
            <a:avLst/>
            <a:gdLst>
              <a:gd name="connsiteX0" fmla="*/ 0 w 851026"/>
              <a:gd name="connsiteY0" fmla="*/ 0 h 2027976"/>
              <a:gd name="connsiteX1" fmla="*/ 851026 w 851026"/>
              <a:gd name="connsiteY1" fmla="*/ 1023042 h 2027976"/>
              <a:gd name="connsiteX2" fmla="*/ 45268 w 851026"/>
              <a:gd name="connsiteY2" fmla="*/ 2027976 h 2027976"/>
            </a:gdLst>
            <a:ahLst/>
            <a:cxnLst>
              <a:cxn ang="0">
                <a:pos x="connsiteX0" y="connsiteY0"/>
              </a:cxn>
              <a:cxn ang="0">
                <a:pos x="connsiteX1" y="connsiteY1"/>
              </a:cxn>
              <a:cxn ang="0">
                <a:pos x="connsiteX2" y="connsiteY2"/>
              </a:cxn>
            </a:cxnLst>
            <a:rect l="l" t="t" r="r" b="b"/>
            <a:pathLst>
              <a:path w="851026" h="2027976">
                <a:moveTo>
                  <a:pt x="0" y="0"/>
                </a:moveTo>
                <a:lnTo>
                  <a:pt x="851026" y="1023042"/>
                </a:lnTo>
                <a:lnTo>
                  <a:pt x="45268" y="2027976"/>
                </a:lnTo>
              </a:path>
            </a:pathLst>
          </a:custGeom>
          <a:noFill/>
          <a:ln w="85725" cap="rnd">
            <a:solidFill>
              <a:schemeClr val="bg2"/>
            </a:solidFill>
          </a:ln>
        </p:spPr>
        <p:txBody>
          <a:bodyPr rtlCol="0" anchor="ctr"/>
          <a:lstStyle/>
          <a:p>
            <a:pPr algn="ctr"/>
            <a:endParaRPr lang="en-US"/>
          </a:p>
        </p:txBody>
      </p:sp>
      <p:sp>
        <p:nvSpPr>
          <p:cNvPr id="319" name="Freeform 318"/>
          <p:cNvSpPr/>
          <p:nvPr/>
        </p:nvSpPr>
        <p:spPr bwMode="gray">
          <a:xfrm>
            <a:off x="8744183" y="2700957"/>
            <a:ext cx="183405" cy="451205"/>
          </a:xfrm>
          <a:custGeom>
            <a:avLst/>
            <a:gdLst>
              <a:gd name="connsiteX0" fmla="*/ 0 w 851026"/>
              <a:gd name="connsiteY0" fmla="*/ 0 h 2027976"/>
              <a:gd name="connsiteX1" fmla="*/ 851026 w 851026"/>
              <a:gd name="connsiteY1" fmla="*/ 1023042 h 2027976"/>
              <a:gd name="connsiteX2" fmla="*/ 45268 w 851026"/>
              <a:gd name="connsiteY2" fmla="*/ 2027976 h 2027976"/>
            </a:gdLst>
            <a:ahLst/>
            <a:cxnLst>
              <a:cxn ang="0">
                <a:pos x="connsiteX0" y="connsiteY0"/>
              </a:cxn>
              <a:cxn ang="0">
                <a:pos x="connsiteX1" y="connsiteY1"/>
              </a:cxn>
              <a:cxn ang="0">
                <a:pos x="connsiteX2" y="connsiteY2"/>
              </a:cxn>
            </a:cxnLst>
            <a:rect l="l" t="t" r="r" b="b"/>
            <a:pathLst>
              <a:path w="851026" h="2027976">
                <a:moveTo>
                  <a:pt x="0" y="0"/>
                </a:moveTo>
                <a:lnTo>
                  <a:pt x="851026" y="1023042"/>
                </a:lnTo>
                <a:lnTo>
                  <a:pt x="45268" y="2027976"/>
                </a:lnTo>
              </a:path>
            </a:pathLst>
          </a:custGeom>
          <a:noFill/>
          <a:ln w="85725" cap="rnd">
            <a:solidFill>
              <a:schemeClr val="bg2"/>
            </a:solidFill>
          </a:ln>
        </p:spPr>
        <p:txBody>
          <a:bodyPr rtlCol="0" anchor="ctr"/>
          <a:lstStyle/>
          <a:p>
            <a:pPr algn="ctr"/>
            <a:endParaRPr lang="en-US"/>
          </a:p>
        </p:txBody>
      </p:sp>
      <p:sp>
        <p:nvSpPr>
          <p:cNvPr id="320" name="Freeform 319"/>
          <p:cNvSpPr/>
          <p:nvPr/>
        </p:nvSpPr>
        <p:spPr bwMode="gray">
          <a:xfrm>
            <a:off x="8744183" y="4203471"/>
            <a:ext cx="183405" cy="451205"/>
          </a:xfrm>
          <a:custGeom>
            <a:avLst/>
            <a:gdLst>
              <a:gd name="connsiteX0" fmla="*/ 0 w 851026"/>
              <a:gd name="connsiteY0" fmla="*/ 0 h 2027976"/>
              <a:gd name="connsiteX1" fmla="*/ 851026 w 851026"/>
              <a:gd name="connsiteY1" fmla="*/ 1023042 h 2027976"/>
              <a:gd name="connsiteX2" fmla="*/ 45268 w 851026"/>
              <a:gd name="connsiteY2" fmla="*/ 2027976 h 2027976"/>
            </a:gdLst>
            <a:ahLst/>
            <a:cxnLst>
              <a:cxn ang="0">
                <a:pos x="connsiteX0" y="connsiteY0"/>
              </a:cxn>
              <a:cxn ang="0">
                <a:pos x="connsiteX1" y="connsiteY1"/>
              </a:cxn>
              <a:cxn ang="0">
                <a:pos x="connsiteX2" y="connsiteY2"/>
              </a:cxn>
            </a:cxnLst>
            <a:rect l="l" t="t" r="r" b="b"/>
            <a:pathLst>
              <a:path w="851026" h="2027976">
                <a:moveTo>
                  <a:pt x="0" y="0"/>
                </a:moveTo>
                <a:lnTo>
                  <a:pt x="851026" y="1023042"/>
                </a:lnTo>
                <a:lnTo>
                  <a:pt x="45268" y="2027976"/>
                </a:lnTo>
              </a:path>
            </a:pathLst>
          </a:custGeom>
          <a:noFill/>
          <a:ln w="85725" cap="rnd">
            <a:solidFill>
              <a:schemeClr val="bg2"/>
            </a:solidFill>
          </a:ln>
        </p:spPr>
        <p:txBody>
          <a:bodyPr rtlCol="0" anchor="ctr"/>
          <a:lstStyle/>
          <a:p>
            <a:pPr algn="ctr"/>
            <a:endParaRPr lang="en-US"/>
          </a:p>
        </p:txBody>
      </p:sp>
      <p:sp>
        <p:nvSpPr>
          <p:cNvPr id="110" name="Rectangle 109"/>
          <p:cNvSpPr/>
          <p:nvPr/>
        </p:nvSpPr>
        <p:spPr bwMode="gray">
          <a:xfrm>
            <a:off x="6910914" y="5369005"/>
            <a:ext cx="1048980" cy="369332"/>
          </a:xfrm>
          <a:prstGeom prst="rect">
            <a:avLst/>
          </a:prstGeom>
          <a:noFill/>
        </p:spPr>
        <p:txBody>
          <a:bodyPr wrap="square" lIns="0" tIns="0" rIns="0" bIns="0" rtlCol="0" anchor="t" anchorCtr="0">
            <a:spAutoFit/>
          </a:bodyPr>
          <a:lstStyle/>
          <a:p>
            <a:pPr algn="ctr"/>
            <a:r>
              <a:rPr lang="en-US" sz="1200" dirty="0">
                <a:solidFill>
                  <a:srgbClr val="000000"/>
                </a:solidFill>
                <a:latin typeface="+mj-lt"/>
                <a:cs typeface="Arial" panose="020B0604020202020204" pitchFamily="34" charset="0"/>
              </a:rPr>
              <a:t>Text</a:t>
            </a:r>
            <a:br>
              <a:rPr lang="en-US" sz="1200" dirty="0">
                <a:solidFill>
                  <a:srgbClr val="000000"/>
                </a:solidFill>
                <a:latin typeface="+mj-lt"/>
                <a:cs typeface="Arial" panose="020B0604020202020204" pitchFamily="34" charset="0"/>
              </a:rPr>
            </a:br>
            <a:r>
              <a:rPr lang="en-US" sz="1200" dirty="0">
                <a:solidFill>
                  <a:srgbClr val="000000"/>
                </a:solidFill>
                <a:latin typeface="+mj-lt"/>
                <a:cs typeface="Arial" panose="020B0604020202020204" pitchFamily="34" charset="0"/>
              </a:rPr>
              <a:t>Data</a:t>
            </a:r>
            <a:endParaRPr lang="en-US" sz="1200" dirty="0">
              <a:solidFill>
                <a:srgbClr val="000000"/>
              </a:solidFill>
              <a:latin typeface="+mj-lt"/>
              <a:cs typeface="Arial" panose="020B0604020202020204" pitchFamily="34" charset="0"/>
            </a:endParaRPr>
          </a:p>
        </p:txBody>
      </p:sp>
      <p:grpSp>
        <p:nvGrpSpPr>
          <p:cNvPr id="7" name="Group 6"/>
          <p:cNvGrpSpPr/>
          <p:nvPr/>
        </p:nvGrpSpPr>
        <p:grpSpPr>
          <a:xfrm>
            <a:off x="7191997" y="4964336"/>
            <a:ext cx="520426" cy="364714"/>
            <a:chOff x="5581678" y="5043938"/>
            <a:chExt cx="390218" cy="364714"/>
          </a:xfrm>
          <a:solidFill>
            <a:srgbClr val="00195A"/>
          </a:solidFill>
        </p:grpSpPr>
        <p:sp>
          <p:nvSpPr>
            <p:cNvPr id="148" name="Freeform 173"/>
            <p:cNvSpPr>
              <a:spLocks noEditPoints="1"/>
            </p:cNvSpPr>
            <p:nvPr/>
          </p:nvSpPr>
          <p:spPr bwMode="auto">
            <a:xfrm>
              <a:off x="5656224" y="5043938"/>
              <a:ext cx="121823" cy="159456"/>
            </a:xfrm>
            <a:custGeom>
              <a:avLst/>
              <a:gdLst>
                <a:gd name="T0" fmla="*/ 0 w 314"/>
                <a:gd name="T1" fmla="*/ 0 h 411"/>
                <a:gd name="T2" fmla="*/ 0 w 314"/>
                <a:gd name="T3" fmla="*/ 411 h 411"/>
                <a:gd name="T4" fmla="*/ 314 w 314"/>
                <a:gd name="T5" fmla="*/ 411 h 411"/>
                <a:gd name="T6" fmla="*/ 314 w 314"/>
                <a:gd name="T7" fmla="*/ 91 h 411"/>
                <a:gd name="T8" fmla="*/ 220 w 314"/>
                <a:gd name="T9" fmla="*/ 0 h 411"/>
                <a:gd name="T10" fmla="*/ 0 w 314"/>
                <a:gd name="T11" fmla="*/ 0 h 411"/>
                <a:gd name="T12" fmla="*/ 33 w 314"/>
                <a:gd name="T13" fmla="*/ 150 h 411"/>
                <a:gd name="T14" fmla="*/ 179 w 314"/>
                <a:gd name="T15" fmla="*/ 150 h 411"/>
                <a:gd name="T16" fmla="*/ 179 w 314"/>
                <a:gd name="T17" fmla="*/ 173 h 411"/>
                <a:gd name="T18" fmla="*/ 33 w 314"/>
                <a:gd name="T19" fmla="*/ 173 h 411"/>
                <a:gd name="T20" fmla="*/ 33 w 314"/>
                <a:gd name="T21" fmla="*/ 150 h 411"/>
                <a:gd name="T22" fmla="*/ 33 w 314"/>
                <a:gd name="T23" fmla="*/ 199 h 411"/>
                <a:gd name="T24" fmla="*/ 222 w 314"/>
                <a:gd name="T25" fmla="*/ 199 h 411"/>
                <a:gd name="T26" fmla="*/ 222 w 314"/>
                <a:gd name="T27" fmla="*/ 222 h 411"/>
                <a:gd name="T28" fmla="*/ 33 w 314"/>
                <a:gd name="T29" fmla="*/ 222 h 411"/>
                <a:gd name="T30" fmla="*/ 33 w 314"/>
                <a:gd name="T31" fmla="*/ 199 h 411"/>
                <a:gd name="T32" fmla="*/ 33 w 314"/>
                <a:gd name="T33" fmla="*/ 273 h 411"/>
                <a:gd name="T34" fmla="*/ 120 w 314"/>
                <a:gd name="T35" fmla="*/ 273 h 411"/>
                <a:gd name="T36" fmla="*/ 120 w 314"/>
                <a:gd name="T37" fmla="*/ 296 h 411"/>
                <a:gd name="T38" fmla="*/ 33 w 314"/>
                <a:gd name="T39" fmla="*/ 296 h 411"/>
                <a:gd name="T40" fmla="*/ 33 w 314"/>
                <a:gd name="T41" fmla="*/ 273 h 411"/>
                <a:gd name="T42" fmla="*/ 258 w 314"/>
                <a:gd name="T43" fmla="*/ 347 h 411"/>
                <a:gd name="T44" fmla="*/ 33 w 314"/>
                <a:gd name="T45" fmla="*/ 347 h 411"/>
                <a:gd name="T46" fmla="*/ 33 w 314"/>
                <a:gd name="T47" fmla="*/ 324 h 411"/>
                <a:gd name="T48" fmla="*/ 258 w 314"/>
                <a:gd name="T49" fmla="*/ 324 h 411"/>
                <a:gd name="T50" fmla="*/ 258 w 314"/>
                <a:gd name="T51" fmla="*/ 347 h 411"/>
                <a:gd name="T52" fmla="*/ 214 w 314"/>
                <a:gd name="T53" fmla="*/ 99 h 411"/>
                <a:gd name="T54" fmla="*/ 214 w 314"/>
                <a:gd name="T55" fmla="*/ 17 h 411"/>
                <a:gd name="T56" fmla="*/ 296 w 314"/>
                <a:gd name="T57" fmla="*/ 99 h 411"/>
                <a:gd name="T58" fmla="*/ 214 w 314"/>
                <a:gd name="T59" fmla="*/ 9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4" h="411">
                  <a:moveTo>
                    <a:pt x="0" y="0"/>
                  </a:moveTo>
                  <a:lnTo>
                    <a:pt x="0" y="411"/>
                  </a:lnTo>
                  <a:lnTo>
                    <a:pt x="314" y="411"/>
                  </a:lnTo>
                  <a:lnTo>
                    <a:pt x="314" y="91"/>
                  </a:lnTo>
                  <a:lnTo>
                    <a:pt x="220" y="0"/>
                  </a:lnTo>
                  <a:lnTo>
                    <a:pt x="0" y="0"/>
                  </a:lnTo>
                  <a:close/>
                  <a:moveTo>
                    <a:pt x="33" y="150"/>
                  </a:moveTo>
                  <a:lnTo>
                    <a:pt x="179" y="150"/>
                  </a:lnTo>
                  <a:lnTo>
                    <a:pt x="179" y="173"/>
                  </a:lnTo>
                  <a:lnTo>
                    <a:pt x="33" y="173"/>
                  </a:lnTo>
                  <a:lnTo>
                    <a:pt x="33" y="150"/>
                  </a:lnTo>
                  <a:close/>
                  <a:moveTo>
                    <a:pt x="33" y="199"/>
                  </a:moveTo>
                  <a:lnTo>
                    <a:pt x="222" y="199"/>
                  </a:lnTo>
                  <a:lnTo>
                    <a:pt x="222" y="222"/>
                  </a:lnTo>
                  <a:lnTo>
                    <a:pt x="33" y="222"/>
                  </a:lnTo>
                  <a:lnTo>
                    <a:pt x="33" y="199"/>
                  </a:lnTo>
                  <a:close/>
                  <a:moveTo>
                    <a:pt x="33" y="273"/>
                  </a:moveTo>
                  <a:lnTo>
                    <a:pt x="120" y="273"/>
                  </a:lnTo>
                  <a:lnTo>
                    <a:pt x="120" y="296"/>
                  </a:lnTo>
                  <a:lnTo>
                    <a:pt x="33" y="296"/>
                  </a:lnTo>
                  <a:lnTo>
                    <a:pt x="33" y="273"/>
                  </a:lnTo>
                  <a:close/>
                  <a:moveTo>
                    <a:pt x="258" y="347"/>
                  </a:moveTo>
                  <a:lnTo>
                    <a:pt x="33" y="347"/>
                  </a:lnTo>
                  <a:lnTo>
                    <a:pt x="33" y="324"/>
                  </a:lnTo>
                  <a:lnTo>
                    <a:pt x="258" y="324"/>
                  </a:lnTo>
                  <a:lnTo>
                    <a:pt x="258" y="347"/>
                  </a:lnTo>
                  <a:close/>
                  <a:moveTo>
                    <a:pt x="214" y="99"/>
                  </a:moveTo>
                  <a:lnTo>
                    <a:pt x="214" y="17"/>
                  </a:lnTo>
                  <a:lnTo>
                    <a:pt x="296" y="99"/>
                  </a:lnTo>
                  <a:lnTo>
                    <a:pt x="214" y="99"/>
                  </a:lnTo>
                  <a:close/>
                </a:path>
              </a:pathLst>
            </a:custGeom>
            <a:grpFill/>
            <a:ln>
              <a:noFill/>
            </a:ln>
          </p:spPr>
          <p:txBody>
            <a:bodyPr vert="horz" wrap="square" lIns="91440" tIns="45720" rIns="91440" bIns="45720" numCol="1" anchor="t" anchorCtr="0" compatLnSpc="1"/>
            <a:lstStyle/>
            <a:p>
              <a:endParaRPr lang="en-US"/>
            </a:p>
          </p:txBody>
        </p:sp>
        <p:grpSp>
          <p:nvGrpSpPr>
            <p:cNvPr id="149" name="Group 148"/>
            <p:cNvGrpSpPr/>
            <p:nvPr/>
          </p:nvGrpSpPr>
          <p:grpSpPr>
            <a:xfrm>
              <a:off x="5581678" y="5216608"/>
              <a:ext cx="146946" cy="192044"/>
              <a:chOff x="6430963" y="2693988"/>
              <a:chExt cx="781050" cy="1020762"/>
            </a:xfrm>
            <a:grpFill/>
          </p:grpSpPr>
          <p:sp>
            <p:nvSpPr>
              <p:cNvPr id="150" name="Freeform 9"/>
              <p:cNvSpPr/>
              <p:nvPr/>
            </p:nvSpPr>
            <p:spPr bwMode="auto">
              <a:xfrm>
                <a:off x="6575425" y="3587750"/>
                <a:ext cx="107950" cy="127000"/>
              </a:xfrm>
              <a:custGeom>
                <a:avLst/>
                <a:gdLst>
                  <a:gd name="T0" fmla="*/ 0 w 18"/>
                  <a:gd name="T1" fmla="*/ 21 h 21"/>
                  <a:gd name="T2" fmla="*/ 18 w 18"/>
                  <a:gd name="T3" fmla="*/ 0 h 21"/>
                  <a:gd name="T4" fmla="*/ 0 w 18"/>
                  <a:gd name="T5" fmla="*/ 21 h 21"/>
                </a:gdLst>
                <a:ahLst/>
                <a:cxnLst>
                  <a:cxn ang="0">
                    <a:pos x="T0" y="T1"/>
                  </a:cxn>
                  <a:cxn ang="0">
                    <a:pos x="T2" y="T3"/>
                  </a:cxn>
                  <a:cxn ang="0">
                    <a:pos x="T4" y="T5"/>
                  </a:cxn>
                </a:cxnLst>
                <a:rect l="0" t="0" r="r" b="b"/>
                <a:pathLst>
                  <a:path w="18" h="21">
                    <a:moveTo>
                      <a:pt x="0" y="21"/>
                    </a:moveTo>
                    <a:cubicBezTo>
                      <a:pt x="7" y="15"/>
                      <a:pt x="13" y="8"/>
                      <a:pt x="18" y="0"/>
                    </a:cubicBezTo>
                    <a:cubicBezTo>
                      <a:pt x="12" y="5"/>
                      <a:pt x="6" y="13"/>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1" name="Freeform 10"/>
              <p:cNvSpPr/>
              <p:nvPr/>
            </p:nvSpPr>
            <p:spPr bwMode="auto">
              <a:xfrm>
                <a:off x="6791325" y="3038475"/>
                <a:ext cx="17463" cy="138112"/>
              </a:xfrm>
              <a:custGeom>
                <a:avLst/>
                <a:gdLst>
                  <a:gd name="T0" fmla="*/ 3 w 3"/>
                  <a:gd name="T1" fmla="*/ 0 h 23"/>
                  <a:gd name="T2" fmla="*/ 1 w 3"/>
                  <a:gd name="T3" fmla="*/ 23 h 23"/>
                  <a:gd name="T4" fmla="*/ 3 w 3"/>
                  <a:gd name="T5" fmla="*/ 0 h 23"/>
                </a:gdLst>
                <a:ahLst/>
                <a:cxnLst>
                  <a:cxn ang="0">
                    <a:pos x="T0" y="T1"/>
                  </a:cxn>
                  <a:cxn ang="0">
                    <a:pos x="T2" y="T3"/>
                  </a:cxn>
                  <a:cxn ang="0">
                    <a:pos x="T4" y="T5"/>
                  </a:cxn>
                </a:cxnLst>
                <a:rect l="0" t="0" r="r" b="b"/>
                <a:pathLst>
                  <a:path w="3" h="23">
                    <a:moveTo>
                      <a:pt x="3" y="0"/>
                    </a:moveTo>
                    <a:cubicBezTo>
                      <a:pt x="1" y="6"/>
                      <a:pt x="0" y="14"/>
                      <a:pt x="1" y="23"/>
                    </a:cubicBezTo>
                    <a:cubicBezTo>
                      <a:pt x="2" y="14"/>
                      <a:pt x="3"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2" name="Freeform 11"/>
              <p:cNvSpPr/>
              <p:nvPr/>
            </p:nvSpPr>
            <p:spPr bwMode="auto">
              <a:xfrm>
                <a:off x="6623050" y="2797175"/>
                <a:ext cx="30163" cy="107950"/>
              </a:xfrm>
              <a:custGeom>
                <a:avLst/>
                <a:gdLst>
                  <a:gd name="T0" fmla="*/ 5 w 5"/>
                  <a:gd name="T1" fmla="*/ 8 h 18"/>
                  <a:gd name="T2" fmla="*/ 1 w 5"/>
                  <a:gd name="T3" fmla="*/ 0 h 18"/>
                  <a:gd name="T4" fmla="*/ 0 w 5"/>
                  <a:gd name="T5" fmla="*/ 0 h 18"/>
                  <a:gd name="T6" fmla="*/ 0 w 5"/>
                  <a:gd name="T7" fmla="*/ 18 h 18"/>
                  <a:gd name="T8" fmla="*/ 1 w 5"/>
                  <a:gd name="T9" fmla="*/ 18 h 18"/>
                  <a:gd name="T10" fmla="*/ 5 w 5"/>
                  <a:gd name="T11" fmla="*/ 8 h 18"/>
                </a:gdLst>
                <a:ahLst/>
                <a:cxnLst>
                  <a:cxn ang="0">
                    <a:pos x="T0" y="T1"/>
                  </a:cxn>
                  <a:cxn ang="0">
                    <a:pos x="T2" y="T3"/>
                  </a:cxn>
                  <a:cxn ang="0">
                    <a:pos x="T4" y="T5"/>
                  </a:cxn>
                  <a:cxn ang="0">
                    <a:pos x="T6" y="T7"/>
                  </a:cxn>
                  <a:cxn ang="0">
                    <a:pos x="T8" y="T9"/>
                  </a:cxn>
                  <a:cxn ang="0">
                    <a:pos x="T10" y="T11"/>
                  </a:cxn>
                </a:cxnLst>
                <a:rect l="0" t="0" r="r" b="b"/>
                <a:pathLst>
                  <a:path w="5" h="18">
                    <a:moveTo>
                      <a:pt x="5" y="8"/>
                    </a:moveTo>
                    <a:cubicBezTo>
                      <a:pt x="5" y="3"/>
                      <a:pt x="4" y="0"/>
                      <a:pt x="1" y="0"/>
                    </a:cubicBezTo>
                    <a:cubicBezTo>
                      <a:pt x="0" y="0"/>
                      <a:pt x="0" y="0"/>
                      <a:pt x="0" y="0"/>
                    </a:cubicBezTo>
                    <a:cubicBezTo>
                      <a:pt x="0" y="18"/>
                      <a:pt x="0" y="18"/>
                      <a:pt x="0" y="18"/>
                    </a:cubicBezTo>
                    <a:cubicBezTo>
                      <a:pt x="0" y="18"/>
                      <a:pt x="0" y="18"/>
                      <a:pt x="1" y="18"/>
                    </a:cubicBezTo>
                    <a:cubicBezTo>
                      <a:pt x="3" y="18"/>
                      <a:pt x="5" y="16"/>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3" name="Freeform 12"/>
              <p:cNvSpPr/>
              <p:nvPr/>
            </p:nvSpPr>
            <p:spPr bwMode="auto">
              <a:xfrm>
                <a:off x="6515100" y="2797175"/>
                <a:ext cx="23813" cy="47625"/>
              </a:xfrm>
              <a:custGeom>
                <a:avLst/>
                <a:gdLst>
                  <a:gd name="T0" fmla="*/ 1 w 4"/>
                  <a:gd name="T1" fmla="*/ 0 h 8"/>
                  <a:gd name="T2" fmla="*/ 0 w 4"/>
                  <a:gd name="T3" fmla="*/ 0 h 8"/>
                  <a:gd name="T4" fmla="*/ 0 w 4"/>
                  <a:gd name="T5" fmla="*/ 8 h 8"/>
                  <a:gd name="T6" fmla="*/ 1 w 4"/>
                  <a:gd name="T7" fmla="*/ 8 h 8"/>
                  <a:gd name="T8" fmla="*/ 4 w 4"/>
                  <a:gd name="T9" fmla="*/ 4 h 8"/>
                  <a:gd name="T10" fmla="*/ 1 w 4"/>
                  <a:gd name="T11" fmla="*/ 0 h 8"/>
                </a:gdLst>
                <a:ahLst/>
                <a:cxnLst>
                  <a:cxn ang="0">
                    <a:pos x="T0" y="T1"/>
                  </a:cxn>
                  <a:cxn ang="0">
                    <a:pos x="T2" y="T3"/>
                  </a:cxn>
                  <a:cxn ang="0">
                    <a:pos x="T4" y="T5"/>
                  </a:cxn>
                  <a:cxn ang="0">
                    <a:pos x="T6" y="T7"/>
                  </a:cxn>
                  <a:cxn ang="0">
                    <a:pos x="T8" y="T9"/>
                  </a:cxn>
                  <a:cxn ang="0">
                    <a:pos x="T10" y="T11"/>
                  </a:cxn>
                </a:cxnLst>
                <a:rect l="0" t="0" r="r" b="b"/>
                <a:pathLst>
                  <a:path w="4" h="8">
                    <a:moveTo>
                      <a:pt x="1" y="0"/>
                    </a:moveTo>
                    <a:cubicBezTo>
                      <a:pt x="0" y="0"/>
                      <a:pt x="0" y="0"/>
                      <a:pt x="0" y="0"/>
                    </a:cubicBezTo>
                    <a:cubicBezTo>
                      <a:pt x="0" y="8"/>
                      <a:pt x="0" y="8"/>
                      <a:pt x="0" y="8"/>
                    </a:cubicBezTo>
                    <a:cubicBezTo>
                      <a:pt x="0" y="8"/>
                      <a:pt x="0" y="8"/>
                      <a:pt x="1" y="8"/>
                    </a:cubicBezTo>
                    <a:cubicBezTo>
                      <a:pt x="3" y="8"/>
                      <a:pt x="4" y="6"/>
                      <a:pt x="4" y="4"/>
                    </a:cubicBezTo>
                    <a:cubicBezTo>
                      <a:pt x="4" y="1"/>
                      <a:pt x="3"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4" name="Freeform 13"/>
              <p:cNvSpPr>
                <a:spLocks noEditPoints="1"/>
              </p:cNvSpPr>
              <p:nvPr/>
            </p:nvSpPr>
            <p:spPr bwMode="auto">
              <a:xfrm>
                <a:off x="6430963" y="2693988"/>
                <a:ext cx="781050" cy="1020762"/>
              </a:xfrm>
              <a:custGeom>
                <a:avLst/>
                <a:gdLst>
                  <a:gd name="T0" fmla="*/ 0 w 130"/>
                  <a:gd name="T1" fmla="*/ 0 h 169"/>
                  <a:gd name="T2" fmla="*/ 0 w 130"/>
                  <a:gd name="T3" fmla="*/ 169 h 169"/>
                  <a:gd name="T4" fmla="*/ 130 w 130"/>
                  <a:gd name="T5" fmla="*/ 169 h 169"/>
                  <a:gd name="T6" fmla="*/ 130 w 130"/>
                  <a:gd name="T7" fmla="*/ 39 h 169"/>
                  <a:gd name="T8" fmla="*/ 91 w 130"/>
                  <a:gd name="T9" fmla="*/ 0 h 169"/>
                  <a:gd name="T10" fmla="*/ 0 w 130"/>
                  <a:gd name="T11" fmla="*/ 0 h 169"/>
                  <a:gd name="T12" fmla="*/ 46 w 130"/>
                  <a:gd name="T13" fmla="*/ 13 h 169"/>
                  <a:gd name="T14" fmla="*/ 58 w 130"/>
                  <a:gd name="T15" fmla="*/ 13 h 169"/>
                  <a:gd name="T16" fmla="*/ 58 w 130"/>
                  <a:gd name="T17" fmla="*/ 17 h 169"/>
                  <a:gd name="T18" fmla="*/ 51 w 130"/>
                  <a:gd name="T19" fmla="*/ 17 h 169"/>
                  <a:gd name="T20" fmla="*/ 51 w 130"/>
                  <a:gd name="T21" fmla="*/ 24 h 169"/>
                  <a:gd name="T22" fmla="*/ 57 w 130"/>
                  <a:gd name="T23" fmla="*/ 24 h 169"/>
                  <a:gd name="T24" fmla="*/ 57 w 130"/>
                  <a:gd name="T25" fmla="*/ 28 h 169"/>
                  <a:gd name="T26" fmla="*/ 51 w 130"/>
                  <a:gd name="T27" fmla="*/ 28 h 169"/>
                  <a:gd name="T28" fmla="*/ 51 w 130"/>
                  <a:gd name="T29" fmla="*/ 39 h 169"/>
                  <a:gd name="T30" fmla="*/ 46 w 130"/>
                  <a:gd name="T31" fmla="*/ 39 h 169"/>
                  <a:gd name="T32" fmla="*/ 46 w 130"/>
                  <a:gd name="T33" fmla="*/ 13 h 169"/>
                  <a:gd name="T34" fmla="*/ 27 w 130"/>
                  <a:gd name="T35" fmla="*/ 13 h 169"/>
                  <a:gd name="T36" fmla="*/ 32 w 130"/>
                  <a:gd name="T37" fmla="*/ 12 h 169"/>
                  <a:gd name="T38" fmla="*/ 39 w 130"/>
                  <a:gd name="T39" fmla="*/ 15 h 169"/>
                  <a:gd name="T40" fmla="*/ 43 w 130"/>
                  <a:gd name="T41" fmla="*/ 26 h 169"/>
                  <a:gd name="T42" fmla="*/ 39 w 130"/>
                  <a:gd name="T43" fmla="*/ 37 h 169"/>
                  <a:gd name="T44" fmla="*/ 31 w 130"/>
                  <a:gd name="T45" fmla="*/ 39 h 169"/>
                  <a:gd name="T46" fmla="*/ 27 w 130"/>
                  <a:gd name="T47" fmla="*/ 39 h 169"/>
                  <a:gd name="T48" fmla="*/ 27 w 130"/>
                  <a:gd name="T49" fmla="*/ 13 h 169"/>
                  <a:gd name="T50" fmla="*/ 14 w 130"/>
                  <a:gd name="T51" fmla="*/ 29 h 169"/>
                  <a:gd name="T52" fmla="*/ 14 w 130"/>
                  <a:gd name="T53" fmla="*/ 39 h 169"/>
                  <a:gd name="T54" fmla="*/ 8 w 130"/>
                  <a:gd name="T55" fmla="*/ 39 h 169"/>
                  <a:gd name="T56" fmla="*/ 8 w 130"/>
                  <a:gd name="T57" fmla="*/ 13 h 169"/>
                  <a:gd name="T58" fmla="*/ 14 w 130"/>
                  <a:gd name="T59" fmla="*/ 12 h 169"/>
                  <a:gd name="T60" fmla="*/ 21 w 130"/>
                  <a:gd name="T61" fmla="*/ 15 h 169"/>
                  <a:gd name="T62" fmla="*/ 23 w 130"/>
                  <a:gd name="T63" fmla="*/ 20 h 169"/>
                  <a:gd name="T64" fmla="*/ 21 w 130"/>
                  <a:gd name="T65" fmla="*/ 27 h 169"/>
                  <a:gd name="T66" fmla="*/ 15 w 130"/>
                  <a:gd name="T67" fmla="*/ 29 h 169"/>
                  <a:gd name="T68" fmla="*/ 14 w 130"/>
                  <a:gd name="T69" fmla="*/ 29 h 169"/>
                  <a:gd name="T70" fmla="*/ 119 w 130"/>
                  <a:gd name="T71" fmla="*/ 125 h 169"/>
                  <a:gd name="T72" fmla="*/ 118 w 130"/>
                  <a:gd name="T73" fmla="*/ 126 h 169"/>
                  <a:gd name="T74" fmla="*/ 81 w 130"/>
                  <a:gd name="T75" fmla="*/ 117 h 169"/>
                  <a:gd name="T76" fmla="*/ 48 w 130"/>
                  <a:gd name="T77" fmla="*/ 128 h 169"/>
                  <a:gd name="T78" fmla="*/ 20 w 130"/>
                  <a:gd name="T79" fmla="*/ 161 h 169"/>
                  <a:gd name="T80" fmla="*/ 19 w 130"/>
                  <a:gd name="T81" fmla="*/ 161 h 169"/>
                  <a:gd name="T82" fmla="*/ 19 w 130"/>
                  <a:gd name="T83" fmla="*/ 161 h 169"/>
                  <a:gd name="T84" fmla="*/ 18 w 130"/>
                  <a:gd name="T85" fmla="*/ 159 h 169"/>
                  <a:gd name="T86" fmla="*/ 46 w 130"/>
                  <a:gd name="T87" fmla="*/ 127 h 169"/>
                  <a:gd name="T88" fmla="*/ 59 w 130"/>
                  <a:gd name="T89" fmla="*/ 88 h 169"/>
                  <a:gd name="T90" fmla="*/ 63 w 130"/>
                  <a:gd name="T91" fmla="*/ 47 h 169"/>
                  <a:gd name="T92" fmla="*/ 65 w 130"/>
                  <a:gd name="T93" fmla="*/ 47 h 169"/>
                  <a:gd name="T94" fmla="*/ 66 w 130"/>
                  <a:gd name="T95" fmla="*/ 48 h 169"/>
                  <a:gd name="T96" fmla="*/ 62 w 130"/>
                  <a:gd name="T97" fmla="*/ 88 h 169"/>
                  <a:gd name="T98" fmla="*/ 81 w 130"/>
                  <a:gd name="T99" fmla="*/ 114 h 169"/>
                  <a:gd name="T100" fmla="*/ 117 w 130"/>
                  <a:gd name="T101" fmla="*/ 123 h 169"/>
                  <a:gd name="T102" fmla="*/ 118 w 130"/>
                  <a:gd name="T103" fmla="*/ 124 h 169"/>
                  <a:gd name="T104" fmla="*/ 119 w 130"/>
                  <a:gd name="T105" fmla="*/ 125 h 169"/>
                  <a:gd name="T106" fmla="*/ 89 w 130"/>
                  <a:gd name="T107" fmla="*/ 41 h 169"/>
                  <a:gd name="T108" fmla="*/ 89 w 130"/>
                  <a:gd name="T109" fmla="*/ 8 h 169"/>
                  <a:gd name="T110" fmla="*/ 122 w 130"/>
                  <a:gd name="T111" fmla="*/ 41 h 169"/>
                  <a:gd name="T112" fmla="*/ 89 w 130"/>
                  <a:gd name="T113" fmla="*/ 4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 h="169">
                    <a:moveTo>
                      <a:pt x="0" y="0"/>
                    </a:moveTo>
                    <a:cubicBezTo>
                      <a:pt x="0" y="169"/>
                      <a:pt x="0" y="169"/>
                      <a:pt x="0" y="169"/>
                    </a:cubicBezTo>
                    <a:cubicBezTo>
                      <a:pt x="130" y="169"/>
                      <a:pt x="130" y="169"/>
                      <a:pt x="130" y="169"/>
                    </a:cubicBezTo>
                    <a:cubicBezTo>
                      <a:pt x="130" y="39"/>
                      <a:pt x="130" y="39"/>
                      <a:pt x="130" y="39"/>
                    </a:cubicBezTo>
                    <a:cubicBezTo>
                      <a:pt x="91" y="0"/>
                      <a:pt x="91" y="0"/>
                      <a:pt x="91" y="0"/>
                    </a:cubicBezTo>
                    <a:lnTo>
                      <a:pt x="0" y="0"/>
                    </a:lnTo>
                    <a:close/>
                    <a:moveTo>
                      <a:pt x="46" y="13"/>
                    </a:moveTo>
                    <a:cubicBezTo>
                      <a:pt x="58" y="13"/>
                      <a:pt x="58" y="13"/>
                      <a:pt x="58" y="13"/>
                    </a:cubicBezTo>
                    <a:cubicBezTo>
                      <a:pt x="58" y="17"/>
                      <a:pt x="58" y="17"/>
                      <a:pt x="58" y="17"/>
                    </a:cubicBezTo>
                    <a:cubicBezTo>
                      <a:pt x="51" y="17"/>
                      <a:pt x="51" y="17"/>
                      <a:pt x="51" y="17"/>
                    </a:cubicBezTo>
                    <a:cubicBezTo>
                      <a:pt x="51" y="24"/>
                      <a:pt x="51" y="24"/>
                      <a:pt x="51" y="24"/>
                    </a:cubicBezTo>
                    <a:cubicBezTo>
                      <a:pt x="57" y="24"/>
                      <a:pt x="57" y="24"/>
                      <a:pt x="57" y="24"/>
                    </a:cubicBezTo>
                    <a:cubicBezTo>
                      <a:pt x="57" y="28"/>
                      <a:pt x="57" y="28"/>
                      <a:pt x="57" y="28"/>
                    </a:cubicBezTo>
                    <a:cubicBezTo>
                      <a:pt x="51" y="28"/>
                      <a:pt x="51" y="28"/>
                      <a:pt x="51" y="28"/>
                    </a:cubicBezTo>
                    <a:cubicBezTo>
                      <a:pt x="51" y="39"/>
                      <a:pt x="51" y="39"/>
                      <a:pt x="51" y="39"/>
                    </a:cubicBezTo>
                    <a:cubicBezTo>
                      <a:pt x="46" y="39"/>
                      <a:pt x="46" y="39"/>
                      <a:pt x="46" y="39"/>
                    </a:cubicBezTo>
                    <a:lnTo>
                      <a:pt x="46" y="13"/>
                    </a:lnTo>
                    <a:close/>
                    <a:moveTo>
                      <a:pt x="27" y="13"/>
                    </a:moveTo>
                    <a:cubicBezTo>
                      <a:pt x="28" y="13"/>
                      <a:pt x="30" y="12"/>
                      <a:pt x="32" y="12"/>
                    </a:cubicBezTo>
                    <a:cubicBezTo>
                      <a:pt x="35" y="12"/>
                      <a:pt x="38" y="13"/>
                      <a:pt x="39" y="15"/>
                    </a:cubicBezTo>
                    <a:cubicBezTo>
                      <a:pt x="41" y="17"/>
                      <a:pt x="43" y="20"/>
                      <a:pt x="43" y="26"/>
                    </a:cubicBezTo>
                    <a:cubicBezTo>
                      <a:pt x="43" y="31"/>
                      <a:pt x="41" y="35"/>
                      <a:pt x="39" y="37"/>
                    </a:cubicBezTo>
                    <a:cubicBezTo>
                      <a:pt x="37" y="39"/>
                      <a:pt x="35" y="39"/>
                      <a:pt x="31" y="39"/>
                    </a:cubicBezTo>
                    <a:cubicBezTo>
                      <a:pt x="29" y="39"/>
                      <a:pt x="28" y="39"/>
                      <a:pt x="27" y="39"/>
                    </a:cubicBezTo>
                    <a:lnTo>
                      <a:pt x="27" y="13"/>
                    </a:lnTo>
                    <a:close/>
                    <a:moveTo>
                      <a:pt x="14" y="29"/>
                    </a:moveTo>
                    <a:cubicBezTo>
                      <a:pt x="14" y="39"/>
                      <a:pt x="14" y="39"/>
                      <a:pt x="14" y="39"/>
                    </a:cubicBezTo>
                    <a:cubicBezTo>
                      <a:pt x="8" y="39"/>
                      <a:pt x="8" y="39"/>
                      <a:pt x="8" y="39"/>
                    </a:cubicBezTo>
                    <a:cubicBezTo>
                      <a:pt x="8" y="13"/>
                      <a:pt x="8" y="13"/>
                      <a:pt x="8" y="13"/>
                    </a:cubicBezTo>
                    <a:cubicBezTo>
                      <a:pt x="10" y="13"/>
                      <a:pt x="12" y="12"/>
                      <a:pt x="14" y="12"/>
                    </a:cubicBezTo>
                    <a:cubicBezTo>
                      <a:pt x="17" y="12"/>
                      <a:pt x="19" y="13"/>
                      <a:pt x="21" y="15"/>
                    </a:cubicBezTo>
                    <a:cubicBezTo>
                      <a:pt x="23" y="16"/>
                      <a:pt x="23" y="18"/>
                      <a:pt x="23" y="20"/>
                    </a:cubicBezTo>
                    <a:cubicBezTo>
                      <a:pt x="23" y="23"/>
                      <a:pt x="23" y="25"/>
                      <a:pt x="21" y="27"/>
                    </a:cubicBezTo>
                    <a:cubicBezTo>
                      <a:pt x="20" y="29"/>
                      <a:pt x="17" y="29"/>
                      <a:pt x="15" y="29"/>
                    </a:cubicBezTo>
                    <a:cubicBezTo>
                      <a:pt x="14" y="29"/>
                      <a:pt x="14" y="29"/>
                      <a:pt x="14" y="29"/>
                    </a:cubicBezTo>
                    <a:close/>
                    <a:moveTo>
                      <a:pt x="119" y="125"/>
                    </a:moveTo>
                    <a:cubicBezTo>
                      <a:pt x="119" y="126"/>
                      <a:pt x="119" y="126"/>
                      <a:pt x="118" y="126"/>
                    </a:cubicBezTo>
                    <a:cubicBezTo>
                      <a:pt x="103" y="125"/>
                      <a:pt x="90" y="122"/>
                      <a:pt x="81" y="117"/>
                    </a:cubicBezTo>
                    <a:cubicBezTo>
                      <a:pt x="69" y="117"/>
                      <a:pt x="58" y="121"/>
                      <a:pt x="48" y="128"/>
                    </a:cubicBezTo>
                    <a:cubicBezTo>
                      <a:pt x="41" y="142"/>
                      <a:pt x="31" y="153"/>
                      <a:pt x="20" y="161"/>
                    </a:cubicBezTo>
                    <a:cubicBezTo>
                      <a:pt x="20" y="161"/>
                      <a:pt x="20" y="161"/>
                      <a:pt x="19" y="161"/>
                    </a:cubicBezTo>
                    <a:cubicBezTo>
                      <a:pt x="19" y="161"/>
                      <a:pt x="19" y="161"/>
                      <a:pt x="19" y="161"/>
                    </a:cubicBezTo>
                    <a:cubicBezTo>
                      <a:pt x="18" y="161"/>
                      <a:pt x="18" y="160"/>
                      <a:pt x="18" y="159"/>
                    </a:cubicBezTo>
                    <a:cubicBezTo>
                      <a:pt x="26" y="145"/>
                      <a:pt x="36" y="134"/>
                      <a:pt x="46" y="127"/>
                    </a:cubicBezTo>
                    <a:cubicBezTo>
                      <a:pt x="52" y="115"/>
                      <a:pt x="56" y="102"/>
                      <a:pt x="59" y="88"/>
                    </a:cubicBezTo>
                    <a:cubicBezTo>
                      <a:pt x="55" y="68"/>
                      <a:pt x="63" y="48"/>
                      <a:pt x="63" y="47"/>
                    </a:cubicBezTo>
                    <a:cubicBezTo>
                      <a:pt x="63" y="47"/>
                      <a:pt x="64" y="46"/>
                      <a:pt x="65" y="47"/>
                    </a:cubicBezTo>
                    <a:cubicBezTo>
                      <a:pt x="65" y="47"/>
                      <a:pt x="66" y="47"/>
                      <a:pt x="66" y="48"/>
                    </a:cubicBezTo>
                    <a:cubicBezTo>
                      <a:pt x="66" y="48"/>
                      <a:pt x="66" y="66"/>
                      <a:pt x="62" y="88"/>
                    </a:cubicBezTo>
                    <a:cubicBezTo>
                      <a:pt x="64" y="99"/>
                      <a:pt x="71" y="108"/>
                      <a:pt x="81" y="114"/>
                    </a:cubicBezTo>
                    <a:cubicBezTo>
                      <a:pt x="98" y="114"/>
                      <a:pt x="112" y="120"/>
                      <a:pt x="117" y="123"/>
                    </a:cubicBezTo>
                    <a:cubicBezTo>
                      <a:pt x="117" y="123"/>
                      <a:pt x="118" y="124"/>
                      <a:pt x="118" y="124"/>
                    </a:cubicBezTo>
                    <a:cubicBezTo>
                      <a:pt x="119" y="124"/>
                      <a:pt x="119" y="125"/>
                      <a:pt x="119" y="125"/>
                    </a:cubicBezTo>
                    <a:close/>
                    <a:moveTo>
                      <a:pt x="89" y="41"/>
                    </a:moveTo>
                    <a:cubicBezTo>
                      <a:pt x="89" y="8"/>
                      <a:pt x="89" y="8"/>
                      <a:pt x="89" y="8"/>
                    </a:cubicBezTo>
                    <a:cubicBezTo>
                      <a:pt x="122" y="41"/>
                      <a:pt x="122" y="41"/>
                      <a:pt x="122" y="41"/>
                    </a:cubicBezTo>
                    <a:lnTo>
                      <a:pt x="8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5" name="Freeform 14"/>
              <p:cNvSpPr/>
              <p:nvPr/>
            </p:nvSpPr>
            <p:spPr bwMode="auto">
              <a:xfrm>
                <a:off x="6731000" y="3255963"/>
                <a:ext cx="161925" cy="180975"/>
              </a:xfrm>
              <a:custGeom>
                <a:avLst/>
                <a:gdLst>
                  <a:gd name="T0" fmla="*/ 11 w 27"/>
                  <a:gd name="T1" fmla="*/ 0 h 30"/>
                  <a:gd name="T2" fmla="*/ 0 w 27"/>
                  <a:gd name="T3" fmla="*/ 30 h 30"/>
                  <a:gd name="T4" fmla="*/ 27 w 27"/>
                  <a:gd name="T5" fmla="*/ 21 h 30"/>
                  <a:gd name="T6" fmla="*/ 11 w 27"/>
                  <a:gd name="T7" fmla="*/ 0 h 30"/>
                </a:gdLst>
                <a:ahLst/>
                <a:cxnLst>
                  <a:cxn ang="0">
                    <a:pos x="T0" y="T1"/>
                  </a:cxn>
                  <a:cxn ang="0">
                    <a:pos x="T2" y="T3"/>
                  </a:cxn>
                  <a:cxn ang="0">
                    <a:pos x="T4" y="T5"/>
                  </a:cxn>
                  <a:cxn ang="0">
                    <a:pos x="T6" y="T7"/>
                  </a:cxn>
                </a:cxnLst>
                <a:rect l="0" t="0" r="r" b="b"/>
                <a:pathLst>
                  <a:path w="27" h="30">
                    <a:moveTo>
                      <a:pt x="11" y="0"/>
                    </a:moveTo>
                    <a:cubicBezTo>
                      <a:pt x="8" y="11"/>
                      <a:pt x="5" y="21"/>
                      <a:pt x="0" y="30"/>
                    </a:cubicBezTo>
                    <a:cubicBezTo>
                      <a:pt x="9" y="25"/>
                      <a:pt x="17" y="22"/>
                      <a:pt x="27" y="21"/>
                    </a:cubicBezTo>
                    <a:cubicBezTo>
                      <a:pt x="19" y="16"/>
                      <a:pt x="14" y="9"/>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6" name="Freeform 15"/>
              <p:cNvSpPr/>
              <p:nvPr/>
            </p:nvSpPr>
            <p:spPr bwMode="auto">
              <a:xfrm>
                <a:off x="6953250" y="3678238"/>
                <a:ext cx="144463" cy="36512"/>
              </a:xfrm>
              <a:custGeom>
                <a:avLst/>
                <a:gdLst>
                  <a:gd name="T0" fmla="*/ 24 w 24"/>
                  <a:gd name="T1" fmla="*/ 6 h 6"/>
                  <a:gd name="T2" fmla="*/ 0 w 24"/>
                  <a:gd name="T3" fmla="*/ 0 h 6"/>
                  <a:gd name="T4" fmla="*/ 24 w 24"/>
                  <a:gd name="T5" fmla="*/ 6 h 6"/>
                </a:gdLst>
                <a:ahLst/>
                <a:cxnLst>
                  <a:cxn ang="0">
                    <a:pos x="T0" y="T1"/>
                  </a:cxn>
                  <a:cxn ang="0">
                    <a:pos x="T2" y="T3"/>
                  </a:cxn>
                  <a:cxn ang="0">
                    <a:pos x="T4" y="T5"/>
                  </a:cxn>
                </a:cxnLst>
                <a:rect l="0" t="0" r="r" b="b"/>
                <a:pathLst>
                  <a:path w="24" h="6">
                    <a:moveTo>
                      <a:pt x="24" y="6"/>
                    </a:moveTo>
                    <a:cubicBezTo>
                      <a:pt x="18" y="4"/>
                      <a:pt x="10" y="1"/>
                      <a:pt x="0" y="0"/>
                    </a:cubicBezTo>
                    <a:cubicBezTo>
                      <a:pt x="6" y="3"/>
                      <a:pt x="14" y="5"/>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65" name="Freeform 16"/>
            <p:cNvSpPr>
              <a:spLocks noEditPoints="1"/>
            </p:cNvSpPr>
            <p:nvPr/>
          </p:nvSpPr>
          <p:spPr bwMode="auto">
            <a:xfrm>
              <a:off x="5799902" y="5169576"/>
              <a:ext cx="171994" cy="224779"/>
            </a:xfrm>
            <a:custGeom>
              <a:avLst/>
              <a:gdLst>
                <a:gd name="T0" fmla="*/ 0 w 492"/>
                <a:gd name="T1" fmla="*/ 0 h 643"/>
                <a:gd name="T2" fmla="*/ 0 w 492"/>
                <a:gd name="T3" fmla="*/ 643 h 643"/>
                <a:gd name="T4" fmla="*/ 492 w 492"/>
                <a:gd name="T5" fmla="*/ 643 h 643"/>
                <a:gd name="T6" fmla="*/ 492 w 492"/>
                <a:gd name="T7" fmla="*/ 148 h 643"/>
                <a:gd name="T8" fmla="*/ 348 w 492"/>
                <a:gd name="T9" fmla="*/ 0 h 643"/>
                <a:gd name="T10" fmla="*/ 0 w 492"/>
                <a:gd name="T11" fmla="*/ 0 h 643"/>
                <a:gd name="T12" fmla="*/ 64 w 492"/>
                <a:gd name="T13" fmla="*/ 49 h 643"/>
                <a:gd name="T14" fmla="*/ 102 w 492"/>
                <a:gd name="T15" fmla="*/ 202 h 643"/>
                <a:gd name="T16" fmla="*/ 148 w 492"/>
                <a:gd name="T17" fmla="*/ 49 h 643"/>
                <a:gd name="T18" fmla="*/ 185 w 492"/>
                <a:gd name="T19" fmla="*/ 49 h 643"/>
                <a:gd name="T20" fmla="*/ 231 w 492"/>
                <a:gd name="T21" fmla="*/ 202 h 643"/>
                <a:gd name="T22" fmla="*/ 269 w 492"/>
                <a:gd name="T23" fmla="*/ 49 h 643"/>
                <a:gd name="T24" fmla="*/ 306 w 492"/>
                <a:gd name="T25" fmla="*/ 49 h 643"/>
                <a:gd name="T26" fmla="*/ 250 w 492"/>
                <a:gd name="T27" fmla="*/ 263 h 643"/>
                <a:gd name="T28" fmla="*/ 212 w 492"/>
                <a:gd name="T29" fmla="*/ 263 h 643"/>
                <a:gd name="T30" fmla="*/ 167 w 492"/>
                <a:gd name="T31" fmla="*/ 107 h 643"/>
                <a:gd name="T32" fmla="*/ 121 w 492"/>
                <a:gd name="T33" fmla="*/ 263 h 643"/>
                <a:gd name="T34" fmla="*/ 83 w 492"/>
                <a:gd name="T35" fmla="*/ 263 h 643"/>
                <a:gd name="T36" fmla="*/ 30 w 492"/>
                <a:gd name="T37" fmla="*/ 49 h 643"/>
                <a:gd name="T38" fmla="*/ 64 w 492"/>
                <a:gd name="T39" fmla="*/ 49 h 643"/>
                <a:gd name="T40" fmla="*/ 393 w 492"/>
                <a:gd name="T41" fmla="*/ 396 h 643"/>
                <a:gd name="T42" fmla="*/ 393 w 492"/>
                <a:gd name="T43" fmla="*/ 430 h 643"/>
                <a:gd name="T44" fmla="*/ 61 w 492"/>
                <a:gd name="T45" fmla="*/ 430 h 643"/>
                <a:gd name="T46" fmla="*/ 61 w 492"/>
                <a:gd name="T47" fmla="*/ 396 h 643"/>
                <a:gd name="T48" fmla="*/ 393 w 492"/>
                <a:gd name="T49" fmla="*/ 396 h 643"/>
                <a:gd name="T50" fmla="*/ 61 w 492"/>
                <a:gd name="T51" fmla="*/ 354 h 643"/>
                <a:gd name="T52" fmla="*/ 61 w 492"/>
                <a:gd name="T53" fmla="*/ 316 h 643"/>
                <a:gd name="T54" fmla="*/ 280 w 492"/>
                <a:gd name="T55" fmla="*/ 316 h 643"/>
                <a:gd name="T56" fmla="*/ 280 w 492"/>
                <a:gd name="T57" fmla="*/ 354 h 643"/>
                <a:gd name="T58" fmla="*/ 61 w 492"/>
                <a:gd name="T59" fmla="*/ 354 h 643"/>
                <a:gd name="T60" fmla="*/ 61 w 492"/>
                <a:gd name="T61" fmla="*/ 483 h 643"/>
                <a:gd name="T62" fmla="*/ 189 w 492"/>
                <a:gd name="T63" fmla="*/ 483 h 643"/>
                <a:gd name="T64" fmla="*/ 189 w 492"/>
                <a:gd name="T65" fmla="*/ 517 h 643"/>
                <a:gd name="T66" fmla="*/ 61 w 492"/>
                <a:gd name="T67" fmla="*/ 517 h 643"/>
                <a:gd name="T68" fmla="*/ 61 w 492"/>
                <a:gd name="T69" fmla="*/ 483 h 643"/>
                <a:gd name="T70" fmla="*/ 435 w 492"/>
                <a:gd name="T71" fmla="*/ 594 h 643"/>
                <a:gd name="T72" fmla="*/ 61 w 492"/>
                <a:gd name="T73" fmla="*/ 594 h 643"/>
                <a:gd name="T74" fmla="*/ 61 w 492"/>
                <a:gd name="T75" fmla="*/ 559 h 643"/>
                <a:gd name="T76" fmla="*/ 435 w 492"/>
                <a:gd name="T77" fmla="*/ 559 h 643"/>
                <a:gd name="T78" fmla="*/ 435 w 492"/>
                <a:gd name="T79" fmla="*/ 594 h 643"/>
                <a:gd name="T80" fmla="*/ 337 w 492"/>
                <a:gd name="T81" fmla="*/ 156 h 643"/>
                <a:gd name="T82" fmla="*/ 337 w 492"/>
                <a:gd name="T83" fmla="*/ 30 h 643"/>
                <a:gd name="T84" fmla="*/ 462 w 492"/>
                <a:gd name="T85" fmla="*/ 156 h 643"/>
                <a:gd name="T86" fmla="*/ 337 w 492"/>
                <a:gd name="T87" fmla="*/ 15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2" h="643">
                  <a:moveTo>
                    <a:pt x="0" y="0"/>
                  </a:moveTo>
                  <a:lnTo>
                    <a:pt x="0" y="643"/>
                  </a:lnTo>
                  <a:lnTo>
                    <a:pt x="492" y="643"/>
                  </a:lnTo>
                  <a:lnTo>
                    <a:pt x="492" y="148"/>
                  </a:lnTo>
                  <a:lnTo>
                    <a:pt x="348" y="0"/>
                  </a:lnTo>
                  <a:lnTo>
                    <a:pt x="0" y="0"/>
                  </a:lnTo>
                  <a:close/>
                  <a:moveTo>
                    <a:pt x="64" y="49"/>
                  </a:moveTo>
                  <a:lnTo>
                    <a:pt x="102" y="202"/>
                  </a:lnTo>
                  <a:lnTo>
                    <a:pt x="148" y="49"/>
                  </a:lnTo>
                  <a:lnTo>
                    <a:pt x="185" y="49"/>
                  </a:lnTo>
                  <a:lnTo>
                    <a:pt x="231" y="202"/>
                  </a:lnTo>
                  <a:lnTo>
                    <a:pt x="269" y="49"/>
                  </a:lnTo>
                  <a:lnTo>
                    <a:pt x="306" y="49"/>
                  </a:lnTo>
                  <a:lnTo>
                    <a:pt x="250" y="263"/>
                  </a:lnTo>
                  <a:lnTo>
                    <a:pt x="212" y="263"/>
                  </a:lnTo>
                  <a:lnTo>
                    <a:pt x="167" y="107"/>
                  </a:lnTo>
                  <a:lnTo>
                    <a:pt x="121" y="263"/>
                  </a:lnTo>
                  <a:lnTo>
                    <a:pt x="83" y="263"/>
                  </a:lnTo>
                  <a:lnTo>
                    <a:pt x="30" y="49"/>
                  </a:lnTo>
                  <a:lnTo>
                    <a:pt x="64" y="49"/>
                  </a:lnTo>
                  <a:close/>
                  <a:moveTo>
                    <a:pt x="393" y="396"/>
                  </a:moveTo>
                  <a:lnTo>
                    <a:pt x="393" y="430"/>
                  </a:lnTo>
                  <a:lnTo>
                    <a:pt x="61" y="430"/>
                  </a:lnTo>
                  <a:lnTo>
                    <a:pt x="61" y="396"/>
                  </a:lnTo>
                  <a:lnTo>
                    <a:pt x="393" y="396"/>
                  </a:lnTo>
                  <a:close/>
                  <a:moveTo>
                    <a:pt x="61" y="354"/>
                  </a:moveTo>
                  <a:lnTo>
                    <a:pt x="61" y="316"/>
                  </a:lnTo>
                  <a:lnTo>
                    <a:pt x="280" y="316"/>
                  </a:lnTo>
                  <a:lnTo>
                    <a:pt x="280" y="354"/>
                  </a:lnTo>
                  <a:lnTo>
                    <a:pt x="61" y="354"/>
                  </a:lnTo>
                  <a:close/>
                  <a:moveTo>
                    <a:pt x="61" y="483"/>
                  </a:moveTo>
                  <a:lnTo>
                    <a:pt x="189" y="483"/>
                  </a:lnTo>
                  <a:lnTo>
                    <a:pt x="189" y="517"/>
                  </a:lnTo>
                  <a:lnTo>
                    <a:pt x="61" y="517"/>
                  </a:lnTo>
                  <a:lnTo>
                    <a:pt x="61" y="483"/>
                  </a:lnTo>
                  <a:close/>
                  <a:moveTo>
                    <a:pt x="435" y="594"/>
                  </a:moveTo>
                  <a:lnTo>
                    <a:pt x="61" y="594"/>
                  </a:lnTo>
                  <a:lnTo>
                    <a:pt x="61" y="559"/>
                  </a:lnTo>
                  <a:lnTo>
                    <a:pt x="435" y="559"/>
                  </a:lnTo>
                  <a:lnTo>
                    <a:pt x="435" y="594"/>
                  </a:lnTo>
                  <a:close/>
                  <a:moveTo>
                    <a:pt x="337" y="156"/>
                  </a:moveTo>
                  <a:lnTo>
                    <a:pt x="337" y="30"/>
                  </a:lnTo>
                  <a:lnTo>
                    <a:pt x="462" y="156"/>
                  </a:lnTo>
                  <a:lnTo>
                    <a:pt x="337" y="156"/>
                  </a:lnTo>
                  <a:close/>
                </a:path>
              </a:pathLst>
            </a:custGeom>
            <a:grpFill/>
            <a:ln>
              <a:noFill/>
            </a:ln>
          </p:spPr>
          <p:txBody>
            <a:bodyPr vert="horz" wrap="square" lIns="91440" tIns="45720" rIns="91440" bIns="45720" numCol="1" anchor="t" anchorCtr="0" compatLnSpc="1"/>
            <a:lstStyle/>
            <a:p>
              <a:endParaRPr lang="en-US"/>
            </a:p>
          </p:txBody>
        </p:sp>
      </p:grpSp>
      <p:sp>
        <p:nvSpPr>
          <p:cNvPr id="109" name="Rectangle 108"/>
          <p:cNvSpPr/>
          <p:nvPr/>
        </p:nvSpPr>
        <p:spPr bwMode="gray">
          <a:xfrm>
            <a:off x="655648" y="5369005"/>
            <a:ext cx="1455620" cy="369332"/>
          </a:xfrm>
          <a:prstGeom prst="rect">
            <a:avLst/>
          </a:prstGeom>
          <a:noFill/>
        </p:spPr>
        <p:txBody>
          <a:bodyPr wrap="square" lIns="0" tIns="0" rIns="0" bIns="0" rtlCol="0" anchor="t" anchorCtr="0">
            <a:spAutoFit/>
          </a:bodyPr>
          <a:lstStyle/>
          <a:p>
            <a:pPr algn="ctr"/>
            <a:r>
              <a:rPr lang="en-US" sz="1200" dirty="0">
                <a:solidFill>
                  <a:srgbClr val="000000"/>
                </a:solidFill>
                <a:latin typeface="+mj-lt"/>
                <a:cs typeface="Arial" panose="020B0604020202020204" pitchFamily="34" charset="0"/>
              </a:rPr>
              <a:t>Structured </a:t>
            </a:r>
            <a:endParaRPr lang="en-US" sz="1200" dirty="0">
              <a:solidFill>
                <a:srgbClr val="000000"/>
              </a:solidFill>
              <a:latin typeface="+mj-lt"/>
              <a:cs typeface="Arial" panose="020B0604020202020204" pitchFamily="34" charset="0"/>
            </a:endParaRPr>
          </a:p>
          <a:p>
            <a:pPr algn="ctr"/>
            <a:r>
              <a:rPr lang="en-US" sz="1200" dirty="0">
                <a:solidFill>
                  <a:srgbClr val="000000"/>
                </a:solidFill>
                <a:latin typeface="+mj-lt"/>
                <a:cs typeface="Arial" panose="020B0604020202020204" pitchFamily="34" charset="0"/>
              </a:rPr>
              <a:t>Data</a:t>
            </a:r>
            <a:endParaRPr lang="en-US" sz="1200" dirty="0">
              <a:solidFill>
                <a:srgbClr val="000000"/>
              </a:solidFill>
              <a:latin typeface="+mj-lt"/>
              <a:cs typeface="Arial" panose="020B0604020202020204" pitchFamily="34" charset="0"/>
            </a:endParaRPr>
          </a:p>
        </p:txBody>
      </p:sp>
      <p:sp>
        <p:nvSpPr>
          <p:cNvPr id="168" name="Rectangle 167"/>
          <p:cNvSpPr/>
          <p:nvPr/>
        </p:nvSpPr>
        <p:spPr>
          <a:xfrm>
            <a:off x="1153244" y="5061718"/>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69" name="Rectangle 168"/>
          <p:cNvSpPr/>
          <p:nvPr/>
        </p:nvSpPr>
        <p:spPr>
          <a:xfrm>
            <a:off x="1153244" y="5122247"/>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70" name="Rectangle 169"/>
          <p:cNvSpPr/>
          <p:nvPr/>
        </p:nvSpPr>
        <p:spPr>
          <a:xfrm>
            <a:off x="1153244" y="5182776"/>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71" name="Rectangle 170"/>
          <p:cNvSpPr/>
          <p:nvPr/>
        </p:nvSpPr>
        <p:spPr>
          <a:xfrm>
            <a:off x="1153246" y="5243272"/>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72" name="Rectangle 171"/>
          <p:cNvSpPr/>
          <p:nvPr/>
        </p:nvSpPr>
        <p:spPr>
          <a:xfrm>
            <a:off x="1282171" y="5061700"/>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73" name="Rectangle 172"/>
          <p:cNvSpPr/>
          <p:nvPr/>
        </p:nvSpPr>
        <p:spPr>
          <a:xfrm>
            <a:off x="1282171" y="5122230"/>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76" name="Rectangle 175"/>
          <p:cNvSpPr/>
          <p:nvPr/>
        </p:nvSpPr>
        <p:spPr>
          <a:xfrm>
            <a:off x="1413463" y="5061839"/>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77" name="Rectangle 176"/>
          <p:cNvSpPr/>
          <p:nvPr/>
        </p:nvSpPr>
        <p:spPr>
          <a:xfrm>
            <a:off x="1413463" y="5122367"/>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78" name="Rectangle 177"/>
          <p:cNvSpPr/>
          <p:nvPr/>
        </p:nvSpPr>
        <p:spPr>
          <a:xfrm>
            <a:off x="1413465" y="5182895"/>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80" name="Rectangle 179"/>
          <p:cNvSpPr/>
          <p:nvPr/>
        </p:nvSpPr>
        <p:spPr>
          <a:xfrm>
            <a:off x="1542390" y="5061824"/>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81" name="Rectangle 180"/>
          <p:cNvSpPr/>
          <p:nvPr/>
        </p:nvSpPr>
        <p:spPr>
          <a:xfrm>
            <a:off x="1542390" y="5122352"/>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82" name="Rectangle 181"/>
          <p:cNvSpPr/>
          <p:nvPr/>
        </p:nvSpPr>
        <p:spPr>
          <a:xfrm>
            <a:off x="1542387" y="5182878"/>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183" name="Rectangle 182"/>
          <p:cNvSpPr/>
          <p:nvPr/>
        </p:nvSpPr>
        <p:spPr>
          <a:xfrm>
            <a:off x="1542384" y="5243391"/>
            <a:ext cx="128924" cy="60528"/>
          </a:xfrm>
          <a:prstGeom prst="rect">
            <a:avLst/>
          </a:prstGeom>
          <a:solidFill>
            <a:srgbClr val="00195A"/>
          </a:solidFill>
          <a:ln w="2540">
            <a:solidFill>
              <a:schemeClr val="accent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1000">
              <a:solidFill>
                <a:srgbClr val="FFFFFF"/>
              </a:solidFill>
              <a:latin typeface="BentonSans Regular" panose="02000503000000020004" pitchFamily="2" charset="0"/>
            </a:endParaRPr>
          </a:p>
        </p:txBody>
      </p:sp>
      <p:sp>
        <p:nvSpPr>
          <p:cNvPr id="8" name="Rectangle 7"/>
          <p:cNvSpPr/>
          <p:nvPr/>
        </p:nvSpPr>
        <p:spPr>
          <a:xfrm>
            <a:off x="2918024" y="5924949"/>
            <a:ext cx="2887329" cy="338554"/>
          </a:xfrm>
          <a:prstGeom prst="rect">
            <a:avLst/>
          </a:prstGeom>
        </p:spPr>
        <p:txBody>
          <a:bodyPr wrap="none">
            <a:spAutoFit/>
          </a:bodyPr>
          <a:lstStyle/>
          <a:p>
            <a:pPr algn="ctr"/>
            <a:r>
              <a:rPr lang="en-US" sz="1600" b="1" dirty="0"/>
              <a:t>For Cloud and On-premises</a:t>
            </a:r>
            <a:endParaRPr lang="en-US" sz="1600" b="1" dirty="0"/>
          </a:p>
        </p:txBody>
      </p:sp>
      <p:grpSp>
        <p:nvGrpSpPr>
          <p:cNvPr id="17" name="Group 16"/>
          <p:cNvGrpSpPr/>
          <p:nvPr/>
        </p:nvGrpSpPr>
        <p:grpSpPr>
          <a:xfrm>
            <a:off x="9153699" y="2608096"/>
            <a:ext cx="2969422" cy="648388"/>
            <a:chOff x="6863486" y="2608096"/>
            <a:chExt cx="2226487" cy="648388"/>
          </a:xfrm>
          <a:noFill/>
        </p:grpSpPr>
        <p:sp>
          <p:nvSpPr>
            <p:cNvPr id="101" name="Rectangle 100"/>
            <p:cNvSpPr/>
            <p:nvPr/>
          </p:nvSpPr>
          <p:spPr bwMode="gray">
            <a:xfrm>
              <a:off x="6964585" y="2670200"/>
              <a:ext cx="2125388" cy="538123"/>
            </a:xfrm>
            <a:prstGeom prst="rect">
              <a:avLst/>
            </a:prstGeom>
            <a:grpFill/>
            <a:ln w="6350" algn="ctr">
              <a:noFill/>
              <a:miter lim="800000"/>
            </a:ln>
            <a:effectLst/>
          </p:spPr>
          <p:txBody>
            <a:bodyPr lIns="90000" tIns="72000" rIns="90000" bIns="72000" rtlCol="0" anchor="ctr"/>
            <a:lstStyle/>
            <a:p>
              <a:pPr fontAlgn="base">
                <a:spcAft>
                  <a:spcPct val="0"/>
                </a:spcAft>
                <a:buClr>
                  <a:srgbClr val="F0AB00"/>
                </a:buClr>
                <a:buSzPct val="80000"/>
              </a:pPr>
              <a:r>
                <a:rPr lang="zh-CN" altLang="en-US" sz="1600" dirty="0">
                  <a:solidFill>
                    <a:srgbClr val="000000"/>
                  </a:solidFill>
                  <a:latin typeface="微软雅黑" panose="020B0503020204020204" pitchFamily="34" charset="-122"/>
                  <a:ea typeface="微软雅黑" panose="020B0503020204020204" pitchFamily="34" charset="-122"/>
                  <a:cs typeface="Calibri" panose="020F0502020204030204"/>
                </a:rPr>
                <a:t>开放的接口</a:t>
              </a:r>
              <a:endParaRPr lang="en-US" sz="1600" dirty="0">
                <a:solidFill>
                  <a:srgbClr val="000000"/>
                </a:solidFill>
                <a:latin typeface="微软雅黑" panose="020B0503020204020204" pitchFamily="34" charset="-122"/>
                <a:ea typeface="微软雅黑" panose="020B0503020204020204" pitchFamily="34" charset="-122"/>
                <a:cs typeface="Calibri" panose="020F0502020204030204"/>
              </a:endParaRPr>
            </a:p>
          </p:txBody>
        </p:sp>
        <p:cxnSp>
          <p:nvCxnSpPr>
            <p:cNvPr id="167" name="Straight Connector 166"/>
            <p:cNvCxnSpPr/>
            <p:nvPr/>
          </p:nvCxnSpPr>
          <p:spPr>
            <a:xfrm>
              <a:off x="6864956" y="2608096"/>
              <a:ext cx="0" cy="600293"/>
            </a:xfrm>
            <a:prstGeom prst="line">
              <a:avLst/>
            </a:prstGeom>
            <a:grpFill/>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bwMode="gray">
            <a:xfrm>
              <a:off x="6863486" y="2610783"/>
              <a:ext cx="2149645" cy="645701"/>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16" name="Group 15"/>
          <p:cNvGrpSpPr/>
          <p:nvPr/>
        </p:nvGrpSpPr>
        <p:grpSpPr>
          <a:xfrm>
            <a:off x="9149010" y="1873508"/>
            <a:ext cx="2880643" cy="645701"/>
            <a:chOff x="6859971" y="1924303"/>
            <a:chExt cx="2159920" cy="645701"/>
          </a:xfrm>
          <a:noFill/>
        </p:grpSpPr>
        <p:cxnSp>
          <p:nvCxnSpPr>
            <p:cNvPr id="5" name="Straight Connector 4"/>
            <p:cNvCxnSpPr/>
            <p:nvPr/>
          </p:nvCxnSpPr>
          <p:spPr>
            <a:xfrm>
              <a:off x="6859971" y="1945478"/>
              <a:ext cx="0" cy="600293"/>
            </a:xfrm>
            <a:prstGeom prst="line">
              <a:avLst/>
            </a:prstGeom>
            <a:grpFill/>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59" name="Rectangle 158"/>
            <p:cNvSpPr/>
            <p:nvPr/>
          </p:nvSpPr>
          <p:spPr bwMode="gray">
            <a:xfrm>
              <a:off x="6870246" y="1924303"/>
              <a:ext cx="2149645" cy="645701"/>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18" name="Group 17"/>
          <p:cNvGrpSpPr/>
          <p:nvPr/>
        </p:nvGrpSpPr>
        <p:grpSpPr>
          <a:xfrm>
            <a:off x="9136913" y="3303088"/>
            <a:ext cx="2987096" cy="2470034"/>
            <a:chOff x="6850900" y="3303088"/>
            <a:chExt cx="2239739" cy="2470034"/>
          </a:xfrm>
          <a:noFill/>
        </p:grpSpPr>
        <p:sp>
          <p:nvSpPr>
            <p:cNvPr id="103" name="Rectangle 102"/>
            <p:cNvSpPr/>
            <p:nvPr/>
          </p:nvSpPr>
          <p:spPr bwMode="gray">
            <a:xfrm>
              <a:off x="6974107" y="3389128"/>
              <a:ext cx="2116532" cy="2298826"/>
            </a:xfrm>
            <a:prstGeom prst="rect">
              <a:avLst/>
            </a:prstGeom>
            <a:grpFill/>
            <a:ln w="6350" algn="ctr">
              <a:noFill/>
              <a:miter lim="800000"/>
            </a:ln>
            <a:effectLst/>
          </p:spPr>
          <p:txBody>
            <a:bodyPr lIns="90000" tIns="72000" rIns="90000" bIns="72000" rtlCol="0" anchor="ctr"/>
            <a:lstStyle/>
            <a:p>
              <a:pPr defTabSz="914400" fontAlgn="base">
                <a:spcAft>
                  <a:spcPct val="0"/>
                </a:spcAft>
                <a:buClr>
                  <a:srgbClr val="F0AB00"/>
                </a:buClr>
                <a:buSzPct val="80000"/>
              </a:pPr>
              <a:r>
                <a:rPr lang="zh-CN" altLang="en-US" sz="1600" dirty="0">
                  <a:latin typeface="微软雅黑" panose="020B0503020204020204" pitchFamily="34" charset="-122"/>
                  <a:ea typeface="微软雅黑" panose="020B0503020204020204" pitchFamily="34" charset="-122"/>
                  <a:cs typeface="Calibri" panose="020F0502020204030204"/>
                </a:rPr>
                <a:t>内存计算</a:t>
              </a:r>
              <a:endParaRPr lang="en-US" sz="1600" dirty="0">
                <a:latin typeface="微软雅黑" panose="020B0503020204020204" pitchFamily="34" charset="-122"/>
                <a:ea typeface="微软雅黑" panose="020B0503020204020204" pitchFamily="34" charset="-122"/>
                <a:cs typeface="Calibri" panose="020F0502020204030204"/>
              </a:endParaRPr>
            </a:p>
            <a:p>
              <a:pPr defTabSz="914400" fontAlgn="base">
                <a:spcAft>
                  <a:spcPct val="0"/>
                </a:spcAft>
                <a:buClr>
                  <a:srgbClr val="F0AB00"/>
                </a:buClr>
                <a:buSzPct val="80000"/>
              </a:pPr>
              <a:endParaRPr lang="en-US" sz="1600" dirty="0">
                <a:latin typeface="微软雅黑" panose="020B0503020204020204" pitchFamily="34" charset="-122"/>
                <a:ea typeface="微软雅黑" panose="020B0503020204020204" pitchFamily="34" charset="-122"/>
                <a:cs typeface="Calibri" panose="020F0502020204030204"/>
              </a:endParaRPr>
            </a:p>
            <a:p>
              <a:pPr defTabSz="914400" fontAlgn="base">
                <a:spcAft>
                  <a:spcPct val="0"/>
                </a:spcAft>
                <a:buClr>
                  <a:srgbClr val="F0AB00"/>
                </a:buClr>
                <a:buSzPct val="80000"/>
              </a:pPr>
              <a:r>
                <a:rPr lang="zh-CN" altLang="en-US" sz="1600" dirty="0">
                  <a:latin typeface="微软雅黑" panose="020B0503020204020204" pitchFamily="34" charset="-122"/>
                  <a:ea typeface="微软雅黑" panose="020B0503020204020204" pitchFamily="34" charset="-122"/>
                  <a:cs typeface="Calibri" panose="020F0502020204030204"/>
                </a:rPr>
                <a:t>嵌入式的计算库</a:t>
              </a:r>
              <a:endParaRPr lang="en-US" sz="1600" dirty="0">
                <a:latin typeface="微软雅黑" panose="020B0503020204020204" pitchFamily="34" charset="-122"/>
                <a:ea typeface="微软雅黑" panose="020B0503020204020204" pitchFamily="34" charset="-122"/>
                <a:cs typeface="Calibri" panose="020F0502020204030204"/>
              </a:endParaRPr>
            </a:p>
            <a:p>
              <a:pPr defTabSz="914400" fontAlgn="base">
                <a:spcAft>
                  <a:spcPct val="0"/>
                </a:spcAft>
                <a:buClr>
                  <a:srgbClr val="F0AB00"/>
                </a:buClr>
                <a:buSzPct val="80000"/>
              </a:pPr>
              <a:endParaRPr lang="en-US" sz="1600" dirty="0">
                <a:latin typeface="微软雅黑" panose="020B0503020204020204" pitchFamily="34" charset="-122"/>
                <a:ea typeface="微软雅黑" panose="020B0503020204020204" pitchFamily="34" charset="-122"/>
                <a:cs typeface="Calibri" panose="020F0502020204030204"/>
              </a:endParaRPr>
            </a:p>
            <a:p>
              <a:pPr defTabSz="914400" fontAlgn="base">
                <a:spcAft>
                  <a:spcPct val="0"/>
                </a:spcAft>
                <a:buClr>
                  <a:srgbClr val="F0AB00"/>
                </a:buClr>
                <a:buSzPct val="80000"/>
              </a:pPr>
              <a:r>
                <a:rPr lang="en-US" sz="1600" dirty="0">
                  <a:latin typeface="微软雅黑" panose="020B0503020204020204" pitchFamily="34" charset="-122"/>
                  <a:ea typeface="微软雅黑" panose="020B0503020204020204" pitchFamily="34" charset="-122"/>
                  <a:cs typeface="Calibri" panose="020F0502020204030204"/>
                </a:rPr>
                <a:t>OLTP &amp; OLAP</a:t>
              </a:r>
              <a:endParaRPr lang="en-US" sz="1600" dirty="0">
                <a:latin typeface="微软雅黑" panose="020B0503020204020204" pitchFamily="34" charset="-122"/>
                <a:ea typeface="微软雅黑" panose="020B0503020204020204" pitchFamily="34" charset="-122"/>
                <a:cs typeface="Calibri" panose="020F0502020204030204"/>
              </a:endParaRPr>
            </a:p>
            <a:p>
              <a:pPr defTabSz="914400" fontAlgn="base">
                <a:spcAft>
                  <a:spcPct val="0"/>
                </a:spcAft>
                <a:buClr>
                  <a:srgbClr val="F0AB00"/>
                </a:buClr>
                <a:buSzPct val="80000"/>
              </a:pPr>
              <a:endParaRPr lang="en-US" sz="1600" dirty="0">
                <a:latin typeface="微软雅黑" panose="020B0503020204020204" pitchFamily="34" charset="-122"/>
                <a:ea typeface="微软雅黑" panose="020B0503020204020204" pitchFamily="34" charset="-122"/>
                <a:cs typeface="Calibri" panose="020F0502020204030204"/>
              </a:endParaRPr>
            </a:p>
            <a:p>
              <a:pPr defTabSz="914400" fontAlgn="base">
                <a:spcAft>
                  <a:spcPct val="0"/>
                </a:spcAft>
                <a:buClr>
                  <a:srgbClr val="F0AB00"/>
                </a:buClr>
                <a:buSzPct val="80000"/>
              </a:pPr>
              <a:r>
                <a:rPr lang="zh-CN" altLang="en-US" sz="1600" dirty="0">
                  <a:latin typeface="微软雅黑" panose="020B0503020204020204" pitchFamily="34" charset="-122"/>
                  <a:ea typeface="微软雅黑" panose="020B0503020204020204" pitchFamily="34" charset="-122"/>
                  <a:cs typeface="Calibri" panose="020F0502020204030204"/>
                </a:rPr>
                <a:t>简化开发架构</a:t>
              </a:r>
              <a:endParaRPr lang="en-US" sz="1600" dirty="0">
                <a:latin typeface="微软雅黑" panose="020B0503020204020204" pitchFamily="34" charset="-122"/>
                <a:ea typeface="微软雅黑" panose="020B0503020204020204" pitchFamily="34" charset="-122"/>
                <a:cs typeface="Calibri" panose="020F0502020204030204"/>
              </a:endParaRPr>
            </a:p>
            <a:p>
              <a:pPr defTabSz="914400" fontAlgn="base">
                <a:spcAft>
                  <a:spcPct val="0"/>
                </a:spcAft>
                <a:buClr>
                  <a:srgbClr val="F0AB00"/>
                </a:buClr>
                <a:buSzPct val="80000"/>
              </a:pPr>
              <a:endParaRPr lang="en-US" sz="1600" dirty="0">
                <a:latin typeface="微软雅黑" panose="020B0503020204020204" pitchFamily="34" charset="-122"/>
                <a:ea typeface="微软雅黑" panose="020B0503020204020204" pitchFamily="34" charset="-122"/>
                <a:cs typeface="Calibri" panose="020F0502020204030204"/>
              </a:endParaRPr>
            </a:p>
            <a:p>
              <a:pPr defTabSz="914400" fontAlgn="base">
                <a:spcAft>
                  <a:spcPct val="0"/>
                </a:spcAft>
                <a:buClr>
                  <a:srgbClr val="F0AB00"/>
                </a:buClr>
                <a:buSzPct val="80000"/>
              </a:pPr>
              <a:r>
                <a:rPr lang="zh-CN" altLang="en-US" sz="1600" dirty="0">
                  <a:latin typeface="微软雅黑" panose="020B0503020204020204" pitchFamily="34" charset="-122"/>
                  <a:ea typeface="微软雅黑" panose="020B0503020204020204" pitchFamily="34" charset="-122"/>
                </a:rPr>
                <a:t>所有数据一份副本</a:t>
              </a:r>
              <a:endParaRPr lang="en-US" sz="1600" dirty="0">
                <a:latin typeface="微软雅黑" panose="020B0503020204020204" pitchFamily="34" charset="-122"/>
                <a:ea typeface="微软雅黑" panose="020B0503020204020204" pitchFamily="34" charset="-122"/>
              </a:endParaRPr>
            </a:p>
          </p:txBody>
        </p:sp>
        <p:sp>
          <p:nvSpPr>
            <p:cNvPr id="10" name="Rectangle 9"/>
            <p:cNvSpPr/>
            <p:nvPr/>
          </p:nvSpPr>
          <p:spPr bwMode="gray">
            <a:xfrm>
              <a:off x="6850900" y="3303088"/>
              <a:ext cx="2149645" cy="247003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160" name="Straight Connector 159"/>
            <p:cNvCxnSpPr/>
            <p:nvPr/>
          </p:nvCxnSpPr>
          <p:spPr>
            <a:xfrm flipH="1">
              <a:off x="6850900" y="3319749"/>
              <a:ext cx="9165" cy="2453373"/>
            </a:xfrm>
            <a:prstGeom prst="line">
              <a:avLst/>
            </a:prstGeom>
            <a:grpFill/>
            <a:ln w="15875">
              <a:solidFill>
                <a:schemeClr val="bg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318" grpId="0" animBg="1"/>
      <p:bldP spid="319" grpId="0" animBg="1"/>
      <p:bldP spid="3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4000" y="3301309"/>
            <a:ext cx="11545200" cy="923330"/>
          </a:xfrm>
        </p:spPr>
        <p:txBody>
          <a:bodyPr/>
          <a:lstStyle/>
          <a:p>
            <a:r>
              <a:rPr lang="en-US" altLang="zh-CN" sz="4800" dirty="0">
                <a:latin typeface="微软雅黑" panose="020B0503020204020204" pitchFamily="34" charset="-122"/>
                <a:ea typeface="微软雅黑" panose="020B0503020204020204" pitchFamily="34" charset="-122"/>
              </a:rPr>
              <a:t>SAP HANA</a:t>
            </a:r>
            <a:r>
              <a:rPr lang="zh-CN" altLang="en-US" sz="4800" dirty="0">
                <a:latin typeface="微软雅黑" panose="020B0503020204020204" pitchFamily="34" charset="-122"/>
                <a:ea typeface="微软雅黑" panose="020B0503020204020204" pitchFamily="34" charset="-122"/>
              </a:rPr>
              <a:t>平台包含哪些特性</a:t>
            </a:r>
            <a:r>
              <a:rPr lang="en-US" altLang="zh-CN" sz="4800" dirty="0">
                <a:latin typeface="微软雅黑" panose="020B0503020204020204" pitchFamily="34" charset="-122"/>
                <a:ea typeface="微软雅黑" panose="020B0503020204020204" pitchFamily="34" charset="-122"/>
              </a:rPr>
              <a:t>?</a:t>
            </a:r>
            <a:endParaRPr lang="en-US" altLang="zh-CN" sz="4800" dirty="0">
              <a:latin typeface="微软雅黑" panose="020B0503020204020204" pitchFamily="34" charset="-122"/>
              <a:ea typeface="微软雅黑" panose="020B0503020204020204" pitchFamily="34" charset="-122"/>
            </a:endParaRPr>
          </a:p>
        </p:txBody>
      </p:sp>
      <p:sp>
        <p:nvSpPr>
          <p:cNvPr id="2" name="Picture Placeholder 1"/>
          <p:cNvSpPr>
            <a:spLocks noGrp="1"/>
          </p:cNvSpPr>
          <p:nvPr>
            <p:ph type="pic" sz="quarter" idx="11"/>
          </p:nvPr>
        </p:nvSpPr>
        <p:spPr/>
      </p:sp>
      <p:pic>
        <p:nvPicPr>
          <p:cNvPr id="10" name="Picture 9" descr="cloud-supergraphic.png"/>
          <p:cNvPicPr>
            <a:picLocks noChangeAspect="1"/>
          </p:cNvPicPr>
          <p:nvPr/>
        </p:nvPicPr>
        <p:blipFill rotWithShape="1">
          <a:blip r:embed="rId1" cstate="screen">
            <a:alphaModFix amt="60000"/>
          </a:blip>
          <a:srcRect t="14324" r="7690" b="27763"/>
          <a:stretch>
            <a:fillRect/>
          </a:stretch>
        </p:blipFill>
        <p:spPr>
          <a:xfrm>
            <a:off x="6762750" y="162037"/>
            <a:ext cx="5108576" cy="2136663"/>
          </a:xfrm>
          <a:prstGeom prst="rect">
            <a:avLst/>
          </a:prstGeom>
        </p:spPr>
      </p:pic>
      <p:pic>
        <p:nvPicPr>
          <p:cNvPr id="4" name="Picture 3"/>
          <p:cNvPicPr>
            <a:picLocks noChangeAspect="1"/>
          </p:cNvPicPr>
          <p:nvPr/>
        </p:nvPicPr>
        <p:blipFill>
          <a:blip r:embed="rId2"/>
          <a:stretch>
            <a:fillRect/>
          </a:stretch>
        </p:blipFill>
        <p:spPr>
          <a:xfrm>
            <a:off x="321875" y="162036"/>
            <a:ext cx="11547325" cy="21352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一个平台中提供所有集成服务</a:t>
            </a:r>
            <a:endParaRPr lang="en-US" dirty="0">
              <a:latin typeface="微软雅黑" panose="020B0503020204020204" pitchFamily="34" charset="-122"/>
              <a:ea typeface="微软雅黑" panose="020B0503020204020204" pitchFamily="34" charset="-122"/>
            </a:endParaRPr>
          </a:p>
        </p:txBody>
      </p:sp>
      <p:sp>
        <p:nvSpPr>
          <p:cNvPr id="6" name="Rectangle 5"/>
          <p:cNvSpPr/>
          <p:nvPr/>
        </p:nvSpPr>
        <p:spPr>
          <a:xfrm>
            <a:off x="414335" y="4936735"/>
            <a:ext cx="11396919" cy="984885"/>
          </a:xfrm>
          <a:prstGeom prst="rect">
            <a:avLst/>
          </a:prstGeom>
        </p:spPr>
        <p:txBody>
          <a:bodyPr wrap="square">
            <a:spAutoFit/>
          </a:bodyPr>
          <a:lstStyle/>
          <a:p>
            <a:pPr marL="179705" lvl="2" indent="-179705" fontAlgn="base">
              <a:spcBef>
                <a:spcPts val="600"/>
              </a:spcBef>
              <a:spcAft>
                <a:spcPct val="0"/>
              </a:spcAft>
              <a:buClr>
                <a:schemeClr val="accent1"/>
              </a:buClr>
              <a:buSzPct val="100000"/>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应用服务，数据库服务，集成服务 全部都集成在同一个内存计算平台中</a:t>
            </a:r>
            <a:endParaRPr lang="en-US" sz="1600" dirty="0">
              <a:latin typeface="微软雅黑" panose="020B0503020204020204" pitchFamily="34" charset="-122"/>
              <a:ea typeface="微软雅黑" panose="020B0503020204020204" pitchFamily="34" charset="-122"/>
            </a:endParaRPr>
          </a:p>
          <a:p>
            <a:pPr marL="179705" lvl="2" indent="-179705" fontAlgn="base">
              <a:spcBef>
                <a:spcPts val="600"/>
              </a:spcBef>
              <a:spcAft>
                <a:spcPct val="0"/>
              </a:spcAft>
              <a:buClr>
                <a:schemeClr val="accent1"/>
              </a:buClr>
              <a:buSzPct val="100000"/>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大量的数据在内存中运行复杂分析和交易</a:t>
            </a:r>
            <a:endParaRPr lang="en-US" altLang="zh-CN" sz="1600" dirty="0">
              <a:latin typeface="微软雅黑" panose="020B0503020204020204" pitchFamily="34" charset="-122"/>
              <a:ea typeface="微软雅黑" panose="020B0503020204020204" pitchFamily="34" charset="-122"/>
            </a:endParaRPr>
          </a:p>
          <a:p>
            <a:pPr marL="179705" lvl="2" indent="-179705" fontAlgn="base">
              <a:spcBef>
                <a:spcPts val="600"/>
              </a:spcBef>
              <a:spcAft>
                <a:spcPct val="0"/>
              </a:spcAft>
              <a:buClr>
                <a:schemeClr val="accent1"/>
              </a:buClr>
              <a:buSzPct val="100000"/>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处理与统一</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简化数据访问、 建模和管理异构数据</a:t>
            </a:r>
            <a:endParaRPr lang="en-US" sz="1600" dirty="0">
              <a:latin typeface="微软雅黑" panose="020B0503020204020204" pitchFamily="34" charset="-122"/>
              <a:ea typeface="微软雅黑" panose="020B0503020204020204" pitchFamily="34" charset="-122"/>
            </a:endParaRPr>
          </a:p>
        </p:txBody>
      </p:sp>
      <p:sp>
        <p:nvSpPr>
          <p:cNvPr id="63" name="Rounded Rectangle 62"/>
          <p:cNvSpPr/>
          <p:nvPr/>
        </p:nvSpPr>
        <p:spPr bwMode="gray">
          <a:xfrm>
            <a:off x="726502" y="1937770"/>
            <a:ext cx="7995984" cy="2844581"/>
          </a:xfrm>
          <a:prstGeom prst="roundRect">
            <a:avLst>
              <a:gd name="adj" fmla="val 1384"/>
            </a:avLst>
          </a:prstGeom>
          <a:solidFill>
            <a:schemeClr val="accent1"/>
          </a:solidFill>
        </p:spPr>
        <p:txBody>
          <a:bodyPr wrap="square" rtlCol="0" anchor="t" anchorCtr="0">
            <a:noAutofit/>
          </a:bodyPr>
          <a:lstStyle/>
          <a:p>
            <a:pPr lvl="0" algn="ctr" fontAlgn="base">
              <a:spcBef>
                <a:spcPts val="600"/>
              </a:spcBef>
              <a:spcAft>
                <a:spcPct val="0"/>
              </a:spcAft>
              <a:buClr>
                <a:srgbClr val="F0AB00"/>
              </a:buClr>
              <a:buSzPct val="80000"/>
            </a:pPr>
            <a:r>
              <a:rPr lang="en-US" b="1" kern="0" dirty="0">
                <a:solidFill>
                  <a:srgbClr val="000000"/>
                </a:solidFill>
                <a:ea typeface="Arial Unicode MS" panose="020B0604020202020204" pitchFamily="34" charset="-128"/>
                <a:cs typeface="Arial Unicode MS" panose="020B0604020202020204" pitchFamily="34" charset="-128"/>
              </a:rPr>
              <a:t>SAP HANA Platform</a:t>
            </a:r>
            <a:endParaRPr lang="en-US" b="1" kern="0" dirty="0">
              <a:solidFill>
                <a:srgbClr val="000000"/>
              </a:solidFill>
              <a:ea typeface="Arial Unicode MS" panose="020B0604020202020204" pitchFamily="34" charset="-128"/>
              <a:cs typeface="Arial Unicode MS" panose="020B0604020202020204" pitchFamily="34" charset="-128"/>
            </a:endParaRPr>
          </a:p>
        </p:txBody>
      </p:sp>
      <p:sp>
        <p:nvSpPr>
          <p:cNvPr id="64" name="Rounded Rectangle 63"/>
          <p:cNvSpPr/>
          <p:nvPr/>
        </p:nvSpPr>
        <p:spPr bwMode="gray">
          <a:xfrm>
            <a:off x="880448" y="2383047"/>
            <a:ext cx="3420138" cy="2284986"/>
          </a:xfrm>
          <a:prstGeom prst="roundRect">
            <a:avLst>
              <a:gd name="adj" fmla="val 6251"/>
            </a:avLst>
          </a:prstGeom>
          <a:solidFill>
            <a:schemeClr val="bg2">
              <a:lumMod val="75000"/>
            </a:schemeClr>
          </a:solidFill>
        </p:spPr>
        <p:txBody>
          <a:bodyPr wrap="square" rtlCol="0" anchor="ctr" anchorCtr="0">
            <a:noAutofit/>
          </a:bodyPr>
          <a:lstStyle/>
          <a:p>
            <a:pPr algn="ctr"/>
            <a:endParaRPr lang="en-US" sz="1100" dirty="0">
              <a:solidFill>
                <a:schemeClr val="bg1"/>
              </a:solidFill>
              <a:cs typeface="Arial" panose="020B0604020202020204"/>
            </a:endParaRPr>
          </a:p>
        </p:txBody>
      </p:sp>
      <p:sp>
        <p:nvSpPr>
          <p:cNvPr id="66" name="Rounded Rectangle 52"/>
          <p:cNvSpPr/>
          <p:nvPr/>
        </p:nvSpPr>
        <p:spPr bwMode="gray">
          <a:xfrm>
            <a:off x="3603260" y="2383047"/>
            <a:ext cx="2293668" cy="2288926"/>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100" dirty="0" err="1">
              <a:solidFill>
                <a:schemeClr val="bg1"/>
              </a:solidFill>
              <a:cs typeface="Arial" panose="020B0604020202020204"/>
            </a:endParaRPr>
          </a:p>
        </p:txBody>
      </p:sp>
      <p:sp>
        <p:nvSpPr>
          <p:cNvPr id="67" name="Rounded Rectangle 66"/>
          <p:cNvSpPr/>
          <p:nvPr/>
        </p:nvSpPr>
        <p:spPr bwMode="gray">
          <a:xfrm>
            <a:off x="5137456" y="2383047"/>
            <a:ext cx="3420138" cy="2288926"/>
          </a:xfrm>
          <a:prstGeom prst="roundRect">
            <a:avLst>
              <a:gd name="adj" fmla="val 6251"/>
            </a:avLst>
          </a:prstGeom>
          <a:solidFill>
            <a:schemeClr val="bg2">
              <a:lumMod val="75000"/>
            </a:schemeClr>
          </a:solidFill>
        </p:spPr>
        <p:txBody>
          <a:bodyPr wrap="square" rtlCol="0" anchor="ctr" anchorCtr="0">
            <a:noAutofit/>
          </a:bodyPr>
          <a:lstStyle/>
          <a:p>
            <a:pPr algn="ctr"/>
            <a:endParaRPr lang="en-US" sz="1100" dirty="0">
              <a:solidFill>
                <a:schemeClr val="bg1"/>
              </a:solidFill>
              <a:cs typeface="Arial" panose="020B0604020202020204"/>
            </a:endParaRPr>
          </a:p>
        </p:txBody>
      </p:sp>
      <p:sp>
        <p:nvSpPr>
          <p:cNvPr id="68" name="Rounded Rectangle 67"/>
          <p:cNvSpPr/>
          <p:nvPr/>
        </p:nvSpPr>
        <p:spPr bwMode="gray">
          <a:xfrm>
            <a:off x="943268" y="2439955"/>
            <a:ext cx="7543132" cy="2167128"/>
          </a:xfrm>
          <a:prstGeom prst="roundRect">
            <a:avLst>
              <a:gd name="adj" fmla="val 4563"/>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cxnSp>
        <p:nvCxnSpPr>
          <p:cNvPr id="155" name="Straight Connector 154"/>
          <p:cNvCxnSpPr/>
          <p:nvPr/>
        </p:nvCxnSpPr>
        <p:spPr>
          <a:xfrm>
            <a:off x="943269" y="3055763"/>
            <a:ext cx="7543133" cy="0"/>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94" name="TextBox 393"/>
          <p:cNvSpPr txBox="1"/>
          <p:nvPr/>
        </p:nvSpPr>
        <p:spPr>
          <a:xfrm>
            <a:off x="1064106" y="2491676"/>
            <a:ext cx="7491313" cy="461665"/>
          </a:xfrm>
          <a:prstGeom prst="rect">
            <a:avLst/>
          </a:prstGeom>
          <a:noFill/>
        </p:spPr>
        <p:txBody>
          <a:bodyPr wrap="square" lIns="0" tIns="0" rIns="0" bIns="0" rtlCol="0">
            <a:spAutoFit/>
          </a:bodyPr>
          <a:lstStyle/>
          <a:p>
            <a:pPr algn="ctr" fontAlgn="base">
              <a:spcAft>
                <a:spcPts val="600"/>
              </a:spcAft>
              <a:buClr>
                <a:srgbClr val="F0AB00"/>
              </a:buClr>
              <a:buSzPct val="80000"/>
            </a:pPr>
            <a:r>
              <a:rPr lang="en-US" sz="1400" b="1" kern="0" dirty="0">
                <a:latin typeface="Arial" panose="020B0604020202020204" pitchFamily="34" charset="0"/>
                <a:ea typeface="Arial Unicode MS" panose="020B0604020202020204" pitchFamily="34" charset="-128"/>
                <a:cs typeface="Arial Unicode MS" panose="020B0604020202020204" pitchFamily="34" charset="-128"/>
              </a:rPr>
              <a:t>Application Services</a:t>
            </a:r>
            <a:endParaRPr lang="en-US" sz="1400" b="1" kern="0" dirty="0">
              <a:latin typeface="Arial" panose="020B0604020202020204" pitchFamily="34" charset="0"/>
              <a:ea typeface="Arial Unicode MS" panose="020B0604020202020204" pitchFamily="34" charset="-128"/>
              <a:cs typeface="Arial Unicode MS" panose="020B0604020202020204" pitchFamily="34" charset="-128"/>
            </a:endParaRPr>
          </a:p>
          <a:p>
            <a:pPr algn="ctr" fontAlgn="base">
              <a:spcAft>
                <a:spcPts val="600"/>
              </a:spcAft>
              <a:buClr>
                <a:srgbClr val="F0AB00"/>
              </a:buClr>
              <a:buSzPct val="80000"/>
            </a:pPr>
            <a:r>
              <a:rPr lang="en-US" sz="1100" kern="0" dirty="0">
                <a:latin typeface="Arial" panose="020B0604020202020204" pitchFamily="34" charset="0"/>
                <a:ea typeface="Arial Unicode MS" panose="020B0604020202020204" pitchFamily="34" charset="-128"/>
                <a:cs typeface="Arial Unicode MS" panose="020B0604020202020204" pitchFamily="34" charset="-128"/>
              </a:rPr>
              <a:t>Web Server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    JavaScript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  </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  </a:t>
            </a:r>
            <a:r>
              <a:rPr lang="en-US" sz="1100" kern="0" dirty="0" err="1">
                <a:latin typeface="Arial" panose="020B0604020202020204" pitchFamily="34" charset="0"/>
                <a:ea typeface="Arial Unicode MS" panose="020B0604020202020204" pitchFamily="34" charset="-128"/>
                <a:cs typeface="Arial Unicode MS" panose="020B0604020202020204" pitchFamily="34" charset="-128"/>
              </a:rPr>
              <a:t>Fiori</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 UX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    Source Code Management</a:t>
            </a:r>
            <a:endParaRPr lang="en-US" sz="1100" kern="0" dirty="0">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407" name="Rectangle 406"/>
          <p:cNvSpPr/>
          <p:nvPr/>
        </p:nvSpPr>
        <p:spPr>
          <a:xfrm>
            <a:off x="880761" y="3123538"/>
            <a:ext cx="7655860" cy="553998"/>
          </a:xfrm>
          <a:prstGeom prst="rect">
            <a:avLst/>
          </a:prstGeom>
        </p:spPr>
        <p:txBody>
          <a:bodyPr wrap="square">
            <a:spAutoFit/>
          </a:bodyPr>
          <a:lstStyle/>
          <a:p>
            <a:pPr algn="ctr" fontAlgn="base">
              <a:spcBef>
                <a:spcPts val="600"/>
              </a:spcBef>
              <a:spcAft>
                <a:spcPct val="0"/>
              </a:spcAft>
              <a:buClr>
                <a:srgbClr val="F0AB00"/>
              </a:buClr>
              <a:buSzPct val="80000"/>
            </a:pPr>
            <a:r>
              <a:rPr lang="en-US" sz="1400" b="1" kern="0" dirty="0">
                <a:latin typeface="Arial" panose="020B0604020202020204" pitchFamily="34" charset="0"/>
                <a:ea typeface="Arial Unicode MS" panose="020B0604020202020204" pitchFamily="34" charset="-128"/>
                <a:cs typeface="Arial Unicode MS" panose="020B0604020202020204" pitchFamily="34" charset="-128"/>
              </a:rPr>
              <a:t>Database Services </a:t>
            </a:r>
            <a:endParaRPr lang="en-US" sz="1400" b="1" kern="0" dirty="0">
              <a:latin typeface="Arial" panose="020B0604020202020204" pitchFamily="34" charset="0"/>
              <a:ea typeface="Arial Unicode MS" panose="020B0604020202020204" pitchFamily="34" charset="-128"/>
              <a:cs typeface="Arial Unicode MS" panose="020B0604020202020204" pitchFamily="34" charset="-128"/>
            </a:endParaRPr>
          </a:p>
          <a:p>
            <a:pPr algn="ctr" fontAlgn="base">
              <a:spcBef>
                <a:spcPts val="600"/>
              </a:spcBef>
              <a:spcAft>
                <a:spcPct val="0"/>
              </a:spcAft>
              <a:buClr>
                <a:srgbClr val="F0AB00"/>
              </a:buClr>
              <a:buSzPct val="80000"/>
            </a:pPr>
            <a:r>
              <a:rPr lang="en-US" sz="1100" kern="0" dirty="0">
                <a:latin typeface="Arial" panose="020B0604020202020204" pitchFamily="34" charset="0"/>
                <a:ea typeface="Arial Unicode MS" panose="020B0604020202020204" pitchFamily="34" charset="-128"/>
                <a:cs typeface="Arial Unicode MS" panose="020B0604020202020204" pitchFamily="34" charset="-128"/>
              </a:rPr>
              <a:t>OLTP + OLAP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  </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 Data Modeling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   </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Stored Procedures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   Rules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   </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Libraries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   </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Search</a:t>
            </a:r>
            <a:endParaRPr lang="en-US" sz="1100" kern="0" dirty="0">
              <a:latin typeface="Arial" panose="020B0604020202020204" pitchFamily="34" charset="0"/>
              <a:ea typeface="Arial Unicode MS" panose="020B0604020202020204" pitchFamily="34" charset="-128"/>
              <a:cs typeface="Arial Unicode MS" panose="020B0604020202020204" pitchFamily="34" charset="-128"/>
            </a:endParaRPr>
          </a:p>
        </p:txBody>
      </p:sp>
      <p:grpSp>
        <p:nvGrpSpPr>
          <p:cNvPr id="8" name="Group 7"/>
          <p:cNvGrpSpPr/>
          <p:nvPr/>
        </p:nvGrpSpPr>
        <p:grpSpPr>
          <a:xfrm>
            <a:off x="1349303" y="3710690"/>
            <a:ext cx="6733038" cy="207777"/>
            <a:chOff x="1263222" y="5028920"/>
            <a:chExt cx="6733038" cy="207777"/>
          </a:xfrm>
        </p:grpSpPr>
        <p:sp>
          <p:nvSpPr>
            <p:cNvPr id="383" name="Rectangle 382"/>
            <p:cNvSpPr/>
            <p:nvPr/>
          </p:nvSpPr>
          <p:spPr>
            <a:xfrm>
              <a:off x="6984124" y="5028920"/>
              <a:ext cx="1012136" cy="206210"/>
            </a:xfrm>
            <a:prstGeom prst="rect">
              <a:avLst/>
            </a:prstGeom>
            <a:noFill/>
          </p:spPr>
          <p:txBody>
            <a:bodyPr wrap="none" lIns="182880" tIns="18288" rIns="182880" bIns="18288">
              <a:spAutoFit/>
            </a:bodyPr>
            <a:lstStyle/>
            <a:p>
              <a:pPr algn="ctr"/>
              <a:r>
                <a:rPr lang="en-US" sz="1100" kern="0" dirty="0">
                  <a:latin typeface="Arial" panose="020B0604020202020204" pitchFamily="34" charset="0"/>
                  <a:ea typeface="Arial Unicode MS" panose="020B0604020202020204" pitchFamily="34" charset="-128"/>
                  <a:cs typeface="Arial Unicode MS" panose="020B0604020202020204" pitchFamily="34" charset="-128"/>
                </a:rPr>
                <a:t>Streaming</a:t>
              </a:r>
              <a:endParaRPr lang="en-US" sz="2000" dirty="0">
                <a:latin typeface="Arial" panose="020B0604020202020204" pitchFamily="34" charset="0"/>
              </a:endParaRPr>
            </a:p>
          </p:txBody>
        </p:sp>
        <p:sp>
          <p:nvSpPr>
            <p:cNvPr id="387" name="Rectangle 386"/>
            <p:cNvSpPr/>
            <p:nvPr/>
          </p:nvSpPr>
          <p:spPr>
            <a:xfrm>
              <a:off x="4738618" y="5030487"/>
              <a:ext cx="802143" cy="206210"/>
            </a:xfrm>
            <a:prstGeom prst="rect">
              <a:avLst/>
            </a:prstGeom>
            <a:noFill/>
          </p:spPr>
          <p:txBody>
            <a:bodyPr wrap="none" lIns="182880" tIns="18288" rIns="182880" bIns="18288">
              <a:spAutoFit/>
            </a:bodyPr>
            <a:lstStyle/>
            <a:p>
              <a:pPr algn="ctr" fontAlgn="base">
                <a:spcBef>
                  <a:spcPts val="600"/>
                </a:spcBef>
                <a:spcAft>
                  <a:spcPct val="0"/>
                </a:spcAft>
                <a:buClr>
                  <a:srgbClr val="F0AB00"/>
                </a:buClr>
                <a:buSzPct val="80000"/>
              </a:pPr>
              <a:r>
                <a:rPr lang="en-US" sz="1100" kern="0" dirty="0">
                  <a:latin typeface="Arial" panose="020B0604020202020204" pitchFamily="34" charset="0"/>
                  <a:ea typeface="Arial Unicode MS" panose="020B0604020202020204" pitchFamily="34" charset="-128"/>
                  <a:cs typeface="Arial Unicode MS" panose="020B0604020202020204" pitchFamily="34" charset="-128"/>
                </a:rPr>
                <a:t>Spatial</a:t>
              </a:r>
              <a:endParaRPr lang="en-US" sz="1100" kern="0" dirty="0">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388" name="Rectangle 387"/>
            <p:cNvSpPr/>
            <p:nvPr/>
          </p:nvSpPr>
          <p:spPr>
            <a:xfrm>
              <a:off x="5832968" y="5030487"/>
              <a:ext cx="989694" cy="206210"/>
            </a:xfrm>
            <a:prstGeom prst="rect">
              <a:avLst/>
            </a:prstGeom>
            <a:noFill/>
          </p:spPr>
          <p:txBody>
            <a:bodyPr wrap="none" lIns="182880" tIns="18288" rIns="182880" bIns="18288">
              <a:spAutoFit/>
            </a:bodyPr>
            <a:lstStyle/>
            <a:p>
              <a:pPr algn="ctr"/>
              <a:r>
                <a:rPr lang="en-US" sz="1100" kern="0" dirty="0">
                  <a:latin typeface="Arial" panose="020B0604020202020204" pitchFamily="34" charset="0"/>
                  <a:ea typeface="Arial Unicode MS" panose="020B0604020202020204" pitchFamily="34" charset="-128"/>
                  <a:cs typeface="Arial Unicode MS" panose="020B0604020202020204" pitchFamily="34" charset="-128"/>
                </a:rPr>
                <a:t>Predictive</a:t>
              </a:r>
              <a:endParaRPr lang="en-US" sz="2000" dirty="0">
                <a:latin typeface="Arial" panose="020B0604020202020204" pitchFamily="34" charset="0"/>
              </a:endParaRPr>
            </a:p>
          </p:txBody>
        </p:sp>
        <p:sp>
          <p:nvSpPr>
            <p:cNvPr id="389" name="Rectangle 388"/>
            <p:cNvSpPr/>
            <p:nvPr/>
          </p:nvSpPr>
          <p:spPr>
            <a:xfrm>
              <a:off x="3530459" y="5030487"/>
              <a:ext cx="920765" cy="206210"/>
            </a:xfrm>
            <a:prstGeom prst="rect">
              <a:avLst/>
            </a:prstGeom>
            <a:noFill/>
          </p:spPr>
          <p:txBody>
            <a:bodyPr wrap="none" lIns="182880" tIns="18288" rIns="182880" bIns="18288">
              <a:spAutoFit/>
            </a:bodyPr>
            <a:lstStyle/>
            <a:p>
              <a:pPr algn="ctr"/>
              <a:r>
                <a:rPr lang="en-US" sz="1100" kern="0" dirty="0">
                  <a:latin typeface="Arial" panose="020B0604020202020204" pitchFamily="34" charset="0"/>
                  <a:ea typeface="Arial Unicode MS" panose="020B0604020202020204" pitchFamily="34" charset="-128"/>
                  <a:cs typeface="Arial Unicode MS" panose="020B0604020202020204" pitchFamily="34" charset="-128"/>
                </a:rPr>
                <a:t>Planning</a:t>
              </a:r>
              <a:endParaRPr lang="en-US" sz="2000" dirty="0">
                <a:latin typeface="Arial" panose="020B0604020202020204" pitchFamily="34" charset="0"/>
              </a:endParaRPr>
            </a:p>
          </p:txBody>
        </p:sp>
        <p:sp>
          <p:nvSpPr>
            <p:cNvPr id="390" name="Rectangle 389"/>
            <p:cNvSpPr/>
            <p:nvPr/>
          </p:nvSpPr>
          <p:spPr>
            <a:xfrm>
              <a:off x="2649314" y="5030487"/>
              <a:ext cx="760465" cy="206210"/>
            </a:xfrm>
            <a:prstGeom prst="rect">
              <a:avLst/>
            </a:prstGeom>
            <a:noFill/>
          </p:spPr>
          <p:txBody>
            <a:bodyPr wrap="none" lIns="182880" tIns="18288" rIns="182880" bIns="18288">
              <a:spAutoFit/>
            </a:bodyPr>
            <a:lstStyle/>
            <a:p>
              <a:pPr algn="ctr"/>
              <a:r>
                <a:rPr lang="en-US" sz="1100" kern="0" dirty="0">
                  <a:latin typeface="Arial" panose="020B0604020202020204" pitchFamily="34" charset="0"/>
                  <a:ea typeface="Arial Unicode MS" panose="020B0604020202020204" pitchFamily="34" charset="-128"/>
                  <a:cs typeface="Arial Unicode MS" panose="020B0604020202020204" pitchFamily="34" charset="-128"/>
                </a:rPr>
                <a:t>Graph</a:t>
              </a:r>
              <a:endParaRPr lang="en-US" sz="2000" dirty="0">
                <a:latin typeface="Arial" panose="020B0604020202020204" pitchFamily="34" charset="0"/>
              </a:endParaRPr>
            </a:p>
          </p:txBody>
        </p:sp>
        <p:sp>
          <p:nvSpPr>
            <p:cNvPr id="392" name="Rectangle 391"/>
            <p:cNvSpPr/>
            <p:nvPr/>
          </p:nvSpPr>
          <p:spPr>
            <a:xfrm>
              <a:off x="1263222" y="5030487"/>
              <a:ext cx="1247777" cy="206210"/>
            </a:xfrm>
            <a:prstGeom prst="rect">
              <a:avLst/>
            </a:prstGeom>
            <a:noFill/>
          </p:spPr>
          <p:txBody>
            <a:bodyPr wrap="none" lIns="182880" tIns="18288" rIns="182880" bIns="18288">
              <a:spAutoFit/>
            </a:bodyPr>
            <a:lstStyle/>
            <a:p>
              <a:pPr algn="ctr"/>
              <a:r>
                <a:rPr lang="en-US" sz="1100" kern="0" dirty="0">
                  <a:latin typeface="Arial" panose="020B0604020202020204" pitchFamily="34" charset="0"/>
                  <a:ea typeface="Arial Unicode MS" panose="020B0604020202020204" pitchFamily="34" charset="-128"/>
                  <a:cs typeface="Arial Unicode MS" panose="020B0604020202020204" pitchFamily="34" charset="-128"/>
                </a:rPr>
                <a:t>Text Analytics</a:t>
              </a:r>
              <a:endParaRPr lang="en-US" sz="2000" dirty="0">
                <a:latin typeface="Arial" panose="020B0604020202020204" pitchFamily="34" charset="0"/>
              </a:endParaRPr>
            </a:p>
          </p:txBody>
        </p:sp>
        <p:sp>
          <p:nvSpPr>
            <p:cNvPr id="409" name="Rectangle 408"/>
            <p:cNvSpPr/>
            <p:nvPr/>
          </p:nvSpPr>
          <p:spPr>
            <a:xfrm>
              <a:off x="3444084" y="5034789"/>
              <a:ext cx="36870" cy="169277"/>
            </a:xfrm>
            <a:prstGeom prst="rect">
              <a:avLst/>
            </a:prstGeom>
          </p:spPr>
          <p:txBody>
            <a:bodyPr wrap="none" lIns="0" tIns="0" rIns="0" bIns="0">
              <a:spAutoFit/>
            </a:bodyPr>
            <a:lstStyle/>
            <a:p>
              <a:r>
                <a:rPr lang="en-US" sz="1100" kern="0" dirty="0">
                  <a:solidFill>
                    <a:srgbClr val="CCCCCC"/>
                  </a:solidFill>
                  <a:latin typeface="Arial" panose="020B0604020202020204" pitchFamily="34" charset="0"/>
                  <a:ea typeface="Arial Unicode MS" panose="020B0604020202020204" pitchFamily="34" charset="-128"/>
                  <a:cs typeface="Arial Unicode MS" panose="020B0604020202020204" pitchFamily="34" charset="-128"/>
                </a:rPr>
                <a:t>|</a:t>
              </a:r>
              <a:endParaRPr lang="en-US" sz="2000" dirty="0">
                <a:latin typeface="Arial" panose="020B0604020202020204" pitchFamily="34" charset="0"/>
              </a:endParaRPr>
            </a:p>
          </p:txBody>
        </p:sp>
        <p:sp>
          <p:nvSpPr>
            <p:cNvPr id="410" name="Rectangle 409"/>
            <p:cNvSpPr/>
            <p:nvPr/>
          </p:nvSpPr>
          <p:spPr>
            <a:xfrm>
              <a:off x="4491350" y="5034789"/>
              <a:ext cx="36870" cy="169277"/>
            </a:xfrm>
            <a:prstGeom prst="rect">
              <a:avLst/>
            </a:prstGeom>
          </p:spPr>
          <p:txBody>
            <a:bodyPr wrap="none" lIns="0" tIns="0" rIns="0" bIns="0">
              <a:spAutoFit/>
            </a:bodyPr>
            <a:lstStyle/>
            <a:p>
              <a:r>
                <a:rPr lang="en-US" sz="1100" kern="0" dirty="0">
                  <a:solidFill>
                    <a:srgbClr val="CCCCCC"/>
                  </a:solidFill>
                  <a:latin typeface="Arial" panose="020B0604020202020204" pitchFamily="34" charset="0"/>
                  <a:ea typeface="Arial Unicode MS" panose="020B0604020202020204" pitchFamily="34" charset="-128"/>
                  <a:cs typeface="Arial Unicode MS" panose="020B0604020202020204" pitchFamily="34" charset="-128"/>
                </a:rPr>
                <a:t>|</a:t>
              </a:r>
              <a:endParaRPr lang="en-US" sz="2000" dirty="0">
                <a:latin typeface="Arial" panose="020B0604020202020204" pitchFamily="34" charset="0"/>
              </a:endParaRPr>
            </a:p>
          </p:txBody>
        </p:sp>
        <p:sp>
          <p:nvSpPr>
            <p:cNvPr id="411" name="Rectangle 410"/>
            <p:cNvSpPr/>
            <p:nvPr/>
          </p:nvSpPr>
          <p:spPr>
            <a:xfrm>
              <a:off x="5741231" y="5034789"/>
              <a:ext cx="36870" cy="169277"/>
            </a:xfrm>
            <a:prstGeom prst="rect">
              <a:avLst/>
            </a:prstGeom>
          </p:spPr>
          <p:txBody>
            <a:bodyPr wrap="none" lIns="0" tIns="0" rIns="0" bIns="0">
              <a:spAutoFit/>
            </a:bodyPr>
            <a:lstStyle/>
            <a:p>
              <a:r>
                <a:rPr lang="en-US" sz="1100" kern="0" dirty="0">
                  <a:solidFill>
                    <a:srgbClr val="CCCCCC"/>
                  </a:solidFill>
                  <a:latin typeface="Arial" panose="020B0604020202020204" pitchFamily="34" charset="0"/>
                  <a:ea typeface="Arial Unicode MS" panose="020B0604020202020204" pitchFamily="34" charset="-128"/>
                  <a:cs typeface="Arial Unicode MS" panose="020B0604020202020204" pitchFamily="34" charset="-128"/>
                </a:rPr>
                <a:t>|</a:t>
              </a:r>
              <a:endParaRPr lang="en-US" sz="2000" dirty="0">
                <a:latin typeface="Arial" panose="020B0604020202020204" pitchFamily="34" charset="0"/>
              </a:endParaRPr>
            </a:p>
          </p:txBody>
        </p:sp>
        <p:sp>
          <p:nvSpPr>
            <p:cNvPr id="416" name="Rectangle 415"/>
            <p:cNvSpPr/>
            <p:nvPr/>
          </p:nvSpPr>
          <p:spPr>
            <a:xfrm>
              <a:off x="2566076" y="5034789"/>
              <a:ext cx="36870" cy="169277"/>
            </a:xfrm>
            <a:prstGeom prst="rect">
              <a:avLst/>
            </a:prstGeom>
          </p:spPr>
          <p:txBody>
            <a:bodyPr wrap="none" lIns="0" tIns="0" rIns="0" bIns="0">
              <a:spAutoFit/>
            </a:bodyPr>
            <a:lstStyle/>
            <a:p>
              <a:r>
                <a:rPr lang="en-US" sz="1100" kern="0" dirty="0">
                  <a:solidFill>
                    <a:srgbClr val="CCCCCC"/>
                  </a:solidFill>
                  <a:latin typeface="Arial" panose="020B0604020202020204" pitchFamily="34" charset="0"/>
                  <a:ea typeface="Arial Unicode MS" panose="020B0604020202020204" pitchFamily="34" charset="-128"/>
                  <a:cs typeface="Arial Unicode MS" panose="020B0604020202020204" pitchFamily="34" charset="-128"/>
                </a:rPr>
                <a:t>|</a:t>
              </a:r>
              <a:endParaRPr lang="en-US" sz="2000" dirty="0">
                <a:latin typeface="Arial" panose="020B0604020202020204" pitchFamily="34" charset="0"/>
              </a:endParaRPr>
            </a:p>
          </p:txBody>
        </p:sp>
        <p:sp>
          <p:nvSpPr>
            <p:cNvPr id="417" name="Rectangle 416"/>
            <p:cNvSpPr/>
            <p:nvPr/>
          </p:nvSpPr>
          <p:spPr>
            <a:xfrm>
              <a:off x="6809033" y="5034789"/>
              <a:ext cx="36870" cy="169277"/>
            </a:xfrm>
            <a:prstGeom prst="rect">
              <a:avLst/>
            </a:prstGeom>
          </p:spPr>
          <p:txBody>
            <a:bodyPr wrap="none" lIns="0" tIns="0" rIns="0" bIns="0">
              <a:spAutoFit/>
            </a:bodyPr>
            <a:lstStyle/>
            <a:p>
              <a:r>
                <a:rPr lang="en-US" sz="1100" kern="0" dirty="0">
                  <a:solidFill>
                    <a:srgbClr val="CCCCCC"/>
                  </a:solidFill>
                  <a:latin typeface="Arial" panose="020B0604020202020204" pitchFamily="34" charset="0"/>
                  <a:ea typeface="Arial Unicode MS" panose="020B0604020202020204" pitchFamily="34" charset="-128"/>
                  <a:cs typeface="Arial Unicode MS" panose="020B0604020202020204" pitchFamily="34" charset="-128"/>
                </a:rPr>
                <a:t>|</a:t>
              </a:r>
              <a:endParaRPr lang="en-US" sz="2000" dirty="0">
                <a:latin typeface="Arial" panose="020B0604020202020204" pitchFamily="34" charset="0"/>
              </a:endParaRPr>
            </a:p>
          </p:txBody>
        </p:sp>
      </p:grpSp>
      <p:cxnSp>
        <p:nvCxnSpPr>
          <p:cNvPr id="242" name="Straight Connector 241"/>
          <p:cNvCxnSpPr/>
          <p:nvPr/>
        </p:nvCxnSpPr>
        <p:spPr>
          <a:xfrm>
            <a:off x="943269" y="4033317"/>
            <a:ext cx="7543133" cy="0"/>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gray">
          <a:xfrm>
            <a:off x="736668" y="1412876"/>
            <a:ext cx="2574536" cy="478439"/>
          </a:xfrm>
          <a:prstGeom prst="rect">
            <a:avLst/>
          </a:prstGeom>
          <a:solidFill>
            <a:schemeClr val="accent1"/>
          </a:solidFill>
          <a:ln w="6350" algn="ctr">
            <a:noFill/>
            <a:miter lim="800000"/>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pPr>
            <a:r>
              <a:rPr kumimoji="0" lang="en-US" sz="140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rPr>
              <a:t>SAP Applications</a:t>
            </a:r>
            <a:endParaRPr kumimoji="0" lang="en-US" sz="140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47" name="Rectangle 46"/>
          <p:cNvSpPr/>
          <p:nvPr/>
        </p:nvSpPr>
        <p:spPr bwMode="gray">
          <a:xfrm>
            <a:off x="3435703" y="1412877"/>
            <a:ext cx="2574536" cy="478438"/>
          </a:xfrm>
          <a:prstGeom prst="rect">
            <a:avLst/>
          </a:prstGeom>
          <a:solidFill>
            <a:schemeClr val="accent2">
              <a:alpha val="83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pPr>
            <a:r>
              <a:rPr kumimoji="0" lang="en-US" sz="1400"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rPr>
              <a:t>Custom</a:t>
            </a:r>
            <a:r>
              <a:rPr kumimoji="0" lang="en-US" sz="1400" i="0" u="none" strike="noStrike" kern="0" cap="none" spc="0" normalizeH="0" noProof="0" dirty="0">
                <a:ln>
                  <a:noFill/>
                </a:ln>
                <a:solidFill>
                  <a:schemeClr val="bg1"/>
                </a:solidFill>
                <a:effectLst/>
                <a:uLnTx/>
                <a:uFillTx/>
                <a:ea typeface="Arial Unicode MS" panose="020B0604020202020204" pitchFamily="34" charset="-128"/>
                <a:cs typeface="Arial Unicode MS" panose="020B0604020202020204" pitchFamily="34" charset="-128"/>
              </a:rPr>
              <a:t> Applications</a:t>
            </a:r>
            <a:endParaRPr kumimoji="0" lang="en-US" sz="1400"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endParaRPr>
          </a:p>
        </p:txBody>
      </p:sp>
      <p:sp>
        <p:nvSpPr>
          <p:cNvPr id="48" name="Rectangle 47"/>
          <p:cNvSpPr/>
          <p:nvPr/>
        </p:nvSpPr>
        <p:spPr bwMode="gray">
          <a:xfrm>
            <a:off x="6154096" y="1412877"/>
            <a:ext cx="2574536" cy="478438"/>
          </a:xfrm>
          <a:prstGeom prst="rect">
            <a:avLst/>
          </a:prstGeom>
          <a:solidFill>
            <a:schemeClr val="bg1">
              <a:lumMod val="85000"/>
              <a:alpha val="83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pPr>
            <a:r>
              <a:rPr kumimoji="0" lang="en-US" sz="140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rPr>
              <a:t>Third-Party</a:t>
            </a:r>
            <a:endParaRPr kumimoji="0" lang="en-US" sz="140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a:p>
            <a:pPr marR="0" algn="ctr" defTabSz="914400" eaLnBrk="1" fontAlgn="base" latinLnBrk="0" hangingPunct="1">
              <a:lnSpc>
                <a:spcPct val="100000"/>
              </a:lnSpc>
              <a:spcAft>
                <a:spcPct val="0"/>
              </a:spcAft>
              <a:buClr>
                <a:srgbClr val="F0AB00"/>
              </a:buClr>
              <a:buSzPct val="80000"/>
            </a:pPr>
            <a:r>
              <a:rPr kumimoji="0" lang="en-US" sz="1400" i="0" u="none" strike="noStrike" kern="0" cap="none" spc="0" normalizeH="0" noProof="0" dirty="0">
                <a:ln>
                  <a:noFill/>
                </a:ln>
                <a:effectLst/>
                <a:uLnTx/>
                <a:uFillTx/>
                <a:ea typeface="Arial Unicode MS" panose="020B0604020202020204" pitchFamily="34" charset="-128"/>
                <a:cs typeface="Arial Unicode MS" panose="020B0604020202020204" pitchFamily="34" charset="-128"/>
              </a:rPr>
              <a:t>Applications</a:t>
            </a:r>
            <a:endParaRPr kumimoji="0" lang="en-US" sz="140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49" name="TextBox 48"/>
          <p:cNvSpPr txBox="1"/>
          <p:nvPr/>
        </p:nvSpPr>
        <p:spPr>
          <a:xfrm>
            <a:off x="973772" y="4083298"/>
            <a:ext cx="7491313" cy="461665"/>
          </a:xfrm>
          <a:prstGeom prst="rect">
            <a:avLst/>
          </a:prstGeom>
          <a:noFill/>
        </p:spPr>
        <p:txBody>
          <a:bodyPr wrap="square" lIns="0" tIns="0" rIns="0" bIns="0" rtlCol="0">
            <a:spAutoFit/>
          </a:bodyPr>
          <a:lstStyle/>
          <a:p>
            <a:pPr algn="ctr" fontAlgn="base">
              <a:spcAft>
                <a:spcPts val="600"/>
              </a:spcAft>
              <a:buClr>
                <a:srgbClr val="F0AB00"/>
              </a:buClr>
              <a:buSzPct val="80000"/>
            </a:pPr>
            <a:r>
              <a:rPr lang="en-US" sz="1400" b="1" kern="0" dirty="0">
                <a:latin typeface="Arial" panose="020B0604020202020204" pitchFamily="34" charset="0"/>
                <a:ea typeface="Arial Unicode MS" panose="020B0604020202020204" pitchFamily="34" charset="-128"/>
                <a:cs typeface="Arial Unicode MS" panose="020B0604020202020204" pitchFamily="34" charset="-128"/>
              </a:rPr>
              <a:t>Integration Services</a:t>
            </a:r>
            <a:endParaRPr lang="en-US" sz="1400" b="1" kern="0" dirty="0">
              <a:latin typeface="Arial" panose="020B0604020202020204" pitchFamily="34" charset="0"/>
              <a:ea typeface="Arial Unicode MS" panose="020B0604020202020204" pitchFamily="34" charset="-128"/>
              <a:cs typeface="Arial Unicode MS" panose="020B0604020202020204" pitchFamily="34" charset="-128"/>
            </a:endParaRPr>
          </a:p>
          <a:p>
            <a:pPr algn="ctr" fontAlgn="base">
              <a:spcAft>
                <a:spcPts val="600"/>
              </a:spcAft>
              <a:buClr>
                <a:srgbClr val="F0AB00"/>
              </a:buClr>
              <a:buSzPct val="80000"/>
            </a:pPr>
            <a:r>
              <a:rPr lang="en-US" sz="1100" kern="0" dirty="0">
                <a:latin typeface="Arial" panose="020B0604020202020204" pitchFamily="34" charset="0"/>
                <a:ea typeface="Arial Unicode MS" panose="020B0604020202020204" pitchFamily="34" charset="-128"/>
                <a:cs typeface="Arial Unicode MS" panose="020B0604020202020204" pitchFamily="34" charset="-128"/>
              </a:rPr>
              <a:t>Smart Data Access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    Smart Data Integration   </a:t>
            </a:r>
            <a:r>
              <a:rPr lang="en-US" sz="1100" kern="0" dirty="0">
                <a:solidFill>
                  <a:schemeClr val="bg2"/>
                </a:solidFill>
                <a:latin typeface="Arial" panose="020B0604020202020204" pitchFamily="34" charset="0"/>
                <a:ea typeface="Arial Unicode MS" panose="020B0604020202020204" pitchFamily="34" charset="-128"/>
                <a:cs typeface="Arial Unicode MS" panose="020B0604020202020204" pitchFamily="34" charset="-128"/>
              </a:rPr>
              <a:t>|  </a:t>
            </a:r>
            <a:r>
              <a:rPr lang="en-US" sz="1100" kern="0" dirty="0">
                <a:latin typeface="Arial" panose="020B0604020202020204" pitchFamily="34" charset="0"/>
                <a:ea typeface="Arial Unicode MS" panose="020B0604020202020204" pitchFamily="34" charset="-128"/>
                <a:cs typeface="Arial Unicode MS" panose="020B0604020202020204" pitchFamily="34" charset="-128"/>
              </a:rPr>
              <a:t>  R-Integration</a:t>
            </a:r>
            <a:endParaRPr lang="en-US" sz="2000" dirty="0">
              <a:latin typeface="Arial" panose="020B0604020202020204" pitchFamily="34" charset="0"/>
            </a:endParaRPr>
          </a:p>
        </p:txBody>
      </p:sp>
      <p:grpSp>
        <p:nvGrpSpPr>
          <p:cNvPr id="5" name="Group 4"/>
          <p:cNvGrpSpPr/>
          <p:nvPr/>
        </p:nvGrpSpPr>
        <p:grpSpPr>
          <a:xfrm>
            <a:off x="8753297" y="3307691"/>
            <a:ext cx="2564196" cy="1360976"/>
            <a:chOff x="9320366" y="2359747"/>
            <a:chExt cx="2564195" cy="1902804"/>
          </a:xfrm>
        </p:grpSpPr>
        <p:cxnSp>
          <p:nvCxnSpPr>
            <p:cNvPr id="153" name="Straight Connector 152"/>
            <p:cNvCxnSpPr/>
            <p:nvPr/>
          </p:nvCxnSpPr>
          <p:spPr>
            <a:xfrm>
              <a:off x="9320366" y="3557736"/>
              <a:ext cx="384912" cy="0"/>
            </a:xfrm>
            <a:prstGeom prst="line">
              <a:avLst/>
            </a:prstGeom>
            <a:ln w="1905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83" name="Picture 2" descr="http://upload.wikimedia.org/wikipedia/commons/thumb/0/0e/Hadoop_logo.svg/664px-Hadoop_logo.svg.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02462" y="2516417"/>
              <a:ext cx="1028700" cy="26647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4" descr="https://spark.apache.org/images/spark-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1588" y="2471278"/>
              <a:ext cx="587834" cy="312145"/>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12" descr="http://upload.wikimedia.org/wikipedia/en/4/4c/OpenSt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0881" y="2920639"/>
              <a:ext cx="556603" cy="556603"/>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4" descr="http://blog.newrelic.com/wp-content/uploads/cloud-foundry-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7064" y="2937764"/>
              <a:ext cx="483021" cy="483021"/>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bwMode="gray">
            <a:xfrm>
              <a:off x="9704438" y="2359747"/>
              <a:ext cx="2180123" cy="1902804"/>
            </a:xfrm>
            <a:prstGeom prst="rect">
              <a:avLst/>
            </a:prstGeom>
            <a:noFill/>
            <a:ln w="6350" algn="ctr">
              <a:solidFill>
                <a:schemeClr val="bg1">
                  <a:lumMod val="50000"/>
                </a:schemeClr>
              </a:solidFill>
              <a:prstDash val="dash"/>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a:ln>
                  <a:noFill/>
                </a:ln>
                <a:effectLst/>
                <a:uLnTx/>
                <a:uFillTx/>
                <a:latin typeface="Arial" panose="020B0604020202020204" pitchFamily="34" charset="0"/>
                <a:ea typeface="Arial Unicode MS" panose="020B0604020202020204" pitchFamily="34" charset="-128"/>
                <a:cs typeface="Arial Unicode MS" panose="020B0604020202020204" pitchFamily="34" charset="-128"/>
              </a:endParaRPr>
            </a:p>
          </p:txBody>
        </p:sp>
        <p:pic>
          <p:nvPicPr>
            <p:cNvPr id="188" name="Picture 2" descr="http://upload.wikimedia.org/wikipedia/commons/c/c1/R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59129" y="3003467"/>
              <a:ext cx="462857" cy="351618"/>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http://upload.wikimedia.org/wikipedia/en/thumb/5/55/Eclipse-logo-2014.svg/470px-Eclipse-logo-2014.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22058" y="3597333"/>
              <a:ext cx="672113" cy="157303"/>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64690" y="3615586"/>
              <a:ext cx="481703" cy="13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1" name="Picture 5" descr="http://upload.wikimedia.org/wikipedia/commons/thumb/3/35/Tux.svg/512px-Tu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63514" y="3557301"/>
              <a:ext cx="518925" cy="602034"/>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7" descr="http://upload.wikimedia.org/wikipedia/en/thumb/6/6c/RedHat.svg/187px-RedHat.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54520" y="3976716"/>
              <a:ext cx="612286" cy="17681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9" descr="http://upload.wikimedia.org/wikipedia/en/b/b5/Suse_logo_w-tag_colo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69105" y="3895476"/>
              <a:ext cx="490447" cy="2742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10559828" y="365761"/>
            <a:ext cx="1203235" cy="637333"/>
            <a:chOff x="5618163" y="1881188"/>
            <a:chExt cx="531813" cy="357188"/>
          </a:xfrm>
          <a:solidFill>
            <a:schemeClr val="accent1"/>
          </a:solidFill>
        </p:grpSpPr>
        <p:sp>
          <p:nvSpPr>
            <p:cNvPr id="50" name="Freeform 21"/>
            <p:cNvSpPr/>
            <p:nvPr/>
          </p:nvSpPr>
          <p:spPr bwMode="auto">
            <a:xfrm>
              <a:off x="5618163" y="1881188"/>
              <a:ext cx="230188" cy="357188"/>
            </a:xfrm>
            <a:custGeom>
              <a:avLst/>
              <a:gdLst>
                <a:gd name="T0" fmla="*/ 205 w 209"/>
                <a:gd name="T1" fmla="*/ 187 h 326"/>
                <a:gd name="T2" fmla="*/ 199 w 209"/>
                <a:gd name="T3" fmla="*/ 186 h 326"/>
                <a:gd name="T4" fmla="*/ 194 w 209"/>
                <a:gd name="T5" fmla="*/ 194 h 326"/>
                <a:gd name="T6" fmla="*/ 185 w 209"/>
                <a:gd name="T7" fmla="*/ 205 h 326"/>
                <a:gd name="T8" fmla="*/ 169 w 209"/>
                <a:gd name="T9" fmla="*/ 203 h 326"/>
                <a:gd name="T10" fmla="*/ 168 w 209"/>
                <a:gd name="T11" fmla="*/ 202 h 326"/>
                <a:gd name="T12" fmla="*/ 153 w 209"/>
                <a:gd name="T13" fmla="*/ 166 h 326"/>
                <a:gd name="T14" fmla="*/ 154 w 209"/>
                <a:gd name="T15" fmla="*/ 153 h 326"/>
                <a:gd name="T16" fmla="*/ 169 w 209"/>
                <a:gd name="T17" fmla="*/ 123 h 326"/>
                <a:gd name="T18" fmla="*/ 170 w 209"/>
                <a:gd name="T19" fmla="*/ 122 h 326"/>
                <a:gd name="T20" fmla="*/ 186 w 209"/>
                <a:gd name="T21" fmla="*/ 120 h 326"/>
                <a:gd name="T22" fmla="*/ 194 w 209"/>
                <a:gd name="T23" fmla="*/ 132 h 326"/>
                <a:gd name="T24" fmla="*/ 200 w 209"/>
                <a:gd name="T25" fmla="*/ 139 h 326"/>
                <a:gd name="T26" fmla="*/ 205 w 209"/>
                <a:gd name="T27" fmla="*/ 139 h 326"/>
                <a:gd name="T28" fmla="*/ 209 w 209"/>
                <a:gd name="T29" fmla="*/ 131 h 326"/>
                <a:gd name="T30" fmla="*/ 209 w 209"/>
                <a:gd name="T31" fmla="*/ 55 h 326"/>
                <a:gd name="T32" fmla="*/ 136 w 209"/>
                <a:gd name="T33" fmla="*/ 55 h 326"/>
                <a:gd name="T34" fmla="*/ 125 w 209"/>
                <a:gd name="T35" fmla="*/ 40 h 326"/>
                <a:gd name="T36" fmla="*/ 143 w 209"/>
                <a:gd name="T37" fmla="*/ 13 h 326"/>
                <a:gd name="T38" fmla="*/ 116 w 209"/>
                <a:gd name="T39" fmla="*/ 1 h 326"/>
                <a:gd name="T40" fmla="*/ 116 w 209"/>
                <a:gd name="T41" fmla="*/ 1 h 326"/>
                <a:gd name="T42" fmla="*/ 104 w 209"/>
                <a:gd name="T43" fmla="*/ 0 h 326"/>
                <a:gd name="T44" fmla="*/ 72 w 209"/>
                <a:gd name="T45" fmla="*/ 13 h 326"/>
                <a:gd name="T46" fmla="*/ 90 w 209"/>
                <a:gd name="T47" fmla="*/ 39 h 326"/>
                <a:gd name="T48" fmla="*/ 75 w 209"/>
                <a:gd name="T49" fmla="*/ 55 h 326"/>
                <a:gd name="T50" fmla="*/ 71 w 209"/>
                <a:gd name="T51" fmla="*/ 55 h 326"/>
                <a:gd name="T52" fmla="*/ 0 w 209"/>
                <a:gd name="T53" fmla="*/ 55 h 326"/>
                <a:gd name="T54" fmla="*/ 1 w 209"/>
                <a:gd name="T55" fmla="*/ 131 h 326"/>
                <a:gd name="T56" fmla="*/ 17 w 209"/>
                <a:gd name="T57" fmla="*/ 145 h 326"/>
                <a:gd name="T58" fmla="*/ 43 w 209"/>
                <a:gd name="T59" fmla="*/ 128 h 326"/>
                <a:gd name="T60" fmla="*/ 56 w 209"/>
                <a:gd name="T61" fmla="*/ 160 h 326"/>
                <a:gd name="T62" fmla="*/ 55 w 209"/>
                <a:gd name="T63" fmla="*/ 172 h 326"/>
                <a:gd name="T64" fmla="*/ 55 w 209"/>
                <a:gd name="T65" fmla="*/ 172 h 326"/>
                <a:gd name="T66" fmla="*/ 43 w 209"/>
                <a:gd name="T67" fmla="*/ 198 h 326"/>
                <a:gd name="T68" fmla="*/ 16 w 209"/>
                <a:gd name="T69" fmla="*/ 181 h 326"/>
                <a:gd name="T70" fmla="*/ 0 w 209"/>
                <a:gd name="T71" fmla="*/ 195 h 326"/>
                <a:gd name="T72" fmla="*/ 0 w 209"/>
                <a:gd name="T73" fmla="*/ 270 h 326"/>
                <a:gd name="T74" fmla="*/ 76 w 209"/>
                <a:gd name="T75" fmla="*/ 270 h 326"/>
                <a:gd name="T76" fmla="*/ 78 w 209"/>
                <a:gd name="T77" fmla="*/ 270 h 326"/>
                <a:gd name="T78" fmla="*/ 90 w 209"/>
                <a:gd name="T79" fmla="*/ 286 h 326"/>
                <a:gd name="T80" fmla="*/ 72 w 209"/>
                <a:gd name="T81" fmla="*/ 312 h 326"/>
                <a:gd name="T82" fmla="*/ 99 w 209"/>
                <a:gd name="T83" fmla="*/ 325 h 326"/>
                <a:gd name="T84" fmla="*/ 99 w 209"/>
                <a:gd name="T85" fmla="*/ 325 h 326"/>
                <a:gd name="T86" fmla="*/ 111 w 209"/>
                <a:gd name="T87" fmla="*/ 326 h 326"/>
                <a:gd name="T88" fmla="*/ 143 w 209"/>
                <a:gd name="T89" fmla="*/ 313 h 326"/>
                <a:gd name="T90" fmla="*/ 125 w 209"/>
                <a:gd name="T91" fmla="*/ 286 h 326"/>
                <a:gd name="T92" fmla="*/ 140 w 209"/>
                <a:gd name="T93" fmla="*/ 270 h 326"/>
                <a:gd name="T94" fmla="*/ 209 w 209"/>
                <a:gd name="T95" fmla="*/ 270 h 326"/>
                <a:gd name="T96" fmla="*/ 208 w 209"/>
                <a:gd name="T97" fmla="*/ 195 h 326"/>
                <a:gd name="T98" fmla="*/ 205 w 209"/>
                <a:gd name="T99" fmla="*/ 18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326">
                  <a:moveTo>
                    <a:pt x="205" y="187"/>
                  </a:moveTo>
                  <a:cubicBezTo>
                    <a:pt x="204" y="187"/>
                    <a:pt x="203" y="186"/>
                    <a:pt x="199" y="186"/>
                  </a:cubicBezTo>
                  <a:cubicBezTo>
                    <a:pt x="197" y="187"/>
                    <a:pt x="196" y="189"/>
                    <a:pt x="194" y="194"/>
                  </a:cubicBezTo>
                  <a:cubicBezTo>
                    <a:pt x="192" y="198"/>
                    <a:pt x="191" y="203"/>
                    <a:pt x="185" y="205"/>
                  </a:cubicBezTo>
                  <a:cubicBezTo>
                    <a:pt x="181" y="207"/>
                    <a:pt x="176" y="206"/>
                    <a:pt x="169" y="203"/>
                  </a:cubicBezTo>
                  <a:cubicBezTo>
                    <a:pt x="168" y="202"/>
                    <a:pt x="168" y="202"/>
                    <a:pt x="168" y="202"/>
                  </a:cubicBezTo>
                  <a:cubicBezTo>
                    <a:pt x="159" y="195"/>
                    <a:pt x="154" y="182"/>
                    <a:pt x="153" y="166"/>
                  </a:cubicBezTo>
                  <a:cubicBezTo>
                    <a:pt x="153" y="162"/>
                    <a:pt x="153" y="157"/>
                    <a:pt x="154" y="153"/>
                  </a:cubicBezTo>
                  <a:cubicBezTo>
                    <a:pt x="155" y="146"/>
                    <a:pt x="158" y="132"/>
                    <a:pt x="169" y="123"/>
                  </a:cubicBezTo>
                  <a:cubicBezTo>
                    <a:pt x="170" y="122"/>
                    <a:pt x="170" y="122"/>
                    <a:pt x="170" y="122"/>
                  </a:cubicBezTo>
                  <a:cubicBezTo>
                    <a:pt x="176" y="119"/>
                    <a:pt x="182" y="119"/>
                    <a:pt x="186" y="120"/>
                  </a:cubicBezTo>
                  <a:cubicBezTo>
                    <a:pt x="191" y="123"/>
                    <a:pt x="193" y="128"/>
                    <a:pt x="194" y="132"/>
                  </a:cubicBezTo>
                  <a:cubicBezTo>
                    <a:pt x="196" y="137"/>
                    <a:pt x="197" y="139"/>
                    <a:pt x="200" y="139"/>
                  </a:cubicBezTo>
                  <a:cubicBezTo>
                    <a:pt x="204" y="140"/>
                    <a:pt x="205" y="139"/>
                    <a:pt x="205" y="139"/>
                  </a:cubicBezTo>
                  <a:cubicBezTo>
                    <a:pt x="208" y="137"/>
                    <a:pt x="209" y="133"/>
                    <a:pt x="209" y="131"/>
                  </a:cubicBezTo>
                  <a:cubicBezTo>
                    <a:pt x="209" y="55"/>
                    <a:pt x="209" y="55"/>
                    <a:pt x="209" y="55"/>
                  </a:cubicBezTo>
                  <a:cubicBezTo>
                    <a:pt x="136" y="55"/>
                    <a:pt x="136" y="55"/>
                    <a:pt x="136" y="55"/>
                  </a:cubicBezTo>
                  <a:cubicBezTo>
                    <a:pt x="131" y="54"/>
                    <a:pt x="123" y="51"/>
                    <a:pt x="125" y="40"/>
                  </a:cubicBezTo>
                  <a:cubicBezTo>
                    <a:pt x="128" y="25"/>
                    <a:pt x="153" y="35"/>
                    <a:pt x="143" y="13"/>
                  </a:cubicBezTo>
                  <a:cubicBezTo>
                    <a:pt x="137" y="6"/>
                    <a:pt x="126" y="2"/>
                    <a:pt x="116" y="1"/>
                  </a:cubicBezTo>
                  <a:cubicBezTo>
                    <a:pt x="116" y="1"/>
                    <a:pt x="116" y="1"/>
                    <a:pt x="116" y="1"/>
                  </a:cubicBezTo>
                  <a:cubicBezTo>
                    <a:pt x="112" y="0"/>
                    <a:pt x="108" y="0"/>
                    <a:pt x="104" y="0"/>
                  </a:cubicBezTo>
                  <a:cubicBezTo>
                    <a:pt x="92" y="0"/>
                    <a:pt x="79" y="4"/>
                    <a:pt x="72" y="13"/>
                  </a:cubicBezTo>
                  <a:cubicBezTo>
                    <a:pt x="62" y="34"/>
                    <a:pt x="87" y="24"/>
                    <a:pt x="90" y="39"/>
                  </a:cubicBezTo>
                  <a:cubicBezTo>
                    <a:pt x="93" y="54"/>
                    <a:pt x="75" y="55"/>
                    <a:pt x="75" y="55"/>
                  </a:cubicBezTo>
                  <a:cubicBezTo>
                    <a:pt x="71" y="55"/>
                    <a:pt x="71" y="55"/>
                    <a:pt x="71" y="55"/>
                  </a:cubicBezTo>
                  <a:cubicBezTo>
                    <a:pt x="0" y="55"/>
                    <a:pt x="0" y="55"/>
                    <a:pt x="0" y="55"/>
                  </a:cubicBezTo>
                  <a:cubicBezTo>
                    <a:pt x="1" y="131"/>
                    <a:pt x="1" y="131"/>
                    <a:pt x="1" y="131"/>
                  </a:cubicBezTo>
                  <a:cubicBezTo>
                    <a:pt x="1" y="131"/>
                    <a:pt x="2" y="148"/>
                    <a:pt x="17" y="145"/>
                  </a:cubicBezTo>
                  <a:cubicBezTo>
                    <a:pt x="32" y="143"/>
                    <a:pt x="22" y="118"/>
                    <a:pt x="43" y="128"/>
                  </a:cubicBezTo>
                  <a:cubicBezTo>
                    <a:pt x="52" y="135"/>
                    <a:pt x="56" y="148"/>
                    <a:pt x="56" y="160"/>
                  </a:cubicBezTo>
                  <a:cubicBezTo>
                    <a:pt x="56" y="164"/>
                    <a:pt x="56" y="168"/>
                    <a:pt x="55" y="172"/>
                  </a:cubicBezTo>
                  <a:cubicBezTo>
                    <a:pt x="55" y="172"/>
                    <a:pt x="55" y="172"/>
                    <a:pt x="55" y="172"/>
                  </a:cubicBezTo>
                  <a:cubicBezTo>
                    <a:pt x="54" y="182"/>
                    <a:pt x="50" y="192"/>
                    <a:pt x="43" y="198"/>
                  </a:cubicBezTo>
                  <a:cubicBezTo>
                    <a:pt x="21" y="209"/>
                    <a:pt x="31" y="184"/>
                    <a:pt x="16" y="181"/>
                  </a:cubicBezTo>
                  <a:cubicBezTo>
                    <a:pt x="2" y="178"/>
                    <a:pt x="1" y="193"/>
                    <a:pt x="0" y="195"/>
                  </a:cubicBezTo>
                  <a:cubicBezTo>
                    <a:pt x="0" y="270"/>
                    <a:pt x="0" y="270"/>
                    <a:pt x="0" y="270"/>
                  </a:cubicBezTo>
                  <a:cubicBezTo>
                    <a:pt x="76" y="270"/>
                    <a:pt x="76" y="270"/>
                    <a:pt x="76" y="270"/>
                  </a:cubicBezTo>
                  <a:cubicBezTo>
                    <a:pt x="78" y="270"/>
                    <a:pt x="78" y="270"/>
                    <a:pt x="78" y="270"/>
                  </a:cubicBezTo>
                  <a:cubicBezTo>
                    <a:pt x="83" y="271"/>
                    <a:pt x="92" y="274"/>
                    <a:pt x="90" y="286"/>
                  </a:cubicBezTo>
                  <a:cubicBezTo>
                    <a:pt x="87" y="301"/>
                    <a:pt x="62" y="291"/>
                    <a:pt x="72" y="312"/>
                  </a:cubicBezTo>
                  <a:cubicBezTo>
                    <a:pt x="78" y="319"/>
                    <a:pt x="89" y="323"/>
                    <a:pt x="99" y="325"/>
                  </a:cubicBezTo>
                  <a:cubicBezTo>
                    <a:pt x="99" y="325"/>
                    <a:pt x="99" y="325"/>
                    <a:pt x="99" y="325"/>
                  </a:cubicBezTo>
                  <a:cubicBezTo>
                    <a:pt x="103" y="325"/>
                    <a:pt x="107" y="326"/>
                    <a:pt x="111" y="326"/>
                  </a:cubicBezTo>
                  <a:cubicBezTo>
                    <a:pt x="123" y="325"/>
                    <a:pt x="136" y="321"/>
                    <a:pt x="143" y="313"/>
                  </a:cubicBezTo>
                  <a:cubicBezTo>
                    <a:pt x="153" y="291"/>
                    <a:pt x="128" y="301"/>
                    <a:pt x="125" y="286"/>
                  </a:cubicBezTo>
                  <a:cubicBezTo>
                    <a:pt x="123" y="271"/>
                    <a:pt x="140" y="270"/>
                    <a:pt x="140" y="270"/>
                  </a:cubicBezTo>
                  <a:cubicBezTo>
                    <a:pt x="209" y="270"/>
                    <a:pt x="209" y="270"/>
                    <a:pt x="209" y="270"/>
                  </a:cubicBezTo>
                  <a:cubicBezTo>
                    <a:pt x="208" y="195"/>
                    <a:pt x="208" y="195"/>
                    <a:pt x="208" y="195"/>
                  </a:cubicBezTo>
                  <a:cubicBezTo>
                    <a:pt x="208" y="194"/>
                    <a:pt x="207" y="189"/>
                    <a:pt x="205" y="18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22"/>
            <p:cNvSpPr/>
            <p:nvPr/>
          </p:nvSpPr>
          <p:spPr bwMode="auto">
            <a:xfrm>
              <a:off x="5799138" y="1941513"/>
              <a:ext cx="350838" cy="234950"/>
            </a:xfrm>
            <a:custGeom>
              <a:avLst/>
              <a:gdLst>
                <a:gd name="T0" fmla="*/ 307 w 320"/>
                <a:gd name="T1" fmla="*/ 72 h 215"/>
                <a:gd name="T2" fmla="*/ 280 w 320"/>
                <a:gd name="T3" fmla="*/ 90 h 215"/>
                <a:gd name="T4" fmla="*/ 265 w 320"/>
                <a:gd name="T5" fmla="*/ 75 h 215"/>
                <a:gd name="T6" fmla="*/ 264 w 320"/>
                <a:gd name="T7" fmla="*/ 0 h 215"/>
                <a:gd name="T8" fmla="*/ 189 w 320"/>
                <a:gd name="T9" fmla="*/ 0 h 215"/>
                <a:gd name="T10" fmla="*/ 175 w 320"/>
                <a:gd name="T11" fmla="*/ 16 h 215"/>
                <a:gd name="T12" fmla="*/ 192 w 320"/>
                <a:gd name="T13" fmla="*/ 43 h 215"/>
                <a:gd name="T14" fmla="*/ 160 w 320"/>
                <a:gd name="T15" fmla="*/ 55 h 215"/>
                <a:gd name="T16" fmla="*/ 148 w 320"/>
                <a:gd name="T17" fmla="*/ 54 h 215"/>
                <a:gd name="T18" fmla="*/ 148 w 320"/>
                <a:gd name="T19" fmla="*/ 54 h 215"/>
                <a:gd name="T20" fmla="*/ 122 w 320"/>
                <a:gd name="T21" fmla="*/ 42 h 215"/>
                <a:gd name="T22" fmla="*/ 139 w 320"/>
                <a:gd name="T23" fmla="*/ 15 h 215"/>
                <a:gd name="T24" fmla="*/ 128 w 320"/>
                <a:gd name="T25" fmla="*/ 0 h 215"/>
                <a:gd name="T26" fmla="*/ 55 w 320"/>
                <a:gd name="T27" fmla="*/ 0 h 215"/>
                <a:gd name="T28" fmla="*/ 55 w 320"/>
                <a:gd name="T29" fmla="*/ 76 h 215"/>
                <a:gd name="T30" fmla="*/ 47 w 320"/>
                <a:gd name="T31" fmla="*/ 93 h 215"/>
                <a:gd name="T32" fmla="*/ 33 w 320"/>
                <a:gd name="T33" fmla="*/ 96 h 215"/>
                <a:gd name="T34" fmla="*/ 18 w 320"/>
                <a:gd name="T35" fmla="*/ 81 h 215"/>
                <a:gd name="T36" fmla="*/ 16 w 320"/>
                <a:gd name="T37" fmla="*/ 76 h 215"/>
                <a:gd name="T38" fmla="*/ 10 w 320"/>
                <a:gd name="T39" fmla="*/ 78 h 215"/>
                <a:gd name="T40" fmla="*/ 1 w 320"/>
                <a:gd name="T41" fmla="*/ 100 h 215"/>
                <a:gd name="T42" fmla="*/ 1 w 320"/>
                <a:gd name="T43" fmla="*/ 100 h 215"/>
                <a:gd name="T44" fmla="*/ 0 w 320"/>
                <a:gd name="T45" fmla="*/ 111 h 215"/>
                <a:gd name="T46" fmla="*/ 10 w 320"/>
                <a:gd name="T47" fmla="*/ 138 h 215"/>
                <a:gd name="T48" fmla="*/ 16 w 320"/>
                <a:gd name="T49" fmla="*/ 140 h 215"/>
                <a:gd name="T50" fmla="*/ 18 w 320"/>
                <a:gd name="T51" fmla="*/ 135 h 215"/>
                <a:gd name="T52" fmla="*/ 32 w 320"/>
                <a:gd name="T53" fmla="*/ 120 h 215"/>
                <a:gd name="T54" fmla="*/ 47 w 320"/>
                <a:gd name="T55" fmla="*/ 123 h 215"/>
                <a:gd name="T56" fmla="*/ 55 w 320"/>
                <a:gd name="T57" fmla="*/ 140 h 215"/>
                <a:gd name="T58" fmla="*/ 55 w 320"/>
                <a:gd name="T59" fmla="*/ 215 h 215"/>
                <a:gd name="T60" fmla="*/ 50 w 320"/>
                <a:gd name="T61" fmla="*/ 215 h 215"/>
                <a:gd name="T62" fmla="*/ 124 w 320"/>
                <a:gd name="T63" fmla="*/ 215 h 215"/>
                <a:gd name="T64" fmla="*/ 139 w 320"/>
                <a:gd name="T65" fmla="*/ 199 h 215"/>
                <a:gd name="T66" fmla="*/ 121 w 320"/>
                <a:gd name="T67" fmla="*/ 172 h 215"/>
                <a:gd name="T68" fmla="*/ 153 w 320"/>
                <a:gd name="T69" fmla="*/ 160 h 215"/>
                <a:gd name="T70" fmla="*/ 165 w 320"/>
                <a:gd name="T71" fmla="*/ 161 h 215"/>
                <a:gd name="T72" fmla="*/ 166 w 320"/>
                <a:gd name="T73" fmla="*/ 161 h 215"/>
                <a:gd name="T74" fmla="*/ 192 w 320"/>
                <a:gd name="T75" fmla="*/ 173 h 215"/>
                <a:gd name="T76" fmla="*/ 174 w 320"/>
                <a:gd name="T77" fmla="*/ 200 h 215"/>
                <a:gd name="T78" fmla="*/ 186 w 320"/>
                <a:gd name="T79" fmla="*/ 215 h 215"/>
                <a:gd name="T80" fmla="*/ 264 w 320"/>
                <a:gd name="T81" fmla="*/ 215 h 215"/>
                <a:gd name="T82" fmla="*/ 264 w 320"/>
                <a:gd name="T83" fmla="*/ 139 h 215"/>
                <a:gd name="T84" fmla="*/ 280 w 320"/>
                <a:gd name="T85" fmla="*/ 125 h 215"/>
                <a:gd name="T86" fmla="*/ 307 w 320"/>
                <a:gd name="T87" fmla="*/ 143 h 215"/>
                <a:gd name="T88" fmla="*/ 319 w 320"/>
                <a:gd name="T89" fmla="*/ 117 h 215"/>
                <a:gd name="T90" fmla="*/ 319 w 320"/>
                <a:gd name="T91" fmla="*/ 116 h 215"/>
                <a:gd name="T92" fmla="*/ 320 w 320"/>
                <a:gd name="T93" fmla="*/ 104 h 215"/>
                <a:gd name="T94" fmla="*/ 307 w 320"/>
                <a:gd name="T95" fmla="*/ 7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215">
                  <a:moveTo>
                    <a:pt x="307" y="72"/>
                  </a:moveTo>
                  <a:cubicBezTo>
                    <a:pt x="285" y="62"/>
                    <a:pt x="295" y="87"/>
                    <a:pt x="280" y="90"/>
                  </a:cubicBezTo>
                  <a:cubicBezTo>
                    <a:pt x="265" y="93"/>
                    <a:pt x="265" y="75"/>
                    <a:pt x="265" y="75"/>
                  </a:cubicBezTo>
                  <a:cubicBezTo>
                    <a:pt x="264" y="0"/>
                    <a:pt x="264" y="0"/>
                    <a:pt x="264" y="0"/>
                  </a:cubicBezTo>
                  <a:cubicBezTo>
                    <a:pt x="189" y="0"/>
                    <a:pt x="189" y="0"/>
                    <a:pt x="189" y="0"/>
                  </a:cubicBezTo>
                  <a:cubicBezTo>
                    <a:pt x="189" y="0"/>
                    <a:pt x="172" y="1"/>
                    <a:pt x="175" y="16"/>
                  </a:cubicBezTo>
                  <a:cubicBezTo>
                    <a:pt x="177" y="31"/>
                    <a:pt x="202" y="21"/>
                    <a:pt x="192" y="43"/>
                  </a:cubicBezTo>
                  <a:cubicBezTo>
                    <a:pt x="185" y="51"/>
                    <a:pt x="172" y="55"/>
                    <a:pt x="160" y="55"/>
                  </a:cubicBezTo>
                  <a:cubicBezTo>
                    <a:pt x="156" y="56"/>
                    <a:pt x="152" y="55"/>
                    <a:pt x="148" y="54"/>
                  </a:cubicBezTo>
                  <a:cubicBezTo>
                    <a:pt x="148" y="54"/>
                    <a:pt x="148" y="54"/>
                    <a:pt x="148" y="54"/>
                  </a:cubicBezTo>
                  <a:cubicBezTo>
                    <a:pt x="138" y="53"/>
                    <a:pt x="128" y="49"/>
                    <a:pt x="122" y="42"/>
                  </a:cubicBezTo>
                  <a:cubicBezTo>
                    <a:pt x="111" y="20"/>
                    <a:pt x="136" y="30"/>
                    <a:pt x="139" y="15"/>
                  </a:cubicBezTo>
                  <a:cubicBezTo>
                    <a:pt x="141" y="5"/>
                    <a:pt x="133" y="1"/>
                    <a:pt x="128" y="0"/>
                  </a:cubicBezTo>
                  <a:cubicBezTo>
                    <a:pt x="55" y="0"/>
                    <a:pt x="55" y="0"/>
                    <a:pt x="55" y="0"/>
                  </a:cubicBezTo>
                  <a:cubicBezTo>
                    <a:pt x="55" y="76"/>
                    <a:pt x="55" y="76"/>
                    <a:pt x="55" y="76"/>
                  </a:cubicBezTo>
                  <a:cubicBezTo>
                    <a:pt x="55" y="80"/>
                    <a:pt x="54" y="88"/>
                    <a:pt x="47" y="93"/>
                  </a:cubicBezTo>
                  <a:cubicBezTo>
                    <a:pt x="45" y="95"/>
                    <a:pt x="40" y="97"/>
                    <a:pt x="33" y="96"/>
                  </a:cubicBezTo>
                  <a:cubicBezTo>
                    <a:pt x="23" y="94"/>
                    <a:pt x="20" y="86"/>
                    <a:pt x="18" y="81"/>
                  </a:cubicBezTo>
                  <a:cubicBezTo>
                    <a:pt x="18" y="79"/>
                    <a:pt x="17" y="76"/>
                    <a:pt x="16" y="76"/>
                  </a:cubicBezTo>
                  <a:cubicBezTo>
                    <a:pt x="16" y="76"/>
                    <a:pt x="15" y="76"/>
                    <a:pt x="10" y="78"/>
                  </a:cubicBezTo>
                  <a:cubicBezTo>
                    <a:pt x="5" y="82"/>
                    <a:pt x="2" y="90"/>
                    <a:pt x="1" y="100"/>
                  </a:cubicBezTo>
                  <a:cubicBezTo>
                    <a:pt x="1" y="100"/>
                    <a:pt x="1" y="100"/>
                    <a:pt x="1" y="100"/>
                  </a:cubicBezTo>
                  <a:cubicBezTo>
                    <a:pt x="0" y="104"/>
                    <a:pt x="0" y="107"/>
                    <a:pt x="0" y="111"/>
                  </a:cubicBezTo>
                  <a:cubicBezTo>
                    <a:pt x="0" y="120"/>
                    <a:pt x="3" y="132"/>
                    <a:pt x="10" y="138"/>
                  </a:cubicBezTo>
                  <a:cubicBezTo>
                    <a:pt x="14" y="140"/>
                    <a:pt x="16" y="140"/>
                    <a:pt x="16" y="140"/>
                  </a:cubicBezTo>
                  <a:cubicBezTo>
                    <a:pt x="16" y="139"/>
                    <a:pt x="17" y="136"/>
                    <a:pt x="18" y="135"/>
                  </a:cubicBezTo>
                  <a:cubicBezTo>
                    <a:pt x="20" y="130"/>
                    <a:pt x="23" y="122"/>
                    <a:pt x="32" y="120"/>
                  </a:cubicBezTo>
                  <a:cubicBezTo>
                    <a:pt x="39" y="118"/>
                    <a:pt x="44" y="121"/>
                    <a:pt x="47" y="123"/>
                  </a:cubicBezTo>
                  <a:cubicBezTo>
                    <a:pt x="54" y="129"/>
                    <a:pt x="55" y="139"/>
                    <a:pt x="55" y="140"/>
                  </a:cubicBezTo>
                  <a:cubicBezTo>
                    <a:pt x="55" y="215"/>
                    <a:pt x="55" y="215"/>
                    <a:pt x="55" y="215"/>
                  </a:cubicBezTo>
                  <a:cubicBezTo>
                    <a:pt x="50" y="215"/>
                    <a:pt x="50" y="215"/>
                    <a:pt x="50" y="215"/>
                  </a:cubicBezTo>
                  <a:cubicBezTo>
                    <a:pt x="124" y="215"/>
                    <a:pt x="124" y="215"/>
                    <a:pt x="124" y="215"/>
                  </a:cubicBezTo>
                  <a:cubicBezTo>
                    <a:pt x="124" y="215"/>
                    <a:pt x="142" y="214"/>
                    <a:pt x="139" y="199"/>
                  </a:cubicBezTo>
                  <a:cubicBezTo>
                    <a:pt x="136" y="184"/>
                    <a:pt x="111" y="194"/>
                    <a:pt x="121" y="172"/>
                  </a:cubicBezTo>
                  <a:cubicBezTo>
                    <a:pt x="128" y="164"/>
                    <a:pt x="141" y="160"/>
                    <a:pt x="153" y="160"/>
                  </a:cubicBezTo>
                  <a:cubicBezTo>
                    <a:pt x="157" y="160"/>
                    <a:pt x="161" y="160"/>
                    <a:pt x="165" y="161"/>
                  </a:cubicBezTo>
                  <a:cubicBezTo>
                    <a:pt x="165" y="161"/>
                    <a:pt x="165" y="161"/>
                    <a:pt x="166" y="161"/>
                  </a:cubicBezTo>
                  <a:cubicBezTo>
                    <a:pt x="176" y="162"/>
                    <a:pt x="186" y="166"/>
                    <a:pt x="192" y="173"/>
                  </a:cubicBezTo>
                  <a:cubicBezTo>
                    <a:pt x="202" y="195"/>
                    <a:pt x="177" y="185"/>
                    <a:pt x="174" y="200"/>
                  </a:cubicBezTo>
                  <a:cubicBezTo>
                    <a:pt x="172" y="211"/>
                    <a:pt x="181" y="214"/>
                    <a:pt x="186" y="215"/>
                  </a:cubicBezTo>
                  <a:cubicBezTo>
                    <a:pt x="264" y="215"/>
                    <a:pt x="264" y="215"/>
                    <a:pt x="264" y="215"/>
                  </a:cubicBezTo>
                  <a:cubicBezTo>
                    <a:pt x="264" y="139"/>
                    <a:pt x="264" y="139"/>
                    <a:pt x="264" y="139"/>
                  </a:cubicBezTo>
                  <a:cubicBezTo>
                    <a:pt x="264" y="137"/>
                    <a:pt x="266" y="123"/>
                    <a:pt x="280" y="125"/>
                  </a:cubicBezTo>
                  <a:cubicBezTo>
                    <a:pt x="295" y="128"/>
                    <a:pt x="285" y="153"/>
                    <a:pt x="307" y="143"/>
                  </a:cubicBezTo>
                  <a:cubicBezTo>
                    <a:pt x="314" y="137"/>
                    <a:pt x="317" y="127"/>
                    <a:pt x="319" y="117"/>
                  </a:cubicBezTo>
                  <a:cubicBezTo>
                    <a:pt x="319" y="116"/>
                    <a:pt x="319" y="116"/>
                    <a:pt x="319" y="116"/>
                  </a:cubicBezTo>
                  <a:cubicBezTo>
                    <a:pt x="320" y="113"/>
                    <a:pt x="320" y="108"/>
                    <a:pt x="320" y="104"/>
                  </a:cubicBezTo>
                  <a:cubicBezTo>
                    <a:pt x="319" y="92"/>
                    <a:pt x="315" y="79"/>
                    <a:pt x="307" y="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HANA Platform – Integration Services</a:t>
            </a:r>
            <a:br>
              <a:rPr lang="en-US" dirty="0"/>
            </a:br>
            <a:r>
              <a:rPr lang="zh-CN" altLang="en-US" sz="2400" b="0" dirty="0">
                <a:latin typeface="微软雅黑" panose="020B0503020204020204" pitchFamily="34" charset="-122"/>
                <a:ea typeface="微软雅黑" panose="020B0503020204020204" pitchFamily="34" charset="-122"/>
              </a:rPr>
              <a:t>来自任何来源的完整视图的业务数据</a:t>
            </a:r>
            <a:endParaRPr lang="en-US" sz="2400" b="0" dirty="0">
              <a:latin typeface="微软雅黑" panose="020B0503020204020204" pitchFamily="34" charset="-122"/>
              <a:ea typeface="微软雅黑" panose="020B0503020204020204" pitchFamily="34" charset="-122"/>
            </a:endParaRPr>
          </a:p>
        </p:txBody>
      </p:sp>
      <p:sp>
        <p:nvSpPr>
          <p:cNvPr id="4" name="Rectangle 3"/>
          <p:cNvSpPr/>
          <p:nvPr/>
        </p:nvSpPr>
        <p:spPr bwMode="gray">
          <a:xfrm>
            <a:off x="575312" y="1407707"/>
            <a:ext cx="10919967" cy="2199522"/>
          </a:xfrm>
          <a:prstGeom prst="rect">
            <a:avLst/>
          </a:prstGeom>
          <a:solidFill>
            <a:schemeClr val="accent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1"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14" name="Rectangle 13"/>
          <p:cNvSpPr/>
          <p:nvPr/>
        </p:nvSpPr>
        <p:spPr bwMode="gray">
          <a:xfrm>
            <a:off x="763574" y="2548821"/>
            <a:ext cx="10543438" cy="955972"/>
          </a:xfrm>
          <a:prstGeom prst="rect">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15" name="TextBox 14"/>
          <p:cNvSpPr txBox="1"/>
          <p:nvPr/>
        </p:nvSpPr>
        <p:spPr>
          <a:xfrm>
            <a:off x="4300208" y="1500326"/>
            <a:ext cx="3470170" cy="27706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b="1" kern="0" dirty="0">
                <a:ea typeface="Arial Unicode MS" panose="020B0604020202020204" pitchFamily="34" charset="-128"/>
                <a:cs typeface="Arial Unicode MS" panose="020B0604020202020204" pitchFamily="34" charset="-128"/>
              </a:rPr>
              <a:t>SAP HANA Platform</a:t>
            </a:r>
            <a:endParaRPr lang="en-US" sz="1800" b="1" kern="0" dirty="0">
              <a:ea typeface="Arial Unicode MS" panose="020B0604020202020204" pitchFamily="34" charset="-128"/>
              <a:cs typeface="Arial Unicode MS" panose="020B0604020202020204" pitchFamily="34" charset="-128"/>
            </a:endParaRPr>
          </a:p>
        </p:txBody>
      </p:sp>
      <p:sp>
        <p:nvSpPr>
          <p:cNvPr id="17" name="TextBox 16"/>
          <p:cNvSpPr txBox="1"/>
          <p:nvPr/>
        </p:nvSpPr>
        <p:spPr>
          <a:xfrm>
            <a:off x="4464501" y="2588407"/>
            <a:ext cx="3305877" cy="24627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600" kern="0" dirty="0">
                <a:ea typeface="Arial Unicode MS" panose="020B0604020202020204" pitchFamily="34" charset="-128"/>
                <a:cs typeface="Arial Unicode MS" panose="020B0604020202020204" pitchFamily="34" charset="-128"/>
              </a:rPr>
              <a:t>Integration Services</a:t>
            </a:r>
            <a:endParaRPr lang="en-US" sz="1600" kern="0" dirty="0">
              <a:ea typeface="Arial Unicode MS" panose="020B0604020202020204" pitchFamily="34" charset="-128"/>
              <a:cs typeface="Arial Unicode MS" panose="020B0604020202020204" pitchFamily="34" charset="-128"/>
            </a:endParaRPr>
          </a:p>
        </p:txBody>
      </p:sp>
      <p:sp>
        <p:nvSpPr>
          <p:cNvPr id="20" name="Rectangle 19"/>
          <p:cNvSpPr/>
          <p:nvPr/>
        </p:nvSpPr>
        <p:spPr bwMode="gray">
          <a:xfrm>
            <a:off x="777830" y="2181451"/>
            <a:ext cx="10546283" cy="298968"/>
          </a:xfrm>
          <a:prstGeom prst="rect">
            <a:avLst/>
          </a:prstGeom>
          <a:solidFill>
            <a:schemeClr val="bg1"/>
          </a:solidFill>
          <a:ln w="6350" algn="ctr">
            <a:noFill/>
            <a:miter lim="800000"/>
          </a:ln>
        </p:spPr>
        <p:txBody>
          <a:bodyPr lIns="90000" tIns="72000" rIns="90000" bIns="72000" rtlCol="0" anchor="ctr"/>
          <a:lstStyle/>
          <a:p>
            <a:pPr algn="ctr" fontAlgn="base">
              <a:spcBef>
                <a:spcPts val="600"/>
              </a:spcBef>
              <a:spcAft>
                <a:spcPct val="0"/>
              </a:spcAft>
              <a:buClr>
                <a:srgbClr val="F0AB00"/>
              </a:buClr>
              <a:buSzPct val="80000"/>
            </a:pPr>
            <a:r>
              <a:rPr lang="en-US" sz="1600" kern="0" dirty="0">
                <a:ea typeface="Arial Unicode MS" panose="020B0604020202020204" pitchFamily="34" charset="-128"/>
                <a:cs typeface="Arial Unicode MS" panose="020B0604020202020204" pitchFamily="34" charset="-128"/>
              </a:rPr>
              <a:t>Database Services</a:t>
            </a:r>
            <a:endParaRPr lang="en-US" sz="1600" kern="0" dirty="0">
              <a:ea typeface="Arial Unicode MS" panose="020B0604020202020204" pitchFamily="34" charset="-128"/>
              <a:cs typeface="Arial Unicode MS" panose="020B0604020202020204" pitchFamily="34" charset="-128"/>
            </a:endParaRPr>
          </a:p>
        </p:txBody>
      </p:sp>
      <p:sp>
        <p:nvSpPr>
          <p:cNvPr id="1030" name="AutoShape 7"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207487" y="-144496"/>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031" name="AutoShape 9"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410740" y="7939"/>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032" name="AutoShape 11"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613993" y="160374"/>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033" name="AutoShape 13"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817246" y="312810"/>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25" name="Rounded Rectangle 224"/>
          <p:cNvSpPr/>
          <p:nvPr/>
        </p:nvSpPr>
        <p:spPr bwMode="gray">
          <a:xfrm>
            <a:off x="930312" y="3894957"/>
            <a:ext cx="2256334" cy="925636"/>
          </a:xfrm>
          <a:prstGeom prst="roundRect">
            <a:avLst>
              <a:gd name="adj" fmla="val 0"/>
            </a:avLst>
          </a:prstGeom>
          <a:noFill/>
          <a:ln w="6350" algn="ctr">
            <a:solidFill>
              <a:schemeClr val="tx1">
                <a:lumMod val="85000"/>
                <a:lumOff val="15000"/>
              </a:schemeClr>
            </a:solidFill>
            <a:prstDash val="dash"/>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pic>
        <p:nvPicPr>
          <p:cNvPr id="81" name="Picture 2" descr="http://upload.wikimedia.org/wikipedia/commons/c/c1/Rlogo.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81012" y="4103800"/>
            <a:ext cx="874400" cy="498176"/>
          </a:xfrm>
          <a:prstGeom prst="rect">
            <a:avLst/>
          </a:prstGeom>
          <a:noFill/>
          <a:extLst>
            <a:ext uri="{909E8E84-426E-40DD-AFC4-6F175D3DCCD1}">
              <a14:hiddenFill xmlns:a14="http://schemas.microsoft.com/office/drawing/2010/main">
                <a:solidFill>
                  <a:srgbClr val="FFFFFF"/>
                </a:solidFill>
              </a14:hiddenFill>
            </a:ext>
          </a:extLst>
        </p:spPr>
      </p:pic>
      <p:sp>
        <p:nvSpPr>
          <p:cNvPr id="83" name="Rounded Rectangle 82"/>
          <p:cNvSpPr/>
          <p:nvPr/>
        </p:nvSpPr>
        <p:spPr bwMode="gray">
          <a:xfrm>
            <a:off x="6061490" y="3894955"/>
            <a:ext cx="2448304" cy="925638"/>
          </a:xfrm>
          <a:prstGeom prst="roundRect">
            <a:avLst>
              <a:gd name="adj" fmla="val 0"/>
            </a:avLst>
          </a:prstGeom>
          <a:noFill/>
          <a:ln w="6350" algn="ctr">
            <a:solidFill>
              <a:schemeClr val="tx1">
                <a:lumMod val="85000"/>
                <a:lumOff val="15000"/>
              </a:schemeClr>
            </a:solidFill>
            <a:prstDash val="dash"/>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pic>
        <p:nvPicPr>
          <p:cNvPr id="84" name="Picture 4" descr="https://spark.apache.org/images/spark-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3981" y="3970442"/>
            <a:ext cx="1007809" cy="401355"/>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Straight Connector 101"/>
          <p:cNvCxnSpPr>
            <a:endCxn id="225" idx="0"/>
          </p:cNvCxnSpPr>
          <p:nvPr/>
        </p:nvCxnSpPr>
        <p:spPr>
          <a:xfrm>
            <a:off x="2058479" y="3336505"/>
            <a:ext cx="0" cy="558453"/>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40" idx="2"/>
            <a:endCxn id="104" idx="0"/>
          </p:cNvCxnSpPr>
          <p:nvPr/>
        </p:nvCxnSpPr>
        <p:spPr>
          <a:xfrm flipH="1">
            <a:off x="4619531" y="3401186"/>
            <a:ext cx="0" cy="493770"/>
          </a:xfrm>
          <a:prstGeom prst="line">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Rounded Rectangle 103"/>
          <p:cNvSpPr/>
          <p:nvPr/>
        </p:nvSpPr>
        <p:spPr bwMode="gray">
          <a:xfrm>
            <a:off x="3395136" y="3894956"/>
            <a:ext cx="2448790" cy="925636"/>
          </a:xfrm>
          <a:prstGeom prst="roundRect">
            <a:avLst>
              <a:gd name="adj" fmla="val 0"/>
            </a:avLst>
          </a:prstGeom>
          <a:noFill/>
          <a:ln w="6350" algn="ctr">
            <a:solidFill>
              <a:schemeClr val="tx1">
                <a:lumMod val="85000"/>
                <a:lumOff val="15000"/>
              </a:schemeClr>
            </a:solidFill>
            <a:prstDash val="dash"/>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244" name="TextBox 243"/>
          <p:cNvSpPr txBox="1"/>
          <p:nvPr/>
        </p:nvSpPr>
        <p:spPr>
          <a:xfrm>
            <a:off x="3551233" y="4103800"/>
            <a:ext cx="2087813" cy="50794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kern="0" dirty="0">
                <a:ea typeface="Arial Unicode MS" panose="020B0604020202020204" pitchFamily="34" charset="-128"/>
                <a:cs typeface="Arial Unicode MS" panose="020B0604020202020204" pitchFamily="34" charset="-128"/>
              </a:rPr>
              <a:t>IBM DB2, Oracle, MS SQL Server, Twitter, OData, Custom Adapters</a:t>
            </a:r>
            <a:endParaRPr lang="en-US" sz="1100" kern="0" dirty="0">
              <a:ea typeface="Arial Unicode MS" panose="020B0604020202020204" pitchFamily="34" charset="-128"/>
              <a:cs typeface="Arial Unicode MS" panose="020B0604020202020204" pitchFamily="34" charset="-128"/>
            </a:endParaRPr>
          </a:p>
        </p:txBody>
      </p:sp>
      <p:sp>
        <p:nvSpPr>
          <p:cNvPr id="110" name="TextBox 109"/>
          <p:cNvSpPr txBox="1"/>
          <p:nvPr/>
        </p:nvSpPr>
        <p:spPr>
          <a:xfrm>
            <a:off x="1101227" y="3940675"/>
            <a:ext cx="1851273" cy="67710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kern="0" dirty="0">
                <a:ea typeface="Arial Unicode MS" panose="020B0604020202020204" pitchFamily="34" charset="-128"/>
                <a:cs typeface="Arial Unicode MS" panose="020B0604020202020204" pitchFamily="34" charset="-128"/>
              </a:rPr>
              <a:t>IBM DB2, Netezza, Oracle, MS SQL Server, Teradata, SAP HANA, SAP ASE, SAP IQ, HIVE </a:t>
            </a:r>
            <a:endParaRPr lang="en-US" sz="1100" kern="0" dirty="0">
              <a:ea typeface="Arial Unicode MS" panose="020B0604020202020204" pitchFamily="34" charset="-128"/>
              <a:cs typeface="Arial Unicode MS" panose="020B0604020202020204" pitchFamily="34" charset="-128"/>
            </a:endParaRPr>
          </a:p>
        </p:txBody>
      </p:sp>
      <p:cxnSp>
        <p:nvCxnSpPr>
          <p:cNvPr id="116" name="Straight Connector 115"/>
          <p:cNvCxnSpPr/>
          <p:nvPr/>
        </p:nvCxnSpPr>
        <p:spPr>
          <a:xfrm>
            <a:off x="7257384" y="3336505"/>
            <a:ext cx="0" cy="558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bwMode="gray">
          <a:xfrm>
            <a:off x="8703018" y="3894957"/>
            <a:ext cx="2430389" cy="925637"/>
          </a:xfrm>
          <a:prstGeom prst="roundRect">
            <a:avLst>
              <a:gd name="adj" fmla="val 0"/>
            </a:avLst>
          </a:prstGeom>
          <a:noFill/>
          <a:ln w="6350" algn="ctr">
            <a:solidFill>
              <a:schemeClr val="tx1">
                <a:lumMod val="85000"/>
                <a:lumOff val="15000"/>
              </a:schemeClr>
            </a:solidFill>
            <a:prstDash val="dash"/>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cxnSp>
        <p:nvCxnSpPr>
          <p:cNvPr id="46" name="Straight Connector 45"/>
          <p:cNvCxnSpPr/>
          <p:nvPr/>
        </p:nvCxnSpPr>
        <p:spPr>
          <a:xfrm>
            <a:off x="9873042" y="3336504"/>
            <a:ext cx="0" cy="5584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gray">
          <a:xfrm>
            <a:off x="773645" y="1808299"/>
            <a:ext cx="10546283" cy="298968"/>
          </a:xfrm>
          <a:prstGeom prst="rect">
            <a:avLst/>
          </a:prstGeom>
          <a:solidFill>
            <a:schemeClr val="bg1"/>
          </a:solidFill>
          <a:ln w="6350" algn="ctr">
            <a:noFill/>
            <a:miter lim="800000"/>
          </a:ln>
        </p:spPr>
        <p:txBody>
          <a:bodyPr lIns="90000" tIns="72000" rIns="90000" bIns="72000" rtlCol="0" anchor="ctr"/>
          <a:lstStyle/>
          <a:p>
            <a:pPr algn="ctr" fontAlgn="base">
              <a:spcBef>
                <a:spcPts val="600"/>
              </a:spcBef>
              <a:spcAft>
                <a:spcPct val="0"/>
              </a:spcAft>
              <a:buClr>
                <a:srgbClr val="F0AB00"/>
              </a:buClr>
              <a:buSzPct val="80000"/>
            </a:pPr>
            <a:r>
              <a:rPr lang="en-US" sz="1600" kern="0" dirty="0">
                <a:ea typeface="Arial Unicode MS" panose="020B0604020202020204" pitchFamily="34" charset="-128"/>
                <a:cs typeface="Arial Unicode MS" panose="020B0604020202020204" pitchFamily="34" charset="-128"/>
              </a:rPr>
              <a:t>Application Services</a:t>
            </a:r>
            <a:endParaRPr lang="en-US" sz="1600" kern="0" dirty="0">
              <a:ea typeface="Arial Unicode MS" panose="020B0604020202020204" pitchFamily="34" charset="-128"/>
              <a:cs typeface="Arial Unicode MS" panose="020B0604020202020204" pitchFamily="34" charset="-128"/>
            </a:endParaRPr>
          </a:p>
        </p:txBody>
      </p:sp>
      <p:sp>
        <p:nvSpPr>
          <p:cNvPr id="48" name="TextBox 47"/>
          <p:cNvSpPr txBox="1"/>
          <p:nvPr/>
        </p:nvSpPr>
        <p:spPr>
          <a:xfrm>
            <a:off x="3841191" y="3641317"/>
            <a:ext cx="503343" cy="16927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a:ea typeface="Arial Unicode MS" panose="020B0604020202020204" pitchFamily="34" charset="-128"/>
                <a:cs typeface="Arial Unicode MS" panose="020B0604020202020204" pitchFamily="34" charset="-128"/>
              </a:rPr>
              <a:t>Loading</a:t>
            </a:r>
            <a:endParaRPr lang="en-US" sz="1100" kern="0" dirty="0">
              <a:ea typeface="Arial Unicode MS" panose="020B0604020202020204" pitchFamily="34" charset="-128"/>
              <a:cs typeface="Arial Unicode MS" panose="020B0604020202020204" pitchFamily="34" charset="-128"/>
            </a:endParaRPr>
          </a:p>
        </p:txBody>
      </p:sp>
      <p:sp>
        <p:nvSpPr>
          <p:cNvPr id="90" name="Rectangle 89"/>
          <p:cNvSpPr/>
          <p:nvPr/>
        </p:nvSpPr>
        <p:spPr>
          <a:xfrm>
            <a:off x="438591" y="5112461"/>
            <a:ext cx="11324672" cy="979755"/>
          </a:xfrm>
          <a:prstGeom prst="rect">
            <a:avLst/>
          </a:prstGeom>
        </p:spPr>
        <p:txBody>
          <a:bodyPr wrap="square">
            <a:spAutoFit/>
          </a:bodyPr>
          <a:lstStyle/>
          <a:p>
            <a:pPr marL="179705" lvl="2" indent="-179705" fontAlgn="base">
              <a:spcBef>
                <a:spcPts val="400"/>
              </a:spcBef>
              <a:spcAft>
                <a:spcPct val="0"/>
              </a:spcAft>
              <a:buClr>
                <a:srgbClr val="F0AB00"/>
              </a:buClr>
              <a:buSzPct val="100000"/>
              <a:buFont typeface="Wingdings" panose="05000000000000000000" pitchFamily="2" charset="2"/>
              <a:buChar char=""/>
            </a:pPr>
            <a:r>
              <a:rPr lang="zh-CN" altLang="en-US" dirty="0">
                <a:solidFill>
                  <a:srgbClr val="000000"/>
                </a:solidFill>
                <a:latin typeface="微软雅黑" panose="020B0503020204020204" pitchFamily="34" charset="-122"/>
                <a:ea typeface="微软雅黑" panose="020B0503020204020204" pitchFamily="34" charset="-122"/>
              </a:rPr>
              <a:t>不同类型的数据同时存储在内存数据库</a:t>
            </a:r>
            <a:endParaRPr lang="en-US" altLang="zh-CN" dirty="0">
              <a:solidFill>
                <a:srgbClr val="000000"/>
              </a:solidFill>
              <a:latin typeface="微软雅黑" panose="020B0503020204020204" pitchFamily="34" charset="-122"/>
              <a:ea typeface="微软雅黑" panose="020B0503020204020204" pitchFamily="34" charset="-122"/>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zh-CN" altLang="en-US" dirty="0">
                <a:solidFill>
                  <a:srgbClr val="000000"/>
                </a:solidFill>
                <a:latin typeface="微软雅黑" panose="020B0503020204020204" pitchFamily="34" charset="-122"/>
                <a:ea typeface="微软雅黑" panose="020B0503020204020204" pitchFamily="34" charset="-122"/>
              </a:rPr>
              <a:t>任何类型的数据可以在云存储和本地存储之间复制和移动</a:t>
            </a:r>
            <a:endParaRPr lang="en-US" dirty="0">
              <a:solidFill>
                <a:srgbClr val="000000"/>
              </a:solidFill>
              <a:latin typeface="微软雅黑" panose="020B0503020204020204" pitchFamily="34" charset="-122"/>
              <a:ea typeface="微软雅黑" panose="020B0503020204020204" pitchFamily="34" charset="-122"/>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zh-CN" altLang="en-US" dirty="0">
                <a:solidFill>
                  <a:srgbClr val="000000"/>
                </a:solidFill>
                <a:latin typeface="微软雅黑" panose="020B0503020204020204" pitchFamily="34" charset="-122"/>
                <a:ea typeface="微软雅黑" panose="020B0503020204020204" pitchFamily="34" charset="-122"/>
              </a:rPr>
              <a:t>在</a:t>
            </a:r>
            <a:r>
              <a:rPr lang="en-US" altLang="zh-CN" dirty="0">
                <a:solidFill>
                  <a:srgbClr val="000000"/>
                </a:solidFill>
                <a:latin typeface="微软雅黑" panose="020B0503020204020204" pitchFamily="34" charset="-122"/>
                <a:ea typeface="微软雅黑" panose="020B0503020204020204" pitchFamily="34" charset="-122"/>
              </a:rPr>
              <a:t>HANA</a:t>
            </a:r>
            <a:r>
              <a:rPr lang="zh-CN" altLang="en-US" dirty="0">
                <a:solidFill>
                  <a:srgbClr val="000000"/>
                </a:solidFill>
                <a:latin typeface="微软雅黑" panose="020B0503020204020204" pitchFamily="34" charset="-122"/>
                <a:ea typeface="微软雅黑" panose="020B0503020204020204" pitchFamily="34" charset="-122"/>
              </a:rPr>
              <a:t>和</a:t>
            </a:r>
            <a:r>
              <a:rPr lang="en-US" altLang="zh-CN" dirty="0">
                <a:solidFill>
                  <a:srgbClr val="000000"/>
                </a:solidFill>
                <a:latin typeface="微软雅黑" panose="020B0503020204020204" pitchFamily="34" charset="-122"/>
                <a:ea typeface="微软雅黑" panose="020B0503020204020204" pitchFamily="34" charset="-122"/>
              </a:rPr>
              <a:t>Hadoop</a:t>
            </a:r>
            <a:r>
              <a:rPr lang="zh-CN" altLang="en-US" dirty="0">
                <a:solidFill>
                  <a:srgbClr val="000000"/>
                </a:solidFill>
                <a:latin typeface="微软雅黑" panose="020B0503020204020204" pitchFamily="34" charset="-122"/>
                <a:ea typeface="微软雅黑" panose="020B0503020204020204" pitchFamily="34" charset="-122"/>
              </a:rPr>
              <a:t>之间创建多个访问点</a:t>
            </a:r>
            <a:endParaRPr lang="en-US" dirty="0">
              <a:solidFill>
                <a:srgbClr val="000000"/>
              </a:solidFill>
              <a:latin typeface="微软雅黑" panose="020B0503020204020204" pitchFamily="34" charset="-122"/>
              <a:ea typeface="微软雅黑" panose="020B0503020204020204" pitchFamily="34" charset="-122"/>
            </a:endParaRPr>
          </a:p>
        </p:txBody>
      </p:sp>
      <p:pic>
        <p:nvPicPr>
          <p:cNvPr id="35" name="Picture 2" descr="http://zementis.com/wp-content/uploads/2014/06/hive_logo-150x1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2238" y="3950871"/>
            <a:ext cx="685541" cy="51414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upload.wikimedia.org/wikipedia/commons/thumb/0/0e/Hadoop_logo.svg/1000px-Hadoop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7629" y="4384841"/>
            <a:ext cx="2015618" cy="39152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2093216" y="3647643"/>
            <a:ext cx="674865" cy="16927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ea typeface="Arial Unicode MS" panose="020B0604020202020204" pitchFamily="34" charset="-128"/>
                <a:cs typeface="Arial Unicode MS" panose="020B0604020202020204" pitchFamily="34" charset="-128"/>
              </a:rPr>
              <a:t>Federation</a:t>
            </a:r>
            <a:endParaRPr lang="en-US" sz="1100" kern="0" dirty="0">
              <a:ea typeface="Arial Unicode MS" panose="020B0604020202020204" pitchFamily="34" charset="-128"/>
              <a:cs typeface="Arial Unicode MS" panose="020B0604020202020204" pitchFamily="34" charset="-128"/>
            </a:endParaRPr>
          </a:p>
        </p:txBody>
      </p:sp>
      <p:sp>
        <p:nvSpPr>
          <p:cNvPr id="39" name="Rectangle 38"/>
          <p:cNvSpPr/>
          <p:nvPr/>
        </p:nvSpPr>
        <p:spPr bwMode="gray">
          <a:xfrm>
            <a:off x="894796" y="2898266"/>
            <a:ext cx="2439035"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Smart Data Access</a:t>
            </a:r>
            <a:endParaRPr lang="en-US" sz="1400" b="1" dirty="0">
              <a:solidFill>
                <a:srgbClr val="000000"/>
              </a:solidFill>
              <a:cs typeface="Arial" panose="020B0604020202020204"/>
            </a:endParaRPr>
          </a:p>
        </p:txBody>
      </p:sp>
      <p:sp>
        <p:nvSpPr>
          <p:cNvPr id="40" name="Rectangle 39"/>
          <p:cNvSpPr/>
          <p:nvPr/>
        </p:nvSpPr>
        <p:spPr bwMode="gray">
          <a:xfrm>
            <a:off x="3471895" y="2898266"/>
            <a:ext cx="2439035"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Smart Data Integration</a:t>
            </a:r>
            <a:endParaRPr lang="en-US" sz="1400" b="1" dirty="0">
              <a:solidFill>
                <a:srgbClr val="000000"/>
              </a:solidFill>
              <a:cs typeface="Arial" panose="020B0604020202020204"/>
            </a:endParaRPr>
          </a:p>
        </p:txBody>
      </p:sp>
      <p:sp>
        <p:nvSpPr>
          <p:cNvPr id="41" name="Rectangle 40"/>
          <p:cNvSpPr/>
          <p:nvPr/>
        </p:nvSpPr>
        <p:spPr bwMode="gray">
          <a:xfrm>
            <a:off x="6048994" y="2898266"/>
            <a:ext cx="2439035" cy="502920"/>
          </a:xfrm>
          <a:prstGeom prst="rect">
            <a:avLst/>
          </a:prstGeom>
          <a:solidFill>
            <a:srgbClr val="CCCCCC"/>
          </a:solidFill>
        </p:spPr>
        <p:txBody>
          <a:bodyPr wrap="square" rtlCol="0" anchor="ctr" anchorCtr="0">
            <a:noAutofit/>
          </a:bodyPr>
          <a:lstStyle/>
          <a:p>
            <a:pPr algn="ctr"/>
            <a:r>
              <a:rPr lang="en-US" sz="1400" b="1">
                <a:solidFill>
                  <a:srgbClr val="000000"/>
                </a:solidFill>
                <a:cs typeface="Arial" panose="020B0604020202020204"/>
              </a:rPr>
              <a:t>Hadoop Integration</a:t>
            </a:r>
            <a:endParaRPr lang="en-US" sz="1400" b="1" dirty="0">
              <a:solidFill>
                <a:srgbClr val="000000"/>
              </a:solidFill>
              <a:cs typeface="Arial" panose="020B0604020202020204"/>
            </a:endParaRPr>
          </a:p>
        </p:txBody>
      </p:sp>
      <p:sp>
        <p:nvSpPr>
          <p:cNvPr id="42" name="Rectangle 41"/>
          <p:cNvSpPr/>
          <p:nvPr/>
        </p:nvSpPr>
        <p:spPr bwMode="gray">
          <a:xfrm>
            <a:off x="8626091" y="2898266"/>
            <a:ext cx="2439035" cy="502920"/>
          </a:xfrm>
          <a:prstGeom prst="rect">
            <a:avLst/>
          </a:prstGeom>
          <a:solidFill>
            <a:srgbClr val="CCCCCC"/>
          </a:solidFill>
        </p:spPr>
        <p:txBody>
          <a:bodyPr wrap="square" rtlCol="0" anchor="ctr" anchorCtr="0">
            <a:noAutofit/>
          </a:bodyPr>
          <a:lstStyle/>
          <a:p>
            <a:pPr algn="ctr"/>
            <a:r>
              <a:rPr lang="en-US" sz="1400" b="1">
                <a:solidFill>
                  <a:srgbClr val="000000"/>
                </a:solidFill>
                <a:cs typeface="Arial" panose="020B0604020202020204"/>
              </a:rPr>
              <a:t>R Integration</a:t>
            </a:r>
            <a:endParaRPr lang="en-US" sz="1400" b="1" dirty="0">
              <a:solidFill>
                <a:srgbClr val="000000"/>
              </a:solidFill>
              <a:cs typeface="Arial" panose="020B0604020202020204"/>
            </a:endParaRPr>
          </a:p>
        </p:txBody>
      </p:sp>
      <p:grpSp>
        <p:nvGrpSpPr>
          <p:cNvPr id="44" name="Group 43"/>
          <p:cNvGrpSpPr/>
          <p:nvPr/>
        </p:nvGrpSpPr>
        <p:grpSpPr>
          <a:xfrm>
            <a:off x="4053457" y="1438039"/>
            <a:ext cx="474270" cy="355692"/>
            <a:chOff x="2046552" y="3014619"/>
            <a:chExt cx="1541073" cy="1541073"/>
          </a:xfrm>
        </p:grpSpPr>
        <p:sp>
          <p:nvSpPr>
            <p:cNvPr id="45" name="Rounded Rectangle 44"/>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47"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49" name="Rounded Rectangle 48"/>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0" name="Right Triangle 49"/>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nvGrpSpPr>
            <p:cNvPr id="51" name="Group 50"/>
            <p:cNvGrpSpPr/>
            <p:nvPr/>
          </p:nvGrpSpPr>
          <p:grpSpPr>
            <a:xfrm>
              <a:off x="2241846" y="3014619"/>
              <a:ext cx="1150485" cy="88005"/>
              <a:chOff x="2620824" y="4036835"/>
              <a:chExt cx="1363166" cy="104274"/>
            </a:xfrm>
            <a:solidFill>
              <a:schemeClr val="tx1"/>
            </a:solidFill>
          </p:grpSpPr>
          <p:sp>
            <p:nvSpPr>
              <p:cNvPr id="93" name="Rectangle 92"/>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4" name="Rectangle 93"/>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5" name="Rectangle 94"/>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6" name="Rectangle 95"/>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7" name="Rectangle 96"/>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8" name="Rectangle 97"/>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9" name="Rectangle 98"/>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00" name="Rectangle 99"/>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01" name="Rectangle 100"/>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05" name="Rectangle 10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06" name="Rectangle 10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52" name="Group 51"/>
            <p:cNvGrpSpPr/>
            <p:nvPr/>
          </p:nvGrpSpPr>
          <p:grpSpPr>
            <a:xfrm>
              <a:off x="2241846" y="4467687"/>
              <a:ext cx="1150485" cy="88005"/>
              <a:chOff x="2620824" y="4036835"/>
              <a:chExt cx="1363166" cy="104274"/>
            </a:xfrm>
            <a:solidFill>
              <a:schemeClr val="tx1"/>
            </a:solidFill>
          </p:grpSpPr>
          <p:sp>
            <p:nvSpPr>
              <p:cNvPr id="78" name="Rectangle 77"/>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9" name="Rectangle 78"/>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0" name="Rectangle 79"/>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2" name="Rectangle 81"/>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5" name="Rectangle 84"/>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6" name="Rectangle 85"/>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7" name="Rectangle 86"/>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8" name="Rectangle 87"/>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9" name="Rectangle 88"/>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1" name="Rectangle 90"/>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2" name="Rectangle 91"/>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53" name="Group 52"/>
            <p:cNvGrpSpPr/>
            <p:nvPr/>
          </p:nvGrpSpPr>
          <p:grpSpPr>
            <a:xfrm rot="16200000">
              <a:off x="2241846" y="3014622"/>
              <a:ext cx="1150485" cy="1541073"/>
              <a:chOff x="2620824" y="4018547"/>
              <a:chExt cx="1363166" cy="1825959"/>
            </a:xfrm>
            <a:solidFill>
              <a:schemeClr val="tx1"/>
            </a:solidFill>
          </p:grpSpPr>
          <p:grpSp>
            <p:nvGrpSpPr>
              <p:cNvPr id="54" name="Group 53"/>
              <p:cNvGrpSpPr/>
              <p:nvPr/>
            </p:nvGrpSpPr>
            <p:grpSpPr>
              <a:xfrm>
                <a:off x="2620824" y="4018547"/>
                <a:ext cx="1363166" cy="104274"/>
                <a:chOff x="2620824" y="4036835"/>
                <a:chExt cx="1363166" cy="104274"/>
              </a:xfrm>
              <a:grpFill/>
            </p:grpSpPr>
            <p:sp>
              <p:nvSpPr>
                <p:cNvPr id="67" name="Rectangle 66"/>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8" name="Rectangle 67"/>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9" name="Rectangle 68"/>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0" name="Rectangle 69"/>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1" name="Rectangle 70"/>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2" name="Rectangle 71"/>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3" name="Rectangle 72"/>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4" name="Rectangle 73"/>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5" name="Rectangle 74"/>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6" name="Rectangle 75"/>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7" name="Rectangle 76"/>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55" name="Group 54"/>
              <p:cNvGrpSpPr/>
              <p:nvPr/>
            </p:nvGrpSpPr>
            <p:grpSpPr>
              <a:xfrm>
                <a:off x="2620824" y="5740232"/>
                <a:ext cx="1363166" cy="104274"/>
                <a:chOff x="2620824" y="4036835"/>
                <a:chExt cx="1363166" cy="104274"/>
              </a:xfrm>
              <a:grpFill/>
            </p:grpSpPr>
            <p:sp>
              <p:nvSpPr>
                <p:cNvPr id="56" name="Rectangle 55"/>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7" name="Rectangle 56"/>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8" name="Rectangle 57"/>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9" name="Rectangle 58"/>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0" name="Rectangle 59"/>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1" name="Rectangle 60"/>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2" name="Rectangle 61"/>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3" name="Rectangle 62"/>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4" name="Rectangle 63"/>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5" name="Rectangle 6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6" name="Rectangle 6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grpSp>
      <p:grpSp>
        <p:nvGrpSpPr>
          <p:cNvPr id="107" name="Group 106"/>
          <p:cNvGrpSpPr/>
          <p:nvPr/>
        </p:nvGrpSpPr>
        <p:grpSpPr>
          <a:xfrm>
            <a:off x="10559828" y="365761"/>
            <a:ext cx="1203235" cy="637333"/>
            <a:chOff x="5618163" y="1881188"/>
            <a:chExt cx="531813" cy="357188"/>
          </a:xfrm>
          <a:solidFill>
            <a:schemeClr val="accent1"/>
          </a:solidFill>
        </p:grpSpPr>
        <p:sp>
          <p:nvSpPr>
            <p:cNvPr id="108" name="Freeform 21"/>
            <p:cNvSpPr/>
            <p:nvPr/>
          </p:nvSpPr>
          <p:spPr bwMode="auto">
            <a:xfrm>
              <a:off x="5618163" y="1881188"/>
              <a:ext cx="230188" cy="357188"/>
            </a:xfrm>
            <a:custGeom>
              <a:avLst/>
              <a:gdLst>
                <a:gd name="T0" fmla="*/ 205 w 209"/>
                <a:gd name="T1" fmla="*/ 187 h 326"/>
                <a:gd name="T2" fmla="*/ 199 w 209"/>
                <a:gd name="T3" fmla="*/ 186 h 326"/>
                <a:gd name="T4" fmla="*/ 194 w 209"/>
                <a:gd name="T5" fmla="*/ 194 h 326"/>
                <a:gd name="T6" fmla="*/ 185 w 209"/>
                <a:gd name="T7" fmla="*/ 205 h 326"/>
                <a:gd name="T8" fmla="*/ 169 w 209"/>
                <a:gd name="T9" fmla="*/ 203 h 326"/>
                <a:gd name="T10" fmla="*/ 168 w 209"/>
                <a:gd name="T11" fmla="*/ 202 h 326"/>
                <a:gd name="T12" fmla="*/ 153 w 209"/>
                <a:gd name="T13" fmla="*/ 166 h 326"/>
                <a:gd name="T14" fmla="*/ 154 w 209"/>
                <a:gd name="T15" fmla="*/ 153 h 326"/>
                <a:gd name="T16" fmla="*/ 169 w 209"/>
                <a:gd name="T17" fmla="*/ 123 h 326"/>
                <a:gd name="T18" fmla="*/ 170 w 209"/>
                <a:gd name="T19" fmla="*/ 122 h 326"/>
                <a:gd name="T20" fmla="*/ 186 w 209"/>
                <a:gd name="T21" fmla="*/ 120 h 326"/>
                <a:gd name="T22" fmla="*/ 194 w 209"/>
                <a:gd name="T23" fmla="*/ 132 h 326"/>
                <a:gd name="T24" fmla="*/ 200 w 209"/>
                <a:gd name="T25" fmla="*/ 139 h 326"/>
                <a:gd name="T26" fmla="*/ 205 w 209"/>
                <a:gd name="T27" fmla="*/ 139 h 326"/>
                <a:gd name="T28" fmla="*/ 209 w 209"/>
                <a:gd name="T29" fmla="*/ 131 h 326"/>
                <a:gd name="T30" fmla="*/ 209 w 209"/>
                <a:gd name="T31" fmla="*/ 55 h 326"/>
                <a:gd name="T32" fmla="*/ 136 w 209"/>
                <a:gd name="T33" fmla="*/ 55 h 326"/>
                <a:gd name="T34" fmla="*/ 125 w 209"/>
                <a:gd name="T35" fmla="*/ 40 h 326"/>
                <a:gd name="T36" fmla="*/ 143 w 209"/>
                <a:gd name="T37" fmla="*/ 13 h 326"/>
                <a:gd name="T38" fmla="*/ 116 w 209"/>
                <a:gd name="T39" fmla="*/ 1 h 326"/>
                <a:gd name="T40" fmla="*/ 116 w 209"/>
                <a:gd name="T41" fmla="*/ 1 h 326"/>
                <a:gd name="T42" fmla="*/ 104 w 209"/>
                <a:gd name="T43" fmla="*/ 0 h 326"/>
                <a:gd name="T44" fmla="*/ 72 w 209"/>
                <a:gd name="T45" fmla="*/ 13 h 326"/>
                <a:gd name="T46" fmla="*/ 90 w 209"/>
                <a:gd name="T47" fmla="*/ 39 h 326"/>
                <a:gd name="T48" fmla="*/ 75 w 209"/>
                <a:gd name="T49" fmla="*/ 55 h 326"/>
                <a:gd name="T50" fmla="*/ 71 w 209"/>
                <a:gd name="T51" fmla="*/ 55 h 326"/>
                <a:gd name="T52" fmla="*/ 0 w 209"/>
                <a:gd name="T53" fmla="*/ 55 h 326"/>
                <a:gd name="T54" fmla="*/ 1 w 209"/>
                <a:gd name="T55" fmla="*/ 131 h 326"/>
                <a:gd name="T56" fmla="*/ 17 w 209"/>
                <a:gd name="T57" fmla="*/ 145 h 326"/>
                <a:gd name="T58" fmla="*/ 43 w 209"/>
                <a:gd name="T59" fmla="*/ 128 h 326"/>
                <a:gd name="T60" fmla="*/ 56 w 209"/>
                <a:gd name="T61" fmla="*/ 160 h 326"/>
                <a:gd name="T62" fmla="*/ 55 w 209"/>
                <a:gd name="T63" fmla="*/ 172 h 326"/>
                <a:gd name="T64" fmla="*/ 55 w 209"/>
                <a:gd name="T65" fmla="*/ 172 h 326"/>
                <a:gd name="T66" fmla="*/ 43 w 209"/>
                <a:gd name="T67" fmla="*/ 198 h 326"/>
                <a:gd name="T68" fmla="*/ 16 w 209"/>
                <a:gd name="T69" fmla="*/ 181 h 326"/>
                <a:gd name="T70" fmla="*/ 0 w 209"/>
                <a:gd name="T71" fmla="*/ 195 h 326"/>
                <a:gd name="T72" fmla="*/ 0 w 209"/>
                <a:gd name="T73" fmla="*/ 270 h 326"/>
                <a:gd name="T74" fmla="*/ 76 w 209"/>
                <a:gd name="T75" fmla="*/ 270 h 326"/>
                <a:gd name="T76" fmla="*/ 78 w 209"/>
                <a:gd name="T77" fmla="*/ 270 h 326"/>
                <a:gd name="T78" fmla="*/ 90 w 209"/>
                <a:gd name="T79" fmla="*/ 286 h 326"/>
                <a:gd name="T80" fmla="*/ 72 w 209"/>
                <a:gd name="T81" fmla="*/ 312 h 326"/>
                <a:gd name="T82" fmla="*/ 99 w 209"/>
                <a:gd name="T83" fmla="*/ 325 h 326"/>
                <a:gd name="T84" fmla="*/ 99 w 209"/>
                <a:gd name="T85" fmla="*/ 325 h 326"/>
                <a:gd name="T86" fmla="*/ 111 w 209"/>
                <a:gd name="T87" fmla="*/ 326 h 326"/>
                <a:gd name="T88" fmla="*/ 143 w 209"/>
                <a:gd name="T89" fmla="*/ 313 h 326"/>
                <a:gd name="T90" fmla="*/ 125 w 209"/>
                <a:gd name="T91" fmla="*/ 286 h 326"/>
                <a:gd name="T92" fmla="*/ 140 w 209"/>
                <a:gd name="T93" fmla="*/ 270 h 326"/>
                <a:gd name="T94" fmla="*/ 209 w 209"/>
                <a:gd name="T95" fmla="*/ 270 h 326"/>
                <a:gd name="T96" fmla="*/ 208 w 209"/>
                <a:gd name="T97" fmla="*/ 195 h 326"/>
                <a:gd name="T98" fmla="*/ 205 w 209"/>
                <a:gd name="T99" fmla="*/ 18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326">
                  <a:moveTo>
                    <a:pt x="205" y="187"/>
                  </a:moveTo>
                  <a:cubicBezTo>
                    <a:pt x="204" y="187"/>
                    <a:pt x="203" y="186"/>
                    <a:pt x="199" y="186"/>
                  </a:cubicBezTo>
                  <a:cubicBezTo>
                    <a:pt x="197" y="187"/>
                    <a:pt x="196" y="189"/>
                    <a:pt x="194" y="194"/>
                  </a:cubicBezTo>
                  <a:cubicBezTo>
                    <a:pt x="192" y="198"/>
                    <a:pt x="191" y="203"/>
                    <a:pt x="185" y="205"/>
                  </a:cubicBezTo>
                  <a:cubicBezTo>
                    <a:pt x="181" y="207"/>
                    <a:pt x="176" y="206"/>
                    <a:pt x="169" y="203"/>
                  </a:cubicBezTo>
                  <a:cubicBezTo>
                    <a:pt x="168" y="202"/>
                    <a:pt x="168" y="202"/>
                    <a:pt x="168" y="202"/>
                  </a:cubicBezTo>
                  <a:cubicBezTo>
                    <a:pt x="159" y="195"/>
                    <a:pt x="154" y="182"/>
                    <a:pt x="153" y="166"/>
                  </a:cubicBezTo>
                  <a:cubicBezTo>
                    <a:pt x="153" y="162"/>
                    <a:pt x="153" y="157"/>
                    <a:pt x="154" y="153"/>
                  </a:cubicBezTo>
                  <a:cubicBezTo>
                    <a:pt x="155" y="146"/>
                    <a:pt x="158" y="132"/>
                    <a:pt x="169" y="123"/>
                  </a:cubicBezTo>
                  <a:cubicBezTo>
                    <a:pt x="170" y="122"/>
                    <a:pt x="170" y="122"/>
                    <a:pt x="170" y="122"/>
                  </a:cubicBezTo>
                  <a:cubicBezTo>
                    <a:pt x="176" y="119"/>
                    <a:pt x="182" y="119"/>
                    <a:pt x="186" y="120"/>
                  </a:cubicBezTo>
                  <a:cubicBezTo>
                    <a:pt x="191" y="123"/>
                    <a:pt x="193" y="128"/>
                    <a:pt x="194" y="132"/>
                  </a:cubicBezTo>
                  <a:cubicBezTo>
                    <a:pt x="196" y="137"/>
                    <a:pt x="197" y="139"/>
                    <a:pt x="200" y="139"/>
                  </a:cubicBezTo>
                  <a:cubicBezTo>
                    <a:pt x="204" y="140"/>
                    <a:pt x="205" y="139"/>
                    <a:pt x="205" y="139"/>
                  </a:cubicBezTo>
                  <a:cubicBezTo>
                    <a:pt x="208" y="137"/>
                    <a:pt x="209" y="133"/>
                    <a:pt x="209" y="131"/>
                  </a:cubicBezTo>
                  <a:cubicBezTo>
                    <a:pt x="209" y="55"/>
                    <a:pt x="209" y="55"/>
                    <a:pt x="209" y="55"/>
                  </a:cubicBezTo>
                  <a:cubicBezTo>
                    <a:pt x="136" y="55"/>
                    <a:pt x="136" y="55"/>
                    <a:pt x="136" y="55"/>
                  </a:cubicBezTo>
                  <a:cubicBezTo>
                    <a:pt x="131" y="54"/>
                    <a:pt x="123" y="51"/>
                    <a:pt x="125" y="40"/>
                  </a:cubicBezTo>
                  <a:cubicBezTo>
                    <a:pt x="128" y="25"/>
                    <a:pt x="153" y="35"/>
                    <a:pt x="143" y="13"/>
                  </a:cubicBezTo>
                  <a:cubicBezTo>
                    <a:pt x="137" y="6"/>
                    <a:pt x="126" y="2"/>
                    <a:pt x="116" y="1"/>
                  </a:cubicBezTo>
                  <a:cubicBezTo>
                    <a:pt x="116" y="1"/>
                    <a:pt x="116" y="1"/>
                    <a:pt x="116" y="1"/>
                  </a:cubicBezTo>
                  <a:cubicBezTo>
                    <a:pt x="112" y="0"/>
                    <a:pt x="108" y="0"/>
                    <a:pt x="104" y="0"/>
                  </a:cubicBezTo>
                  <a:cubicBezTo>
                    <a:pt x="92" y="0"/>
                    <a:pt x="79" y="4"/>
                    <a:pt x="72" y="13"/>
                  </a:cubicBezTo>
                  <a:cubicBezTo>
                    <a:pt x="62" y="34"/>
                    <a:pt x="87" y="24"/>
                    <a:pt x="90" y="39"/>
                  </a:cubicBezTo>
                  <a:cubicBezTo>
                    <a:pt x="93" y="54"/>
                    <a:pt x="75" y="55"/>
                    <a:pt x="75" y="55"/>
                  </a:cubicBezTo>
                  <a:cubicBezTo>
                    <a:pt x="71" y="55"/>
                    <a:pt x="71" y="55"/>
                    <a:pt x="71" y="55"/>
                  </a:cubicBezTo>
                  <a:cubicBezTo>
                    <a:pt x="0" y="55"/>
                    <a:pt x="0" y="55"/>
                    <a:pt x="0" y="55"/>
                  </a:cubicBezTo>
                  <a:cubicBezTo>
                    <a:pt x="1" y="131"/>
                    <a:pt x="1" y="131"/>
                    <a:pt x="1" y="131"/>
                  </a:cubicBezTo>
                  <a:cubicBezTo>
                    <a:pt x="1" y="131"/>
                    <a:pt x="2" y="148"/>
                    <a:pt x="17" y="145"/>
                  </a:cubicBezTo>
                  <a:cubicBezTo>
                    <a:pt x="32" y="143"/>
                    <a:pt x="22" y="118"/>
                    <a:pt x="43" y="128"/>
                  </a:cubicBezTo>
                  <a:cubicBezTo>
                    <a:pt x="52" y="135"/>
                    <a:pt x="56" y="148"/>
                    <a:pt x="56" y="160"/>
                  </a:cubicBezTo>
                  <a:cubicBezTo>
                    <a:pt x="56" y="164"/>
                    <a:pt x="56" y="168"/>
                    <a:pt x="55" y="172"/>
                  </a:cubicBezTo>
                  <a:cubicBezTo>
                    <a:pt x="55" y="172"/>
                    <a:pt x="55" y="172"/>
                    <a:pt x="55" y="172"/>
                  </a:cubicBezTo>
                  <a:cubicBezTo>
                    <a:pt x="54" y="182"/>
                    <a:pt x="50" y="192"/>
                    <a:pt x="43" y="198"/>
                  </a:cubicBezTo>
                  <a:cubicBezTo>
                    <a:pt x="21" y="209"/>
                    <a:pt x="31" y="184"/>
                    <a:pt x="16" y="181"/>
                  </a:cubicBezTo>
                  <a:cubicBezTo>
                    <a:pt x="2" y="178"/>
                    <a:pt x="1" y="193"/>
                    <a:pt x="0" y="195"/>
                  </a:cubicBezTo>
                  <a:cubicBezTo>
                    <a:pt x="0" y="270"/>
                    <a:pt x="0" y="270"/>
                    <a:pt x="0" y="270"/>
                  </a:cubicBezTo>
                  <a:cubicBezTo>
                    <a:pt x="76" y="270"/>
                    <a:pt x="76" y="270"/>
                    <a:pt x="76" y="270"/>
                  </a:cubicBezTo>
                  <a:cubicBezTo>
                    <a:pt x="78" y="270"/>
                    <a:pt x="78" y="270"/>
                    <a:pt x="78" y="270"/>
                  </a:cubicBezTo>
                  <a:cubicBezTo>
                    <a:pt x="83" y="271"/>
                    <a:pt x="92" y="274"/>
                    <a:pt x="90" y="286"/>
                  </a:cubicBezTo>
                  <a:cubicBezTo>
                    <a:pt x="87" y="301"/>
                    <a:pt x="62" y="291"/>
                    <a:pt x="72" y="312"/>
                  </a:cubicBezTo>
                  <a:cubicBezTo>
                    <a:pt x="78" y="319"/>
                    <a:pt x="89" y="323"/>
                    <a:pt x="99" y="325"/>
                  </a:cubicBezTo>
                  <a:cubicBezTo>
                    <a:pt x="99" y="325"/>
                    <a:pt x="99" y="325"/>
                    <a:pt x="99" y="325"/>
                  </a:cubicBezTo>
                  <a:cubicBezTo>
                    <a:pt x="103" y="325"/>
                    <a:pt x="107" y="326"/>
                    <a:pt x="111" y="326"/>
                  </a:cubicBezTo>
                  <a:cubicBezTo>
                    <a:pt x="123" y="325"/>
                    <a:pt x="136" y="321"/>
                    <a:pt x="143" y="313"/>
                  </a:cubicBezTo>
                  <a:cubicBezTo>
                    <a:pt x="153" y="291"/>
                    <a:pt x="128" y="301"/>
                    <a:pt x="125" y="286"/>
                  </a:cubicBezTo>
                  <a:cubicBezTo>
                    <a:pt x="123" y="271"/>
                    <a:pt x="140" y="270"/>
                    <a:pt x="140" y="270"/>
                  </a:cubicBezTo>
                  <a:cubicBezTo>
                    <a:pt x="209" y="270"/>
                    <a:pt x="209" y="270"/>
                    <a:pt x="209" y="270"/>
                  </a:cubicBezTo>
                  <a:cubicBezTo>
                    <a:pt x="208" y="195"/>
                    <a:pt x="208" y="195"/>
                    <a:pt x="208" y="195"/>
                  </a:cubicBezTo>
                  <a:cubicBezTo>
                    <a:pt x="208" y="194"/>
                    <a:pt x="207" y="189"/>
                    <a:pt x="205" y="18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22"/>
            <p:cNvSpPr/>
            <p:nvPr/>
          </p:nvSpPr>
          <p:spPr bwMode="auto">
            <a:xfrm>
              <a:off x="5799138" y="1941513"/>
              <a:ext cx="350838" cy="234950"/>
            </a:xfrm>
            <a:custGeom>
              <a:avLst/>
              <a:gdLst>
                <a:gd name="T0" fmla="*/ 307 w 320"/>
                <a:gd name="T1" fmla="*/ 72 h 215"/>
                <a:gd name="T2" fmla="*/ 280 w 320"/>
                <a:gd name="T3" fmla="*/ 90 h 215"/>
                <a:gd name="T4" fmla="*/ 265 w 320"/>
                <a:gd name="T5" fmla="*/ 75 h 215"/>
                <a:gd name="T6" fmla="*/ 264 w 320"/>
                <a:gd name="T7" fmla="*/ 0 h 215"/>
                <a:gd name="T8" fmla="*/ 189 w 320"/>
                <a:gd name="T9" fmla="*/ 0 h 215"/>
                <a:gd name="T10" fmla="*/ 175 w 320"/>
                <a:gd name="T11" fmla="*/ 16 h 215"/>
                <a:gd name="T12" fmla="*/ 192 w 320"/>
                <a:gd name="T13" fmla="*/ 43 h 215"/>
                <a:gd name="T14" fmla="*/ 160 w 320"/>
                <a:gd name="T15" fmla="*/ 55 h 215"/>
                <a:gd name="T16" fmla="*/ 148 w 320"/>
                <a:gd name="T17" fmla="*/ 54 h 215"/>
                <a:gd name="T18" fmla="*/ 148 w 320"/>
                <a:gd name="T19" fmla="*/ 54 h 215"/>
                <a:gd name="T20" fmla="*/ 122 w 320"/>
                <a:gd name="T21" fmla="*/ 42 h 215"/>
                <a:gd name="T22" fmla="*/ 139 w 320"/>
                <a:gd name="T23" fmla="*/ 15 h 215"/>
                <a:gd name="T24" fmla="*/ 128 w 320"/>
                <a:gd name="T25" fmla="*/ 0 h 215"/>
                <a:gd name="T26" fmla="*/ 55 w 320"/>
                <a:gd name="T27" fmla="*/ 0 h 215"/>
                <a:gd name="T28" fmla="*/ 55 w 320"/>
                <a:gd name="T29" fmla="*/ 76 h 215"/>
                <a:gd name="T30" fmla="*/ 47 w 320"/>
                <a:gd name="T31" fmla="*/ 93 h 215"/>
                <a:gd name="T32" fmla="*/ 33 w 320"/>
                <a:gd name="T33" fmla="*/ 96 h 215"/>
                <a:gd name="T34" fmla="*/ 18 w 320"/>
                <a:gd name="T35" fmla="*/ 81 h 215"/>
                <a:gd name="T36" fmla="*/ 16 w 320"/>
                <a:gd name="T37" fmla="*/ 76 h 215"/>
                <a:gd name="T38" fmla="*/ 10 w 320"/>
                <a:gd name="T39" fmla="*/ 78 h 215"/>
                <a:gd name="T40" fmla="*/ 1 w 320"/>
                <a:gd name="T41" fmla="*/ 100 h 215"/>
                <a:gd name="T42" fmla="*/ 1 w 320"/>
                <a:gd name="T43" fmla="*/ 100 h 215"/>
                <a:gd name="T44" fmla="*/ 0 w 320"/>
                <a:gd name="T45" fmla="*/ 111 h 215"/>
                <a:gd name="T46" fmla="*/ 10 w 320"/>
                <a:gd name="T47" fmla="*/ 138 h 215"/>
                <a:gd name="T48" fmla="*/ 16 w 320"/>
                <a:gd name="T49" fmla="*/ 140 h 215"/>
                <a:gd name="T50" fmla="*/ 18 w 320"/>
                <a:gd name="T51" fmla="*/ 135 h 215"/>
                <a:gd name="T52" fmla="*/ 32 w 320"/>
                <a:gd name="T53" fmla="*/ 120 h 215"/>
                <a:gd name="T54" fmla="*/ 47 w 320"/>
                <a:gd name="T55" fmla="*/ 123 h 215"/>
                <a:gd name="T56" fmla="*/ 55 w 320"/>
                <a:gd name="T57" fmla="*/ 140 h 215"/>
                <a:gd name="T58" fmla="*/ 55 w 320"/>
                <a:gd name="T59" fmla="*/ 215 h 215"/>
                <a:gd name="T60" fmla="*/ 50 w 320"/>
                <a:gd name="T61" fmla="*/ 215 h 215"/>
                <a:gd name="T62" fmla="*/ 124 w 320"/>
                <a:gd name="T63" fmla="*/ 215 h 215"/>
                <a:gd name="T64" fmla="*/ 139 w 320"/>
                <a:gd name="T65" fmla="*/ 199 h 215"/>
                <a:gd name="T66" fmla="*/ 121 w 320"/>
                <a:gd name="T67" fmla="*/ 172 h 215"/>
                <a:gd name="T68" fmla="*/ 153 w 320"/>
                <a:gd name="T69" fmla="*/ 160 h 215"/>
                <a:gd name="T70" fmla="*/ 165 w 320"/>
                <a:gd name="T71" fmla="*/ 161 h 215"/>
                <a:gd name="T72" fmla="*/ 166 w 320"/>
                <a:gd name="T73" fmla="*/ 161 h 215"/>
                <a:gd name="T74" fmla="*/ 192 w 320"/>
                <a:gd name="T75" fmla="*/ 173 h 215"/>
                <a:gd name="T76" fmla="*/ 174 w 320"/>
                <a:gd name="T77" fmla="*/ 200 h 215"/>
                <a:gd name="T78" fmla="*/ 186 w 320"/>
                <a:gd name="T79" fmla="*/ 215 h 215"/>
                <a:gd name="T80" fmla="*/ 264 w 320"/>
                <a:gd name="T81" fmla="*/ 215 h 215"/>
                <a:gd name="T82" fmla="*/ 264 w 320"/>
                <a:gd name="T83" fmla="*/ 139 h 215"/>
                <a:gd name="T84" fmla="*/ 280 w 320"/>
                <a:gd name="T85" fmla="*/ 125 h 215"/>
                <a:gd name="T86" fmla="*/ 307 w 320"/>
                <a:gd name="T87" fmla="*/ 143 h 215"/>
                <a:gd name="T88" fmla="*/ 319 w 320"/>
                <a:gd name="T89" fmla="*/ 117 h 215"/>
                <a:gd name="T90" fmla="*/ 319 w 320"/>
                <a:gd name="T91" fmla="*/ 116 h 215"/>
                <a:gd name="T92" fmla="*/ 320 w 320"/>
                <a:gd name="T93" fmla="*/ 104 h 215"/>
                <a:gd name="T94" fmla="*/ 307 w 320"/>
                <a:gd name="T95" fmla="*/ 7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215">
                  <a:moveTo>
                    <a:pt x="307" y="72"/>
                  </a:moveTo>
                  <a:cubicBezTo>
                    <a:pt x="285" y="62"/>
                    <a:pt x="295" y="87"/>
                    <a:pt x="280" y="90"/>
                  </a:cubicBezTo>
                  <a:cubicBezTo>
                    <a:pt x="265" y="93"/>
                    <a:pt x="265" y="75"/>
                    <a:pt x="265" y="75"/>
                  </a:cubicBezTo>
                  <a:cubicBezTo>
                    <a:pt x="264" y="0"/>
                    <a:pt x="264" y="0"/>
                    <a:pt x="264" y="0"/>
                  </a:cubicBezTo>
                  <a:cubicBezTo>
                    <a:pt x="189" y="0"/>
                    <a:pt x="189" y="0"/>
                    <a:pt x="189" y="0"/>
                  </a:cubicBezTo>
                  <a:cubicBezTo>
                    <a:pt x="189" y="0"/>
                    <a:pt x="172" y="1"/>
                    <a:pt x="175" y="16"/>
                  </a:cubicBezTo>
                  <a:cubicBezTo>
                    <a:pt x="177" y="31"/>
                    <a:pt x="202" y="21"/>
                    <a:pt x="192" y="43"/>
                  </a:cubicBezTo>
                  <a:cubicBezTo>
                    <a:pt x="185" y="51"/>
                    <a:pt x="172" y="55"/>
                    <a:pt x="160" y="55"/>
                  </a:cubicBezTo>
                  <a:cubicBezTo>
                    <a:pt x="156" y="56"/>
                    <a:pt x="152" y="55"/>
                    <a:pt x="148" y="54"/>
                  </a:cubicBezTo>
                  <a:cubicBezTo>
                    <a:pt x="148" y="54"/>
                    <a:pt x="148" y="54"/>
                    <a:pt x="148" y="54"/>
                  </a:cubicBezTo>
                  <a:cubicBezTo>
                    <a:pt x="138" y="53"/>
                    <a:pt x="128" y="49"/>
                    <a:pt x="122" y="42"/>
                  </a:cubicBezTo>
                  <a:cubicBezTo>
                    <a:pt x="111" y="20"/>
                    <a:pt x="136" y="30"/>
                    <a:pt x="139" y="15"/>
                  </a:cubicBezTo>
                  <a:cubicBezTo>
                    <a:pt x="141" y="5"/>
                    <a:pt x="133" y="1"/>
                    <a:pt x="128" y="0"/>
                  </a:cubicBezTo>
                  <a:cubicBezTo>
                    <a:pt x="55" y="0"/>
                    <a:pt x="55" y="0"/>
                    <a:pt x="55" y="0"/>
                  </a:cubicBezTo>
                  <a:cubicBezTo>
                    <a:pt x="55" y="76"/>
                    <a:pt x="55" y="76"/>
                    <a:pt x="55" y="76"/>
                  </a:cubicBezTo>
                  <a:cubicBezTo>
                    <a:pt x="55" y="80"/>
                    <a:pt x="54" y="88"/>
                    <a:pt x="47" y="93"/>
                  </a:cubicBezTo>
                  <a:cubicBezTo>
                    <a:pt x="45" y="95"/>
                    <a:pt x="40" y="97"/>
                    <a:pt x="33" y="96"/>
                  </a:cubicBezTo>
                  <a:cubicBezTo>
                    <a:pt x="23" y="94"/>
                    <a:pt x="20" y="86"/>
                    <a:pt x="18" y="81"/>
                  </a:cubicBezTo>
                  <a:cubicBezTo>
                    <a:pt x="18" y="79"/>
                    <a:pt x="17" y="76"/>
                    <a:pt x="16" y="76"/>
                  </a:cubicBezTo>
                  <a:cubicBezTo>
                    <a:pt x="16" y="76"/>
                    <a:pt x="15" y="76"/>
                    <a:pt x="10" y="78"/>
                  </a:cubicBezTo>
                  <a:cubicBezTo>
                    <a:pt x="5" y="82"/>
                    <a:pt x="2" y="90"/>
                    <a:pt x="1" y="100"/>
                  </a:cubicBezTo>
                  <a:cubicBezTo>
                    <a:pt x="1" y="100"/>
                    <a:pt x="1" y="100"/>
                    <a:pt x="1" y="100"/>
                  </a:cubicBezTo>
                  <a:cubicBezTo>
                    <a:pt x="0" y="104"/>
                    <a:pt x="0" y="107"/>
                    <a:pt x="0" y="111"/>
                  </a:cubicBezTo>
                  <a:cubicBezTo>
                    <a:pt x="0" y="120"/>
                    <a:pt x="3" y="132"/>
                    <a:pt x="10" y="138"/>
                  </a:cubicBezTo>
                  <a:cubicBezTo>
                    <a:pt x="14" y="140"/>
                    <a:pt x="16" y="140"/>
                    <a:pt x="16" y="140"/>
                  </a:cubicBezTo>
                  <a:cubicBezTo>
                    <a:pt x="16" y="139"/>
                    <a:pt x="17" y="136"/>
                    <a:pt x="18" y="135"/>
                  </a:cubicBezTo>
                  <a:cubicBezTo>
                    <a:pt x="20" y="130"/>
                    <a:pt x="23" y="122"/>
                    <a:pt x="32" y="120"/>
                  </a:cubicBezTo>
                  <a:cubicBezTo>
                    <a:pt x="39" y="118"/>
                    <a:pt x="44" y="121"/>
                    <a:pt x="47" y="123"/>
                  </a:cubicBezTo>
                  <a:cubicBezTo>
                    <a:pt x="54" y="129"/>
                    <a:pt x="55" y="139"/>
                    <a:pt x="55" y="140"/>
                  </a:cubicBezTo>
                  <a:cubicBezTo>
                    <a:pt x="55" y="215"/>
                    <a:pt x="55" y="215"/>
                    <a:pt x="55" y="215"/>
                  </a:cubicBezTo>
                  <a:cubicBezTo>
                    <a:pt x="50" y="215"/>
                    <a:pt x="50" y="215"/>
                    <a:pt x="50" y="215"/>
                  </a:cubicBezTo>
                  <a:cubicBezTo>
                    <a:pt x="124" y="215"/>
                    <a:pt x="124" y="215"/>
                    <a:pt x="124" y="215"/>
                  </a:cubicBezTo>
                  <a:cubicBezTo>
                    <a:pt x="124" y="215"/>
                    <a:pt x="142" y="214"/>
                    <a:pt x="139" y="199"/>
                  </a:cubicBezTo>
                  <a:cubicBezTo>
                    <a:pt x="136" y="184"/>
                    <a:pt x="111" y="194"/>
                    <a:pt x="121" y="172"/>
                  </a:cubicBezTo>
                  <a:cubicBezTo>
                    <a:pt x="128" y="164"/>
                    <a:pt x="141" y="160"/>
                    <a:pt x="153" y="160"/>
                  </a:cubicBezTo>
                  <a:cubicBezTo>
                    <a:pt x="157" y="160"/>
                    <a:pt x="161" y="160"/>
                    <a:pt x="165" y="161"/>
                  </a:cubicBezTo>
                  <a:cubicBezTo>
                    <a:pt x="165" y="161"/>
                    <a:pt x="165" y="161"/>
                    <a:pt x="166" y="161"/>
                  </a:cubicBezTo>
                  <a:cubicBezTo>
                    <a:pt x="176" y="162"/>
                    <a:pt x="186" y="166"/>
                    <a:pt x="192" y="173"/>
                  </a:cubicBezTo>
                  <a:cubicBezTo>
                    <a:pt x="202" y="195"/>
                    <a:pt x="177" y="185"/>
                    <a:pt x="174" y="200"/>
                  </a:cubicBezTo>
                  <a:cubicBezTo>
                    <a:pt x="172" y="211"/>
                    <a:pt x="181" y="214"/>
                    <a:pt x="186" y="215"/>
                  </a:cubicBezTo>
                  <a:cubicBezTo>
                    <a:pt x="264" y="215"/>
                    <a:pt x="264" y="215"/>
                    <a:pt x="264" y="215"/>
                  </a:cubicBezTo>
                  <a:cubicBezTo>
                    <a:pt x="264" y="139"/>
                    <a:pt x="264" y="139"/>
                    <a:pt x="264" y="139"/>
                  </a:cubicBezTo>
                  <a:cubicBezTo>
                    <a:pt x="264" y="137"/>
                    <a:pt x="266" y="123"/>
                    <a:pt x="280" y="125"/>
                  </a:cubicBezTo>
                  <a:cubicBezTo>
                    <a:pt x="295" y="128"/>
                    <a:pt x="285" y="153"/>
                    <a:pt x="307" y="143"/>
                  </a:cubicBezTo>
                  <a:cubicBezTo>
                    <a:pt x="314" y="137"/>
                    <a:pt x="317" y="127"/>
                    <a:pt x="319" y="117"/>
                  </a:cubicBezTo>
                  <a:cubicBezTo>
                    <a:pt x="319" y="116"/>
                    <a:pt x="319" y="116"/>
                    <a:pt x="319" y="116"/>
                  </a:cubicBezTo>
                  <a:cubicBezTo>
                    <a:pt x="320" y="113"/>
                    <a:pt x="320" y="108"/>
                    <a:pt x="320" y="104"/>
                  </a:cubicBezTo>
                  <a:cubicBezTo>
                    <a:pt x="319" y="92"/>
                    <a:pt x="315" y="79"/>
                    <a:pt x="307" y="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gray">
          <a:xfrm>
            <a:off x="606860" y="1633964"/>
            <a:ext cx="10987096" cy="2931003"/>
          </a:xfrm>
          <a:prstGeom prst="rect">
            <a:avLst/>
          </a:prstGeom>
          <a:solidFill>
            <a:schemeClr val="accent1"/>
          </a:solidFill>
          <a:ln w="6350" algn="ctr">
            <a:noFill/>
            <a:miter lim="800000"/>
          </a:ln>
        </p:spPr>
        <p:txBody>
          <a:bodyPr lIns="91440" tIns="72000" rIns="90000" bIns="72000" rtlCol="0" anchor="t" anchorCtr="0"/>
          <a:lstStyle/>
          <a:p>
            <a:pPr algn="ctr" fontAlgn="base">
              <a:spcBef>
                <a:spcPts val="600"/>
              </a:spcBef>
              <a:spcAft>
                <a:spcPct val="0"/>
              </a:spcAft>
              <a:buClr>
                <a:srgbClr val="F0AB00"/>
              </a:buClr>
              <a:buSzPct val="80000"/>
            </a:pPr>
            <a:r>
              <a:rPr lang="en-US" sz="2000" b="1" kern="0" dirty="0">
                <a:ea typeface="Arial Unicode MS" panose="020B0604020202020204" pitchFamily="34" charset="-128"/>
                <a:cs typeface="Arial Unicode MS" panose="020B0604020202020204" pitchFamily="34" charset="-128"/>
              </a:rPr>
              <a:t>SAP HANA Platform</a:t>
            </a:r>
            <a:endParaRPr lang="en-US" sz="2000" b="1" kern="0" dirty="0">
              <a:ea typeface="Arial Unicode MS" panose="020B0604020202020204" pitchFamily="34" charset="-128"/>
              <a:cs typeface="Arial Unicode MS" panose="020B0604020202020204" pitchFamily="34" charset="-128"/>
            </a:endParaRPr>
          </a:p>
        </p:txBody>
      </p:sp>
      <p:sp>
        <p:nvSpPr>
          <p:cNvPr id="36" name="Rectangle 35"/>
          <p:cNvSpPr/>
          <p:nvPr/>
        </p:nvSpPr>
        <p:spPr bwMode="gray">
          <a:xfrm>
            <a:off x="775052" y="2054053"/>
            <a:ext cx="10650710" cy="335251"/>
          </a:xfrm>
          <a:prstGeom prst="rect">
            <a:avLst/>
          </a:prstGeom>
          <a:solidFill>
            <a:schemeClr val="bg1"/>
          </a:solidFill>
          <a:ln w="6350" algn="ctr">
            <a:noFill/>
            <a:miter lim="800000"/>
          </a:ln>
        </p:spPr>
        <p:txBody>
          <a:bodyPr lIns="90000" tIns="72000" rIns="90000" bIns="72000" rtlCol="0" anchor="ctr"/>
          <a:lstStyle/>
          <a:p>
            <a:pPr algn="ctr" fontAlgn="base">
              <a:spcBef>
                <a:spcPts val="600"/>
              </a:spcBef>
              <a:spcAft>
                <a:spcPct val="0"/>
              </a:spcAft>
              <a:buClr>
                <a:srgbClr val="F0AB00"/>
              </a:buClr>
              <a:buSzPct val="80000"/>
            </a:pPr>
            <a:r>
              <a:rPr lang="en-US" sz="1600" kern="0" dirty="0">
                <a:ea typeface="Arial Unicode MS" panose="020B0604020202020204" pitchFamily="34" charset="-128"/>
                <a:cs typeface="Arial Unicode MS" panose="020B0604020202020204" pitchFamily="34" charset="-128"/>
              </a:rPr>
              <a:t>Application Services</a:t>
            </a:r>
            <a:endParaRPr lang="en-US" sz="1600" kern="0" dirty="0">
              <a:ea typeface="Arial Unicode MS" panose="020B0604020202020204" pitchFamily="34" charset="-128"/>
              <a:cs typeface="Arial Unicode MS" panose="020B0604020202020204" pitchFamily="34" charset="-128"/>
            </a:endParaRPr>
          </a:p>
        </p:txBody>
      </p:sp>
      <p:sp>
        <p:nvSpPr>
          <p:cNvPr id="37" name="Rectangle 36"/>
          <p:cNvSpPr/>
          <p:nvPr/>
        </p:nvSpPr>
        <p:spPr bwMode="gray">
          <a:xfrm>
            <a:off x="770423" y="4094333"/>
            <a:ext cx="10650710" cy="335499"/>
          </a:xfrm>
          <a:prstGeom prst="rect">
            <a:avLst/>
          </a:prstGeom>
          <a:solidFill>
            <a:schemeClr val="bg1"/>
          </a:solidFill>
          <a:ln w="6350" algn="ctr">
            <a:noFill/>
            <a:miter lim="800000"/>
          </a:ln>
        </p:spPr>
        <p:txBody>
          <a:bodyPr lIns="90000" tIns="72000" rIns="90000" bIns="72000" rtlCol="0" anchor="ctr"/>
          <a:lstStyle/>
          <a:p>
            <a:pPr algn="ctr" fontAlgn="base">
              <a:spcBef>
                <a:spcPts val="600"/>
              </a:spcBef>
              <a:spcAft>
                <a:spcPct val="0"/>
              </a:spcAft>
              <a:buClr>
                <a:srgbClr val="F0AB00"/>
              </a:buClr>
              <a:buSzPct val="80000"/>
            </a:pPr>
            <a:r>
              <a:rPr lang="en-US" sz="1600" kern="0">
                <a:ea typeface="Arial Unicode MS" panose="020B0604020202020204" pitchFamily="34" charset="-128"/>
                <a:cs typeface="Arial Unicode MS" panose="020B0604020202020204" pitchFamily="34" charset="-128"/>
              </a:rPr>
              <a:t>Integration </a:t>
            </a:r>
            <a:r>
              <a:rPr lang="en-US" sz="1600" kern="0" dirty="0">
                <a:ea typeface="Arial Unicode MS" panose="020B0604020202020204" pitchFamily="34" charset="-128"/>
                <a:cs typeface="Arial Unicode MS" panose="020B0604020202020204" pitchFamily="34" charset="-128"/>
              </a:rPr>
              <a:t>Services</a:t>
            </a:r>
            <a:endParaRPr lang="en-US" sz="1600" kern="0" dirty="0">
              <a:ea typeface="Arial Unicode MS" panose="020B0604020202020204" pitchFamily="34" charset="-128"/>
              <a:cs typeface="Arial Unicode MS" panose="020B0604020202020204" pitchFamily="34" charset="-128"/>
            </a:endParaRPr>
          </a:p>
        </p:txBody>
      </p:sp>
      <p:sp>
        <p:nvSpPr>
          <p:cNvPr id="38" name="Rectangle 37"/>
          <p:cNvSpPr/>
          <p:nvPr/>
        </p:nvSpPr>
        <p:spPr bwMode="gray">
          <a:xfrm>
            <a:off x="772206" y="2444107"/>
            <a:ext cx="10656400" cy="1586660"/>
          </a:xfrm>
          <a:prstGeom prst="rect">
            <a:avLst/>
          </a:prstGeom>
          <a:solidFill>
            <a:schemeClr val="bg1"/>
          </a:solidFill>
          <a:ln w="6350" algn="ctr">
            <a:noFill/>
            <a:miter lim="800000"/>
          </a:ln>
        </p:spPr>
        <p:txBody>
          <a:bodyPr lIns="90000" tIns="72000" rIns="90000" bIns="72000" rtlCol="0" anchor="t" anchorCtr="0"/>
          <a:lstStyle/>
          <a:p>
            <a:pPr algn="ctr" fontAlgn="base">
              <a:spcBef>
                <a:spcPts val="600"/>
              </a:spcBef>
              <a:spcAft>
                <a:spcPct val="0"/>
              </a:spcAft>
              <a:buClr>
                <a:srgbClr val="F0AB00"/>
              </a:buClr>
              <a:buSzPct val="80000"/>
            </a:pPr>
            <a:r>
              <a:rPr lang="en-US" sz="1600" b="1" kern="0" dirty="0">
                <a:ea typeface="Arial Unicode MS" panose="020B0604020202020204" pitchFamily="34" charset="-128"/>
                <a:cs typeface="Arial Unicode MS" panose="020B0604020202020204" pitchFamily="34" charset="-128"/>
              </a:rPr>
              <a:t>Database Services – </a:t>
            </a:r>
            <a:r>
              <a:rPr lang="en-US" sz="1600" b="1" kern="0" dirty="0">
                <a:solidFill>
                  <a:srgbClr val="FF0000"/>
                </a:solidFill>
                <a:ea typeface="Arial Unicode MS" panose="020B0604020202020204" pitchFamily="34" charset="-128"/>
                <a:cs typeface="Arial Unicode MS" panose="020B0604020202020204" pitchFamily="34" charset="-128"/>
              </a:rPr>
              <a:t>Foundation</a:t>
            </a:r>
            <a:r>
              <a:rPr lang="en-US" sz="1600" b="1" kern="0" dirty="0">
                <a:ea typeface="Arial Unicode MS" panose="020B0604020202020204" pitchFamily="34" charset="-128"/>
                <a:cs typeface="Arial Unicode MS" panose="020B0604020202020204" pitchFamily="34" charset="-128"/>
              </a:rPr>
              <a:t> </a:t>
            </a:r>
            <a:r>
              <a:rPr lang="en-US" sz="1600" kern="0" dirty="0">
                <a:solidFill>
                  <a:schemeClr val="bg2"/>
                </a:solidFill>
                <a:ea typeface="Arial Unicode MS" panose="020B0604020202020204" pitchFamily="34" charset="-128"/>
                <a:cs typeface="Arial Unicode MS" panose="020B0604020202020204" pitchFamily="34" charset="-128"/>
              </a:rPr>
              <a:t>and Processing Capabilities</a:t>
            </a:r>
            <a:endParaRPr lang="en-US" sz="1600" kern="0" dirty="0">
              <a:solidFill>
                <a:schemeClr val="bg2"/>
              </a:solidFill>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p:txBody>
          <a:bodyPr/>
          <a:lstStyle/>
          <a:p>
            <a:r>
              <a:rPr lang="en-US" dirty="0"/>
              <a:t>SAP HANA Platform </a:t>
            </a:r>
            <a:r>
              <a:rPr lang="en-US" kern="0" dirty="0">
                <a:ea typeface="Arial Unicode MS" panose="020B0604020202020204" pitchFamily="34" charset="-128"/>
                <a:cs typeface="Arial Unicode MS" panose="020B0604020202020204" pitchFamily="34" charset="-128"/>
              </a:rPr>
              <a:t>–</a:t>
            </a:r>
            <a:r>
              <a:rPr lang="en-US" dirty="0"/>
              <a:t> Database Services</a:t>
            </a:r>
            <a:br>
              <a:rPr lang="en-US" sz="2800" dirty="0"/>
            </a:br>
            <a:r>
              <a:rPr lang="zh-CN" altLang="en-US" sz="2400" b="0" dirty="0">
                <a:latin typeface="微软雅黑" panose="020B0503020204020204" pitchFamily="34" charset="-122"/>
                <a:ea typeface="微软雅黑" panose="020B0503020204020204" pitchFamily="34" charset="-122"/>
              </a:rPr>
              <a:t>创新的平台</a:t>
            </a:r>
            <a:endParaRPr lang="en-US" sz="1800" b="0" dirty="0">
              <a:latin typeface="微软雅黑" panose="020B0503020204020204" pitchFamily="34" charset="-122"/>
              <a:ea typeface="微软雅黑" panose="020B0503020204020204" pitchFamily="34" charset="-122"/>
            </a:endParaRPr>
          </a:p>
        </p:txBody>
      </p:sp>
      <p:sp>
        <p:nvSpPr>
          <p:cNvPr id="1030" name="AutoShape 7"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207487" y="-144496"/>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031" name="AutoShape 9"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410740" y="7939"/>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032" name="AutoShape 11"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613993" y="160374"/>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033" name="AutoShape 13"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817246" y="312810"/>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Rectangle 7"/>
          <p:cNvSpPr/>
          <p:nvPr/>
        </p:nvSpPr>
        <p:spPr>
          <a:xfrm>
            <a:off x="542853" y="4710101"/>
            <a:ext cx="6097588" cy="1528624"/>
          </a:xfrm>
          <a:prstGeom prst="rect">
            <a:avLst/>
          </a:prstGeom>
        </p:spPr>
        <p:txBody>
          <a:bodyPr>
            <a:spAutoFit/>
          </a:bodyPr>
          <a:lstStyle/>
          <a:p>
            <a:pPr marL="179705" lvl="2" indent="-179705">
              <a:spcBef>
                <a:spcPts val="400"/>
              </a:spcBef>
              <a:buClr>
                <a:srgbClr val="F0AB00"/>
              </a:buClr>
              <a:buSzPct val="100000"/>
              <a:buFont typeface="Wingdings" panose="05000000000000000000" pitchFamily="2" charset="2"/>
              <a:buChar char=""/>
            </a:pPr>
            <a:r>
              <a:rPr lang="zh-CN" altLang="en-US" sz="1600" dirty="0">
                <a:solidFill>
                  <a:srgbClr val="000000"/>
                </a:solidFill>
                <a:latin typeface="微软雅黑" panose="020B0503020204020204" pitchFamily="34" charset="-122"/>
                <a:ea typeface="微软雅黑" panose="020B0503020204020204" pitchFamily="34" charset="-122"/>
              </a:rPr>
              <a:t>快速数据处理</a:t>
            </a:r>
            <a:endParaRPr lang="en-US" sz="1600" dirty="0">
              <a:solidFill>
                <a:srgbClr val="000000"/>
              </a:solidFill>
              <a:latin typeface="微软雅黑" panose="020B0503020204020204" pitchFamily="34" charset="-122"/>
              <a:ea typeface="微软雅黑" panose="020B0503020204020204" pitchFamily="34" charset="-122"/>
            </a:endParaRPr>
          </a:p>
          <a:p>
            <a:pPr marL="179705" lvl="2" indent="-179705">
              <a:spcBef>
                <a:spcPts val="400"/>
              </a:spcBef>
              <a:buClr>
                <a:srgbClr val="F0AB00"/>
              </a:buClr>
              <a:buSzPct val="100000"/>
              <a:buFont typeface="Wingdings" panose="05000000000000000000" pitchFamily="2" charset="2"/>
              <a:buChar char=""/>
            </a:pPr>
            <a:r>
              <a:rPr lang="zh-CN" altLang="en-US" sz="1600" dirty="0">
                <a:solidFill>
                  <a:srgbClr val="000000"/>
                </a:solidFill>
                <a:latin typeface="微软雅黑" panose="020B0503020204020204" pitchFamily="34" charset="-122"/>
                <a:ea typeface="微软雅黑" panose="020B0503020204020204" pitchFamily="34" charset="-122"/>
              </a:rPr>
              <a:t>实时数据聚合不需要额外的索引</a:t>
            </a:r>
            <a:endParaRPr lang="en-US" sz="1600" dirty="0">
              <a:solidFill>
                <a:srgbClr val="000000"/>
              </a:solidFill>
              <a:latin typeface="微软雅黑" panose="020B0503020204020204" pitchFamily="34" charset="-122"/>
              <a:ea typeface="微软雅黑" panose="020B0503020204020204" pitchFamily="34" charset="-122"/>
            </a:endParaRPr>
          </a:p>
          <a:p>
            <a:pPr marL="179705" lvl="2" indent="-179705">
              <a:spcBef>
                <a:spcPts val="400"/>
              </a:spcBef>
              <a:buClr>
                <a:srgbClr val="F0AB00"/>
              </a:buClr>
              <a:buSzPct val="100000"/>
              <a:buFont typeface="Wingdings" panose="05000000000000000000" pitchFamily="2" charset="2"/>
              <a:buChar char=""/>
            </a:pPr>
            <a:r>
              <a:rPr lang="zh-CN" altLang="en-US" sz="1600" dirty="0">
                <a:solidFill>
                  <a:srgbClr val="000000"/>
                </a:solidFill>
                <a:latin typeface="微软雅黑" panose="020B0503020204020204" pitchFamily="34" charset="-122"/>
                <a:ea typeface="微软雅黑" panose="020B0503020204020204" pitchFamily="34" charset="-122"/>
              </a:rPr>
              <a:t>交易数据和分析数据一个副本处理</a:t>
            </a:r>
            <a:endParaRPr lang="en-US" sz="1600" dirty="0">
              <a:solidFill>
                <a:srgbClr val="000000"/>
              </a:solidFill>
              <a:latin typeface="微软雅黑" panose="020B0503020204020204" pitchFamily="34" charset="-122"/>
              <a:ea typeface="微软雅黑" panose="020B0503020204020204" pitchFamily="34" charset="-122"/>
            </a:endParaRPr>
          </a:p>
          <a:p>
            <a:pPr marL="179705" lvl="2" indent="-179705">
              <a:spcBef>
                <a:spcPts val="400"/>
              </a:spcBef>
              <a:buClr>
                <a:srgbClr val="F0AB00"/>
              </a:buClr>
              <a:buSzPct val="100000"/>
              <a:buFont typeface="Wingdings" panose="05000000000000000000" pitchFamily="2" charset="2"/>
              <a:buChar char=""/>
            </a:pPr>
            <a:r>
              <a:rPr lang="zh-CN" altLang="en-US" sz="1600" dirty="0">
                <a:solidFill>
                  <a:srgbClr val="000000"/>
                </a:solidFill>
                <a:latin typeface="微软雅黑" panose="020B0503020204020204" pitchFamily="34" charset="-122"/>
                <a:ea typeface="微软雅黑" panose="020B0503020204020204" pitchFamily="34" charset="-122"/>
              </a:rPr>
              <a:t>云计算就绪</a:t>
            </a:r>
            <a:endParaRPr lang="en-US" sz="1600" dirty="0">
              <a:solidFill>
                <a:srgbClr val="000000"/>
              </a:solidFill>
              <a:latin typeface="微软雅黑" panose="020B0503020204020204" pitchFamily="34" charset="-122"/>
              <a:ea typeface="微软雅黑" panose="020B0503020204020204" pitchFamily="34" charset="-122"/>
            </a:endParaRPr>
          </a:p>
          <a:p>
            <a:pPr marL="179705" lvl="2" indent="-179705">
              <a:spcBef>
                <a:spcPts val="400"/>
              </a:spcBef>
              <a:buClr>
                <a:srgbClr val="F0AB00"/>
              </a:buClr>
              <a:buSzPct val="100000"/>
              <a:buFont typeface="Wingdings" panose="05000000000000000000" pitchFamily="2" charset="2"/>
              <a:buChar char=""/>
            </a:pPr>
            <a:r>
              <a:rPr lang="zh-CN" altLang="en-US" sz="1600" dirty="0">
                <a:solidFill>
                  <a:srgbClr val="000000"/>
                </a:solidFill>
                <a:latin typeface="微软雅黑" panose="020B0503020204020204" pitchFamily="34" charset="-122"/>
                <a:ea typeface="微软雅黑" panose="020B0503020204020204" pitchFamily="34" charset="-122"/>
              </a:rPr>
              <a:t>不限制于内存容量</a:t>
            </a:r>
            <a:endParaRPr lang="en-US" sz="1600" dirty="0">
              <a:solidFill>
                <a:srgbClr val="000000"/>
              </a:solidFill>
              <a:latin typeface="微软雅黑" panose="020B0503020204020204" pitchFamily="34" charset="-122"/>
              <a:ea typeface="微软雅黑" panose="020B0503020204020204" pitchFamily="34" charset="-122"/>
            </a:endParaRPr>
          </a:p>
        </p:txBody>
      </p:sp>
      <p:sp>
        <p:nvSpPr>
          <p:cNvPr id="25" name="Rectangle 24"/>
          <p:cNvSpPr/>
          <p:nvPr/>
        </p:nvSpPr>
        <p:spPr bwMode="gray">
          <a:xfrm>
            <a:off x="7849373" y="2822432"/>
            <a:ext cx="3444902" cy="548640"/>
          </a:xfrm>
          <a:prstGeom prst="rect">
            <a:avLst/>
          </a:prstGeom>
          <a:solidFill>
            <a:schemeClr val="bg2"/>
          </a:solidFill>
        </p:spPr>
        <p:txBody>
          <a:bodyPr wrap="square" rtlCol="0" anchor="ctr" anchorCtr="0">
            <a:noAutofit/>
          </a:bodyPr>
          <a:lstStyle/>
          <a:p>
            <a:pPr algn="ctr"/>
            <a:r>
              <a:rPr lang="en-US" sz="1400" b="1" dirty="0">
                <a:solidFill>
                  <a:srgbClr val="000000"/>
                </a:solidFill>
                <a:cs typeface="Arial" panose="020B0604020202020204"/>
              </a:rPr>
              <a:t>Advanced Compression</a:t>
            </a:r>
            <a:endParaRPr lang="en-US" sz="1400" b="1" dirty="0">
              <a:solidFill>
                <a:srgbClr val="000000"/>
              </a:solidFill>
              <a:cs typeface="Arial" panose="020B0604020202020204"/>
            </a:endParaRPr>
          </a:p>
        </p:txBody>
      </p:sp>
      <p:sp>
        <p:nvSpPr>
          <p:cNvPr id="26" name="Rectangle 25"/>
          <p:cNvSpPr/>
          <p:nvPr/>
        </p:nvSpPr>
        <p:spPr bwMode="gray">
          <a:xfrm>
            <a:off x="873454" y="3398716"/>
            <a:ext cx="5182440" cy="54864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Multitenant Database Containers</a:t>
            </a:r>
            <a:endParaRPr lang="en-US" sz="1400" b="1" dirty="0">
              <a:solidFill>
                <a:srgbClr val="000000"/>
              </a:solidFill>
              <a:cs typeface="Arial" panose="020B0604020202020204"/>
            </a:endParaRPr>
          </a:p>
        </p:txBody>
      </p:sp>
      <p:sp>
        <p:nvSpPr>
          <p:cNvPr id="28" name="Rectangle 27"/>
          <p:cNvSpPr/>
          <p:nvPr/>
        </p:nvSpPr>
        <p:spPr bwMode="gray">
          <a:xfrm>
            <a:off x="873455" y="2822432"/>
            <a:ext cx="3444901" cy="548640"/>
          </a:xfrm>
          <a:prstGeom prst="rect">
            <a:avLst/>
          </a:prstGeom>
          <a:solidFill>
            <a:schemeClr val="bg2"/>
          </a:solidFill>
        </p:spPr>
        <p:txBody>
          <a:bodyPr wrap="square" rtlCol="0" anchor="ctr" anchorCtr="0">
            <a:noAutofit/>
          </a:bodyPr>
          <a:lstStyle/>
          <a:p>
            <a:pPr algn="ctr"/>
            <a:r>
              <a:rPr lang="en-US" sz="1400" b="1" dirty="0">
                <a:solidFill>
                  <a:srgbClr val="000000"/>
                </a:solidFill>
                <a:cs typeface="Arial" panose="020B0604020202020204"/>
              </a:rPr>
              <a:t>In-Memory ACID Columnar</a:t>
            </a:r>
            <a:endParaRPr lang="en-US" sz="1400" b="1" dirty="0">
              <a:solidFill>
                <a:srgbClr val="000000"/>
              </a:solidFill>
              <a:cs typeface="Arial" panose="020B0604020202020204"/>
            </a:endParaRPr>
          </a:p>
        </p:txBody>
      </p:sp>
      <p:sp>
        <p:nvSpPr>
          <p:cNvPr id="30" name="Rectangle 29"/>
          <p:cNvSpPr/>
          <p:nvPr/>
        </p:nvSpPr>
        <p:spPr bwMode="gray">
          <a:xfrm>
            <a:off x="6100406" y="3398716"/>
            <a:ext cx="5193868" cy="54864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Dynamic </a:t>
            </a:r>
            <a:r>
              <a:rPr lang="en-US" sz="1400" b="1" dirty="0" err="1">
                <a:solidFill>
                  <a:srgbClr val="000000"/>
                </a:solidFill>
                <a:cs typeface="Arial" panose="020B0604020202020204"/>
              </a:rPr>
              <a:t>Tiering</a:t>
            </a:r>
            <a:endParaRPr lang="en-US" sz="1400" b="1" dirty="0">
              <a:solidFill>
                <a:srgbClr val="000000"/>
              </a:solidFill>
              <a:cs typeface="Arial" panose="020B0604020202020204"/>
            </a:endParaRPr>
          </a:p>
        </p:txBody>
      </p:sp>
      <p:sp>
        <p:nvSpPr>
          <p:cNvPr id="31" name="Rectangle 30"/>
          <p:cNvSpPr/>
          <p:nvPr/>
        </p:nvSpPr>
        <p:spPr bwMode="gray">
          <a:xfrm>
            <a:off x="4361413" y="2822432"/>
            <a:ext cx="3444902" cy="548640"/>
          </a:xfrm>
          <a:prstGeom prst="rect">
            <a:avLst/>
          </a:prstGeom>
          <a:solidFill>
            <a:schemeClr val="bg2"/>
          </a:solidFill>
        </p:spPr>
        <p:txBody>
          <a:bodyPr wrap="square" rtlCol="0" anchor="ctr" anchorCtr="0">
            <a:noAutofit/>
          </a:bodyPr>
          <a:lstStyle/>
          <a:p>
            <a:pPr algn="ctr"/>
            <a:r>
              <a:rPr lang="en-US" sz="1400" b="1" dirty="0">
                <a:solidFill>
                  <a:srgbClr val="000000"/>
                </a:solidFill>
                <a:cs typeface="Arial" panose="020B0604020202020204"/>
              </a:rPr>
              <a:t>Multi-Core / Parallelization</a:t>
            </a:r>
            <a:endParaRPr lang="en-US" sz="1400" b="1" dirty="0">
              <a:solidFill>
                <a:srgbClr val="000000"/>
              </a:solidFill>
              <a:cs typeface="Arial" panose="020B0604020202020204"/>
            </a:endParaRPr>
          </a:p>
        </p:txBody>
      </p:sp>
      <p:grpSp>
        <p:nvGrpSpPr>
          <p:cNvPr id="44" name="Group 43"/>
          <p:cNvGrpSpPr/>
          <p:nvPr/>
        </p:nvGrpSpPr>
        <p:grpSpPr>
          <a:xfrm>
            <a:off x="3876424" y="1677895"/>
            <a:ext cx="474270" cy="355692"/>
            <a:chOff x="2046552" y="3014619"/>
            <a:chExt cx="1541073" cy="1541073"/>
          </a:xfrm>
        </p:grpSpPr>
        <p:sp>
          <p:nvSpPr>
            <p:cNvPr id="45" name="Rounded Rectangle 44"/>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46"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47" name="Rounded Rectangle 46"/>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8" name="Right Triangle 47"/>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nvGrpSpPr>
            <p:cNvPr id="49" name="Group 48"/>
            <p:cNvGrpSpPr/>
            <p:nvPr/>
          </p:nvGrpSpPr>
          <p:grpSpPr>
            <a:xfrm>
              <a:off x="2241846" y="3014619"/>
              <a:ext cx="1150485" cy="88005"/>
              <a:chOff x="2620824" y="4036835"/>
              <a:chExt cx="1363166" cy="104274"/>
            </a:xfrm>
            <a:solidFill>
              <a:schemeClr val="tx1"/>
            </a:solidFill>
          </p:grpSpPr>
          <p:sp>
            <p:nvSpPr>
              <p:cNvPr id="88" name="Rectangle 87"/>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9" name="Rectangle 88"/>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0" name="Rectangle 89"/>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1" name="Rectangle 90"/>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2" name="Rectangle 91"/>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3" name="Rectangle 92"/>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4" name="Rectangle 93"/>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5" name="Rectangle 94"/>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6" name="Rectangle 95"/>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7" name="Rectangle 96"/>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8" name="Rectangle 97"/>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50" name="Group 49"/>
            <p:cNvGrpSpPr/>
            <p:nvPr/>
          </p:nvGrpSpPr>
          <p:grpSpPr>
            <a:xfrm>
              <a:off x="2241846" y="4467687"/>
              <a:ext cx="1150485" cy="88005"/>
              <a:chOff x="2620824" y="4036835"/>
              <a:chExt cx="1363166" cy="104274"/>
            </a:xfrm>
            <a:solidFill>
              <a:schemeClr val="tx1"/>
            </a:solidFill>
          </p:grpSpPr>
          <p:sp>
            <p:nvSpPr>
              <p:cNvPr id="77" name="Rectangle 76"/>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8" name="Rectangle 77"/>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9" name="Rectangle 78"/>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0" name="Rectangle 79"/>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1" name="Rectangle 80"/>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2" name="Rectangle 81"/>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3" name="Rectangle 82"/>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4" name="Rectangle 83"/>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5" name="Rectangle 84"/>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6" name="Rectangle 85"/>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7" name="Rectangle 86"/>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51" name="Group 50"/>
            <p:cNvGrpSpPr/>
            <p:nvPr/>
          </p:nvGrpSpPr>
          <p:grpSpPr>
            <a:xfrm rot="16200000">
              <a:off x="2241846" y="3014622"/>
              <a:ext cx="1150485" cy="1541073"/>
              <a:chOff x="2620824" y="4018547"/>
              <a:chExt cx="1363166" cy="1825959"/>
            </a:xfrm>
            <a:solidFill>
              <a:schemeClr val="tx1"/>
            </a:solidFill>
          </p:grpSpPr>
          <p:grpSp>
            <p:nvGrpSpPr>
              <p:cNvPr id="52" name="Group 51"/>
              <p:cNvGrpSpPr/>
              <p:nvPr/>
            </p:nvGrpSpPr>
            <p:grpSpPr>
              <a:xfrm>
                <a:off x="2620824" y="4018547"/>
                <a:ext cx="1363166" cy="104274"/>
                <a:chOff x="2620824" y="4036835"/>
                <a:chExt cx="1363166" cy="104274"/>
              </a:xfrm>
              <a:grpFill/>
            </p:grpSpPr>
            <p:sp>
              <p:nvSpPr>
                <p:cNvPr id="65" name="Rectangle 64"/>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6" name="Rectangle 65"/>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7" name="Rectangle 66"/>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8" name="Rectangle 67"/>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9" name="Rectangle 68"/>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0" name="Rectangle 69"/>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2" name="Rectangle 71"/>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3" name="Rectangle 72"/>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4" name="Rectangle 73"/>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5" name="Rectangle 7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6" name="Rectangle 7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53" name="Group 52"/>
              <p:cNvGrpSpPr/>
              <p:nvPr/>
            </p:nvGrpSpPr>
            <p:grpSpPr>
              <a:xfrm>
                <a:off x="2620824" y="5740232"/>
                <a:ext cx="1363166" cy="104274"/>
                <a:chOff x="2620824" y="4036835"/>
                <a:chExt cx="1363166" cy="104274"/>
              </a:xfrm>
              <a:grpFill/>
            </p:grpSpPr>
            <p:sp>
              <p:nvSpPr>
                <p:cNvPr id="54" name="Rectangle 53"/>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5" name="Rectangle 54"/>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6" name="Rectangle 55"/>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7" name="Rectangle 56"/>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8" name="Rectangle 57"/>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9" name="Rectangle 58"/>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0" name="Rectangle 59"/>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1" name="Rectangle 60"/>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2" name="Rectangle 61"/>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3" name="Rectangle 62"/>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4" name="Rectangle 63"/>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grpSp>
      <p:grpSp>
        <p:nvGrpSpPr>
          <p:cNvPr id="101" name="Group 100"/>
          <p:cNvGrpSpPr/>
          <p:nvPr/>
        </p:nvGrpSpPr>
        <p:grpSpPr>
          <a:xfrm>
            <a:off x="10559828" y="365761"/>
            <a:ext cx="1203235" cy="637333"/>
            <a:chOff x="5618163" y="1881188"/>
            <a:chExt cx="531813" cy="357188"/>
          </a:xfrm>
          <a:solidFill>
            <a:schemeClr val="accent1"/>
          </a:solidFill>
        </p:grpSpPr>
        <p:sp>
          <p:nvSpPr>
            <p:cNvPr id="102" name="Freeform 21"/>
            <p:cNvSpPr/>
            <p:nvPr/>
          </p:nvSpPr>
          <p:spPr bwMode="auto">
            <a:xfrm>
              <a:off x="5618163" y="1881188"/>
              <a:ext cx="230188" cy="357188"/>
            </a:xfrm>
            <a:custGeom>
              <a:avLst/>
              <a:gdLst>
                <a:gd name="T0" fmla="*/ 205 w 209"/>
                <a:gd name="T1" fmla="*/ 187 h 326"/>
                <a:gd name="T2" fmla="*/ 199 w 209"/>
                <a:gd name="T3" fmla="*/ 186 h 326"/>
                <a:gd name="T4" fmla="*/ 194 w 209"/>
                <a:gd name="T5" fmla="*/ 194 h 326"/>
                <a:gd name="T6" fmla="*/ 185 w 209"/>
                <a:gd name="T7" fmla="*/ 205 h 326"/>
                <a:gd name="T8" fmla="*/ 169 w 209"/>
                <a:gd name="T9" fmla="*/ 203 h 326"/>
                <a:gd name="T10" fmla="*/ 168 w 209"/>
                <a:gd name="T11" fmla="*/ 202 h 326"/>
                <a:gd name="T12" fmla="*/ 153 w 209"/>
                <a:gd name="T13" fmla="*/ 166 h 326"/>
                <a:gd name="T14" fmla="*/ 154 w 209"/>
                <a:gd name="T15" fmla="*/ 153 h 326"/>
                <a:gd name="T16" fmla="*/ 169 w 209"/>
                <a:gd name="T17" fmla="*/ 123 h 326"/>
                <a:gd name="T18" fmla="*/ 170 w 209"/>
                <a:gd name="T19" fmla="*/ 122 h 326"/>
                <a:gd name="T20" fmla="*/ 186 w 209"/>
                <a:gd name="T21" fmla="*/ 120 h 326"/>
                <a:gd name="T22" fmla="*/ 194 w 209"/>
                <a:gd name="T23" fmla="*/ 132 h 326"/>
                <a:gd name="T24" fmla="*/ 200 w 209"/>
                <a:gd name="T25" fmla="*/ 139 h 326"/>
                <a:gd name="T26" fmla="*/ 205 w 209"/>
                <a:gd name="T27" fmla="*/ 139 h 326"/>
                <a:gd name="T28" fmla="*/ 209 w 209"/>
                <a:gd name="T29" fmla="*/ 131 h 326"/>
                <a:gd name="T30" fmla="*/ 209 w 209"/>
                <a:gd name="T31" fmla="*/ 55 h 326"/>
                <a:gd name="T32" fmla="*/ 136 w 209"/>
                <a:gd name="T33" fmla="*/ 55 h 326"/>
                <a:gd name="T34" fmla="*/ 125 w 209"/>
                <a:gd name="T35" fmla="*/ 40 h 326"/>
                <a:gd name="T36" fmla="*/ 143 w 209"/>
                <a:gd name="T37" fmla="*/ 13 h 326"/>
                <a:gd name="T38" fmla="*/ 116 w 209"/>
                <a:gd name="T39" fmla="*/ 1 h 326"/>
                <a:gd name="T40" fmla="*/ 116 w 209"/>
                <a:gd name="T41" fmla="*/ 1 h 326"/>
                <a:gd name="T42" fmla="*/ 104 w 209"/>
                <a:gd name="T43" fmla="*/ 0 h 326"/>
                <a:gd name="T44" fmla="*/ 72 w 209"/>
                <a:gd name="T45" fmla="*/ 13 h 326"/>
                <a:gd name="T46" fmla="*/ 90 w 209"/>
                <a:gd name="T47" fmla="*/ 39 h 326"/>
                <a:gd name="T48" fmla="*/ 75 w 209"/>
                <a:gd name="T49" fmla="*/ 55 h 326"/>
                <a:gd name="T50" fmla="*/ 71 w 209"/>
                <a:gd name="T51" fmla="*/ 55 h 326"/>
                <a:gd name="T52" fmla="*/ 0 w 209"/>
                <a:gd name="T53" fmla="*/ 55 h 326"/>
                <a:gd name="T54" fmla="*/ 1 w 209"/>
                <a:gd name="T55" fmla="*/ 131 h 326"/>
                <a:gd name="T56" fmla="*/ 17 w 209"/>
                <a:gd name="T57" fmla="*/ 145 h 326"/>
                <a:gd name="T58" fmla="*/ 43 w 209"/>
                <a:gd name="T59" fmla="*/ 128 h 326"/>
                <a:gd name="T60" fmla="*/ 56 w 209"/>
                <a:gd name="T61" fmla="*/ 160 h 326"/>
                <a:gd name="T62" fmla="*/ 55 w 209"/>
                <a:gd name="T63" fmla="*/ 172 h 326"/>
                <a:gd name="T64" fmla="*/ 55 w 209"/>
                <a:gd name="T65" fmla="*/ 172 h 326"/>
                <a:gd name="T66" fmla="*/ 43 w 209"/>
                <a:gd name="T67" fmla="*/ 198 h 326"/>
                <a:gd name="T68" fmla="*/ 16 w 209"/>
                <a:gd name="T69" fmla="*/ 181 h 326"/>
                <a:gd name="T70" fmla="*/ 0 w 209"/>
                <a:gd name="T71" fmla="*/ 195 h 326"/>
                <a:gd name="T72" fmla="*/ 0 w 209"/>
                <a:gd name="T73" fmla="*/ 270 h 326"/>
                <a:gd name="T74" fmla="*/ 76 w 209"/>
                <a:gd name="T75" fmla="*/ 270 h 326"/>
                <a:gd name="T76" fmla="*/ 78 w 209"/>
                <a:gd name="T77" fmla="*/ 270 h 326"/>
                <a:gd name="T78" fmla="*/ 90 w 209"/>
                <a:gd name="T79" fmla="*/ 286 h 326"/>
                <a:gd name="T80" fmla="*/ 72 w 209"/>
                <a:gd name="T81" fmla="*/ 312 h 326"/>
                <a:gd name="T82" fmla="*/ 99 w 209"/>
                <a:gd name="T83" fmla="*/ 325 h 326"/>
                <a:gd name="T84" fmla="*/ 99 w 209"/>
                <a:gd name="T85" fmla="*/ 325 h 326"/>
                <a:gd name="T86" fmla="*/ 111 w 209"/>
                <a:gd name="T87" fmla="*/ 326 h 326"/>
                <a:gd name="T88" fmla="*/ 143 w 209"/>
                <a:gd name="T89" fmla="*/ 313 h 326"/>
                <a:gd name="T90" fmla="*/ 125 w 209"/>
                <a:gd name="T91" fmla="*/ 286 h 326"/>
                <a:gd name="T92" fmla="*/ 140 w 209"/>
                <a:gd name="T93" fmla="*/ 270 h 326"/>
                <a:gd name="T94" fmla="*/ 209 w 209"/>
                <a:gd name="T95" fmla="*/ 270 h 326"/>
                <a:gd name="T96" fmla="*/ 208 w 209"/>
                <a:gd name="T97" fmla="*/ 195 h 326"/>
                <a:gd name="T98" fmla="*/ 205 w 209"/>
                <a:gd name="T99" fmla="*/ 18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326">
                  <a:moveTo>
                    <a:pt x="205" y="187"/>
                  </a:moveTo>
                  <a:cubicBezTo>
                    <a:pt x="204" y="187"/>
                    <a:pt x="203" y="186"/>
                    <a:pt x="199" y="186"/>
                  </a:cubicBezTo>
                  <a:cubicBezTo>
                    <a:pt x="197" y="187"/>
                    <a:pt x="196" y="189"/>
                    <a:pt x="194" y="194"/>
                  </a:cubicBezTo>
                  <a:cubicBezTo>
                    <a:pt x="192" y="198"/>
                    <a:pt x="191" y="203"/>
                    <a:pt x="185" y="205"/>
                  </a:cubicBezTo>
                  <a:cubicBezTo>
                    <a:pt x="181" y="207"/>
                    <a:pt x="176" y="206"/>
                    <a:pt x="169" y="203"/>
                  </a:cubicBezTo>
                  <a:cubicBezTo>
                    <a:pt x="168" y="202"/>
                    <a:pt x="168" y="202"/>
                    <a:pt x="168" y="202"/>
                  </a:cubicBezTo>
                  <a:cubicBezTo>
                    <a:pt x="159" y="195"/>
                    <a:pt x="154" y="182"/>
                    <a:pt x="153" y="166"/>
                  </a:cubicBezTo>
                  <a:cubicBezTo>
                    <a:pt x="153" y="162"/>
                    <a:pt x="153" y="157"/>
                    <a:pt x="154" y="153"/>
                  </a:cubicBezTo>
                  <a:cubicBezTo>
                    <a:pt x="155" y="146"/>
                    <a:pt x="158" y="132"/>
                    <a:pt x="169" y="123"/>
                  </a:cubicBezTo>
                  <a:cubicBezTo>
                    <a:pt x="170" y="122"/>
                    <a:pt x="170" y="122"/>
                    <a:pt x="170" y="122"/>
                  </a:cubicBezTo>
                  <a:cubicBezTo>
                    <a:pt x="176" y="119"/>
                    <a:pt x="182" y="119"/>
                    <a:pt x="186" y="120"/>
                  </a:cubicBezTo>
                  <a:cubicBezTo>
                    <a:pt x="191" y="123"/>
                    <a:pt x="193" y="128"/>
                    <a:pt x="194" y="132"/>
                  </a:cubicBezTo>
                  <a:cubicBezTo>
                    <a:pt x="196" y="137"/>
                    <a:pt x="197" y="139"/>
                    <a:pt x="200" y="139"/>
                  </a:cubicBezTo>
                  <a:cubicBezTo>
                    <a:pt x="204" y="140"/>
                    <a:pt x="205" y="139"/>
                    <a:pt x="205" y="139"/>
                  </a:cubicBezTo>
                  <a:cubicBezTo>
                    <a:pt x="208" y="137"/>
                    <a:pt x="209" y="133"/>
                    <a:pt x="209" y="131"/>
                  </a:cubicBezTo>
                  <a:cubicBezTo>
                    <a:pt x="209" y="55"/>
                    <a:pt x="209" y="55"/>
                    <a:pt x="209" y="55"/>
                  </a:cubicBezTo>
                  <a:cubicBezTo>
                    <a:pt x="136" y="55"/>
                    <a:pt x="136" y="55"/>
                    <a:pt x="136" y="55"/>
                  </a:cubicBezTo>
                  <a:cubicBezTo>
                    <a:pt x="131" y="54"/>
                    <a:pt x="123" y="51"/>
                    <a:pt x="125" y="40"/>
                  </a:cubicBezTo>
                  <a:cubicBezTo>
                    <a:pt x="128" y="25"/>
                    <a:pt x="153" y="35"/>
                    <a:pt x="143" y="13"/>
                  </a:cubicBezTo>
                  <a:cubicBezTo>
                    <a:pt x="137" y="6"/>
                    <a:pt x="126" y="2"/>
                    <a:pt x="116" y="1"/>
                  </a:cubicBezTo>
                  <a:cubicBezTo>
                    <a:pt x="116" y="1"/>
                    <a:pt x="116" y="1"/>
                    <a:pt x="116" y="1"/>
                  </a:cubicBezTo>
                  <a:cubicBezTo>
                    <a:pt x="112" y="0"/>
                    <a:pt x="108" y="0"/>
                    <a:pt x="104" y="0"/>
                  </a:cubicBezTo>
                  <a:cubicBezTo>
                    <a:pt x="92" y="0"/>
                    <a:pt x="79" y="4"/>
                    <a:pt x="72" y="13"/>
                  </a:cubicBezTo>
                  <a:cubicBezTo>
                    <a:pt x="62" y="34"/>
                    <a:pt x="87" y="24"/>
                    <a:pt x="90" y="39"/>
                  </a:cubicBezTo>
                  <a:cubicBezTo>
                    <a:pt x="93" y="54"/>
                    <a:pt x="75" y="55"/>
                    <a:pt x="75" y="55"/>
                  </a:cubicBezTo>
                  <a:cubicBezTo>
                    <a:pt x="71" y="55"/>
                    <a:pt x="71" y="55"/>
                    <a:pt x="71" y="55"/>
                  </a:cubicBezTo>
                  <a:cubicBezTo>
                    <a:pt x="0" y="55"/>
                    <a:pt x="0" y="55"/>
                    <a:pt x="0" y="55"/>
                  </a:cubicBezTo>
                  <a:cubicBezTo>
                    <a:pt x="1" y="131"/>
                    <a:pt x="1" y="131"/>
                    <a:pt x="1" y="131"/>
                  </a:cubicBezTo>
                  <a:cubicBezTo>
                    <a:pt x="1" y="131"/>
                    <a:pt x="2" y="148"/>
                    <a:pt x="17" y="145"/>
                  </a:cubicBezTo>
                  <a:cubicBezTo>
                    <a:pt x="32" y="143"/>
                    <a:pt x="22" y="118"/>
                    <a:pt x="43" y="128"/>
                  </a:cubicBezTo>
                  <a:cubicBezTo>
                    <a:pt x="52" y="135"/>
                    <a:pt x="56" y="148"/>
                    <a:pt x="56" y="160"/>
                  </a:cubicBezTo>
                  <a:cubicBezTo>
                    <a:pt x="56" y="164"/>
                    <a:pt x="56" y="168"/>
                    <a:pt x="55" y="172"/>
                  </a:cubicBezTo>
                  <a:cubicBezTo>
                    <a:pt x="55" y="172"/>
                    <a:pt x="55" y="172"/>
                    <a:pt x="55" y="172"/>
                  </a:cubicBezTo>
                  <a:cubicBezTo>
                    <a:pt x="54" y="182"/>
                    <a:pt x="50" y="192"/>
                    <a:pt x="43" y="198"/>
                  </a:cubicBezTo>
                  <a:cubicBezTo>
                    <a:pt x="21" y="209"/>
                    <a:pt x="31" y="184"/>
                    <a:pt x="16" y="181"/>
                  </a:cubicBezTo>
                  <a:cubicBezTo>
                    <a:pt x="2" y="178"/>
                    <a:pt x="1" y="193"/>
                    <a:pt x="0" y="195"/>
                  </a:cubicBezTo>
                  <a:cubicBezTo>
                    <a:pt x="0" y="270"/>
                    <a:pt x="0" y="270"/>
                    <a:pt x="0" y="270"/>
                  </a:cubicBezTo>
                  <a:cubicBezTo>
                    <a:pt x="76" y="270"/>
                    <a:pt x="76" y="270"/>
                    <a:pt x="76" y="270"/>
                  </a:cubicBezTo>
                  <a:cubicBezTo>
                    <a:pt x="78" y="270"/>
                    <a:pt x="78" y="270"/>
                    <a:pt x="78" y="270"/>
                  </a:cubicBezTo>
                  <a:cubicBezTo>
                    <a:pt x="83" y="271"/>
                    <a:pt x="92" y="274"/>
                    <a:pt x="90" y="286"/>
                  </a:cubicBezTo>
                  <a:cubicBezTo>
                    <a:pt x="87" y="301"/>
                    <a:pt x="62" y="291"/>
                    <a:pt x="72" y="312"/>
                  </a:cubicBezTo>
                  <a:cubicBezTo>
                    <a:pt x="78" y="319"/>
                    <a:pt x="89" y="323"/>
                    <a:pt x="99" y="325"/>
                  </a:cubicBezTo>
                  <a:cubicBezTo>
                    <a:pt x="99" y="325"/>
                    <a:pt x="99" y="325"/>
                    <a:pt x="99" y="325"/>
                  </a:cubicBezTo>
                  <a:cubicBezTo>
                    <a:pt x="103" y="325"/>
                    <a:pt x="107" y="326"/>
                    <a:pt x="111" y="326"/>
                  </a:cubicBezTo>
                  <a:cubicBezTo>
                    <a:pt x="123" y="325"/>
                    <a:pt x="136" y="321"/>
                    <a:pt x="143" y="313"/>
                  </a:cubicBezTo>
                  <a:cubicBezTo>
                    <a:pt x="153" y="291"/>
                    <a:pt x="128" y="301"/>
                    <a:pt x="125" y="286"/>
                  </a:cubicBezTo>
                  <a:cubicBezTo>
                    <a:pt x="123" y="271"/>
                    <a:pt x="140" y="270"/>
                    <a:pt x="140" y="270"/>
                  </a:cubicBezTo>
                  <a:cubicBezTo>
                    <a:pt x="209" y="270"/>
                    <a:pt x="209" y="270"/>
                    <a:pt x="209" y="270"/>
                  </a:cubicBezTo>
                  <a:cubicBezTo>
                    <a:pt x="208" y="195"/>
                    <a:pt x="208" y="195"/>
                    <a:pt x="208" y="195"/>
                  </a:cubicBezTo>
                  <a:cubicBezTo>
                    <a:pt x="208" y="194"/>
                    <a:pt x="207" y="189"/>
                    <a:pt x="205" y="18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22"/>
            <p:cNvSpPr/>
            <p:nvPr/>
          </p:nvSpPr>
          <p:spPr bwMode="auto">
            <a:xfrm>
              <a:off x="5799138" y="1941513"/>
              <a:ext cx="350838" cy="234950"/>
            </a:xfrm>
            <a:custGeom>
              <a:avLst/>
              <a:gdLst>
                <a:gd name="T0" fmla="*/ 307 w 320"/>
                <a:gd name="T1" fmla="*/ 72 h 215"/>
                <a:gd name="T2" fmla="*/ 280 w 320"/>
                <a:gd name="T3" fmla="*/ 90 h 215"/>
                <a:gd name="T4" fmla="*/ 265 w 320"/>
                <a:gd name="T5" fmla="*/ 75 h 215"/>
                <a:gd name="T6" fmla="*/ 264 w 320"/>
                <a:gd name="T7" fmla="*/ 0 h 215"/>
                <a:gd name="T8" fmla="*/ 189 w 320"/>
                <a:gd name="T9" fmla="*/ 0 h 215"/>
                <a:gd name="T10" fmla="*/ 175 w 320"/>
                <a:gd name="T11" fmla="*/ 16 h 215"/>
                <a:gd name="T12" fmla="*/ 192 w 320"/>
                <a:gd name="T13" fmla="*/ 43 h 215"/>
                <a:gd name="T14" fmla="*/ 160 w 320"/>
                <a:gd name="T15" fmla="*/ 55 h 215"/>
                <a:gd name="T16" fmla="*/ 148 w 320"/>
                <a:gd name="T17" fmla="*/ 54 h 215"/>
                <a:gd name="T18" fmla="*/ 148 w 320"/>
                <a:gd name="T19" fmla="*/ 54 h 215"/>
                <a:gd name="T20" fmla="*/ 122 w 320"/>
                <a:gd name="T21" fmla="*/ 42 h 215"/>
                <a:gd name="T22" fmla="*/ 139 w 320"/>
                <a:gd name="T23" fmla="*/ 15 h 215"/>
                <a:gd name="T24" fmla="*/ 128 w 320"/>
                <a:gd name="T25" fmla="*/ 0 h 215"/>
                <a:gd name="T26" fmla="*/ 55 w 320"/>
                <a:gd name="T27" fmla="*/ 0 h 215"/>
                <a:gd name="T28" fmla="*/ 55 w 320"/>
                <a:gd name="T29" fmla="*/ 76 h 215"/>
                <a:gd name="T30" fmla="*/ 47 w 320"/>
                <a:gd name="T31" fmla="*/ 93 h 215"/>
                <a:gd name="T32" fmla="*/ 33 w 320"/>
                <a:gd name="T33" fmla="*/ 96 h 215"/>
                <a:gd name="T34" fmla="*/ 18 w 320"/>
                <a:gd name="T35" fmla="*/ 81 h 215"/>
                <a:gd name="T36" fmla="*/ 16 w 320"/>
                <a:gd name="T37" fmla="*/ 76 h 215"/>
                <a:gd name="T38" fmla="*/ 10 w 320"/>
                <a:gd name="T39" fmla="*/ 78 h 215"/>
                <a:gd name="T40" fmla="*/ 1 w 320"/>
                <a:gd name="T41" fmla="*/ 100 h 215"/>
                <a:gd name="T42" fmla="*/ 1 w 320"/>
                <a:gd name="T43" fmla="*/ 100 h 215"/>
                <a:gd name="T44" fmla="*/ 0 w 320"/>
                <a:gd name="T45" fmla="*/ 111 h 215"/>
                <a:gd name="T46" fmla="*/ 10 w 320"/>
                <a:gd name="T47" fmla="*/ 138 h 215"/>
                <a:gd name="T48" fmla="*/ 16 w 320"/>
                <a:gd name="T49" fmla="*/ 140 h 215"/>
                <a:gd name="T50" fmla="*/ 18 w 320"/>
                <a:gd name="T51" fmla="*/ 135 h 215"/>
                <a:gd name="T52" fmla="*/ 32 w 320"/>
                <a:gd name="T53" fmla="*/ 120 h 215"/>
                <a:gd name="T54" fmla="*/ 47 w 320"/>
                <a:gd name="T55" fmla="*/ 123 h 215"/>
                <a:gd name="T56" fmla="*/ 55 w 320"/>
                <a:gd name="T57" fmla="*/ 140 h 215"/>
                <a:gd name="T58" fmla="*/ 55 w 320"/>
                <a:gd name="T59" fmla="*/ 215 h 215"/>
                <a:gd name="T60" fmla="*/ 50 w 320"/>
                <a:gd name="T61" fmla="*/ 215 h 215"/>
                <a:gd name="T62" fmla="*/ 124 w 320"/>
                <a:gd name="T63" fmla="*/ 215 h 215"/>
                <a:gd name="T64" fmla="*/ 139 w 320"/>
                <a:gd name="T65" fmla="*/ 199 h 215"/>
                <a:gd name="T66" fmla="*/ 121 w 320"/>
                <a:gd name="T67" fmla="*/ 172 h 215"/>
                <a:gd name="T68" fmla="*/ 153 w 320"/>
                <a:gd name="T69" fmla="*/ 160 h 215"/>
                <a:gd name="T70" fmla="*/ 165 w 320"/>
                <a:gd name="T71" fmla="*/ 161 h 215"/>
                <a:gd name="T72" fmla="*/ 166 w 320"/>
                <a:gd name="T73" fmla="*/ 161 h 215"/>
                <a:gd name="T74" fmla="*/ 192 w 320"/>
                <a:gd name="T75" fmla="*/ 173 h 215"/>
                <a:gd name="T76" fmla="*/ 174 w 320"/>
                <a:gd name="T77" fmla="*/ 200 h 215"/>
                <a:gd name="T78" fmla="*/ 186 w 320"/>
                <a:gd name="T79" fmla="*/ 215 h 215"/>
                <a:gd name="T80" fmla="*/ 264 w 320"/>
                <a:gd name="T81" fmla="*/ 215 h 215"/>
                <a:gd name="T82" fmla="*/ 264 w 320"/>
                <a:gd name="T83" fmla="*/ 139 h 215"/>
                <a:gd name="T84" fmla="*/ 280 w 320"/>
                <a:gd name="T85" fmla="*/ 125 h 215"/>
                <a:gd name="T86" fmla="*/ 307 w 320"/>
                <a:gd name="T87" fmla="*/ 143 h 215"/>
                <a:gd name="T88" fmla="*/ 319 w 320"/>
                <a:gd name="T89" fmla="*/ 117 h 215"/>
                <a:gd name="T90" fmla="*/ 319 w 320"/>
                <a:gd name="T91" fmla="*/ 116 h 215"/>
                <a:gd name="T92" fmla="*/ 320 w 320"/>
                <a:gd name="T93" fmla="*/ 104 h 215"/>
                <a:gd name="T94" fmla="*/ 307 w 320"/>
                <a:gd name="T95" fmla="*/ 7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215">
                  <a:moveTo>
                    <a:pt x="307" y="72"/>
                  </a:moveTo>
                  <a:cubicBezTo>
                    <a:pt x="285" y="62"/>
                    <a:pt x="295" y="87"/>
                    <a:pt x="280" y="90"/>
                  </a:cubicBezTo>
                  <a:cubicBezTo>
                    <a:pt x="265" y="93"/>
                    <a:pt x="265" y="75"/>
                    <a:pt x="265" y="75"/>
                  </a:cubicBezTo>
                  <a:cubicBezTo>
                    <a:pt x="264" y="0"/>
                    <a:pt x="264" y="0"/>
                    <a:pt x="264" y="0"/>
                  </a:cubicBezTo>
                  <a:cubicBezTo>
                    <a:pt x="189" y="0"/>
                    <a:pt x="189" y="0"/>
                    <a:pt x="189" y="0"/>
                  </a:cubicBezTo>
                  <a:cubicBezTo>
                    <a:pt x="189" y="0"/>
                    <a:pt x="172" y="1"/>
                    <a:pt x="175" y="16"/>
                  </a:cubicBezTo>
                  <a:cubicBezTo>
                    <a:pt x="177" y="31"/>
                    <a:pt x="202" y="21"/>
                    <a:pt x="192" y="43"/>
                  </a:cubicBezTo>
                  <a:cubicBezTo>
                    <a:pt x="185" y="51"/>
                    <a:pt x="172" y="55"/>
                    <a:pt x="160" y="55"/>
                  </a:cubicBezTo>
                  <a:cubicBezTo>
                    <a:pt x="156" y="56"/>
                    <a:pt x="152" y="55"/>
                    <a:pt x="148" y="54"/>
                  </a:cubicBezTo>
                  <a:cubicBezTo>
                    <a:pt x="148" y="54"/>
                    <a:pt x="148" y="54"/>
                    <a:pt x="148" y="54"/>
                  </a:cubicBezTo>
                  <a:cubicBezTo>
                    <a:pt x="138" y="53"/>
                    <a:pt x="128" y="49"/>
                    <a:pt x="122" y="42"/>
                  </a:cubicBezTo>
                  <a:cubicBezTo>
                    <a:pt x="111" y="20"/>
                    <a:pt x="136" y="30"/>
                    <a:pt x="139" y="15"/>
                  </a:cubicBezTo>
                  <a:cubicBezTo>
                    <a:pt x="141" y="5"/>
                    <a:pt x="133" y="1"/>
                    <a:pt x="128" y="0"/>
                  </a:cubicBezTo>
                  <a:cubicBezTo>
                    <a:pt x="55" y="0"/>
                    <a:pt x="55" y="0"/>
                    <a:pt x="55" y="0"/>
                  </a:cubicBezTo>
                  <a:cubicBezTo>
                    <a:pt x="55" y="76"/>
                    <a:pt x="55" y="76"/>
                    <a:pt x="55" y="76"/>
                  </a:cubicBezTo>
                  <a:cubicBezTo>
                    <a:pt x="55" y="80"/>
                    <a:pt x="54" y="88"/>
                    <a:pt x="47" y="93"/>
                  </a:cubicBezTo>
                  <a:cubicBezTo>
                    <a:pt x="45" y="95"/>
                    <a:pt x="40" y="97"/>
                    <a:pt x="33" y="96"/>
                  </a:cubicBezTo>
                  <a:cubicBezTo>
                    <a:pt x="23" y="94"/>
                    <a:pt x="20" y="86"/>
                    <a:pt x="18" y="81"/>
                  </a:cubicBezTo>
                  <a:cubicBezTo>
                    <a:pt x="18" y="79"/>
                    <a:pt x="17" y="76"/>
                    <a:pt x="16" y="76"/>
                  </a:cubicBezTo>
                  <a:cubicBezTo>
                    <a:pt x="16" y="76"/>
                    <a:pt x="15" y="76"/>
                    <a:pt x="10" y="78"/>
                  </a:cubicBezTo>
                  <a:cubicBezTo>
                    <a:pt x="5" y="82"/>
                    <a:pt x="2" y="90"/>
                    <a:pt x="1" y="100"/>
                  </a:cubicBezTo>
                  <a:cubicBezTo>
                    <a:pt x="1" y="100"/>
                    <a:pt x="1" y="100"/>
                    <a:pt x="1" y="100"/>
                  </a:cubicBezTo>
                  <a:cubicBezTo>
                    <a:pt x="0" y="104"/>
                    <a:pt x="0" y="107"/>
                    <a:pt x="0" y="111"/>
                  </a:cubicBezTo>
                  <a:cubicBezTo>
                    <a:pt x="0" y="120"/>
                    <a:pt x="3" y="132"/>
                    <a:pt x="10" y="138"/>
                  </a:cubicBezTo>
                  <a:cubicBezTo>
                    <a:pt x="14" y="140"/>
                    <a:pt x="16" y="140"/>
                    <a:pt x="16" y="140"/>
                  </a:cubicBezTo>
                  <a:cubicBezTo>
                    <a:pt x="16" y="139"/>
                    <a:pt x="17" y="136"/>
                    <a:pt x="18" y="135"/>
                  </a:cubicBezTo>
                  <a:cubicBezTo>
                    <a:pt x="20" y="130"/>
                    <a:pt x="23" y="122"/>
                    <a:pt x="32" y="120"/>
                  </a:cubicBezTo>
                  <a:cubicBezTo>
                    <a:pt x="39" y="118"/>
                    <a:pt x="44" y="121"/>
                    <a:pt x="47" y="123"/>
                  </a:cubicBezTo>
                  <a:cubicBezTo>
                    <a:pt x="54" y="129"/>
                    <a:pt x="55" y="139"/>
                    <a:pt x="55" y="140"/>
                  </a:cubicBezTo>
                  <a:cubicBezTo>
                    <a:pt x="55" y="215"/>
                    <a:pt x="55" y="215"/>
                    <a:pt x="55" y="215"/>
                  </a:cubicBezTo>
                  <a:cubicBezTo>
                    <a:pt x="50" y="215"/>
                    <a:pt x="50" y="215"/>
                    <a:pt x="50" y="215"/>
                  </a:cubicBezTo>
                  <a:cubicBezTo>
                    <a:pt x="124" y="215"/>
                    <a:pt x="124" y="215"/>
                    <a:pt x="124" y="215"/>
                  </a:cubicBezTo>
                  <a:cubicBezTo>
                    <a:pt x="124" y="215"/>
                    <a:pt x="142" y="214"/>
                    <a:pt x="139" y="199"/>
                  </a:cubicBezTo>
                  <a:cubicBezTo>
                    <a:pt x="136" y="184"/>
                    <a:pt x="111" y="194"/>
                    <a:pt x="121" y="172"/>
                  </a:cubicBezTo>
                  <a:cubicBezTo>
                    <a:pt x="128" y="164"/>
                    <a:pt x="141" y="160"/>
                    <a:pt x="153" y="160"/>
                  </a:cubicBezTo>
                  <a:cubicBezTo>
                    <a:pt x="157" y="160"/>
                    <a:pt x="161" y="160"/>
                    <a:pt x="165" y="161"/>
                  </a:cubicBezTo>
                  <a:cubicBezTo>
                    <a:pt x="165" y="161"/>
                    <a:pt x="165" y="161"/>
                    <a:pt x="166" y="161"/>
                  </a:cubicBezTo>
                  <a:cubicBezTo>
                    <a:pt x="176" y="162"/>
                    <a:pt x="186" y="166"/>
                    <a:pt x="192" y="173"/>
                  </a:cubicBezTo>
                  <a:cubicBezTo>
                    <a:pt x="202" y="195"/>
                    <a:pt x="177" y="185"/>
                    <a:pt x="174" y="200"/>
                  </a:cubicBezTo>
                  <a:cubicBezTo>
                    <a:pt x="172" y="211"/>
                    <a:pt x="181" y="214"/>
                    <a:pt x="186" y="215"/>
                  </a:cubicBezTo>
                  <a:cubicBezTo>
                    <a:pt x="264" y="215"/>
                    <a:pt x="264" y="215"/>
                    <a:pt x="264" y="215"/>
                  </a:cubicBezTo>
                  <a:cubicBezTo>
                    <a:pt x="264" y="139"/>
                    <a:pt x="264" y="139"/>
                    <a:pt x="264" y="139"/>
                  </a:cubicBezTo>
                  <a:cubicBezTo>
                    <a:pt x="264" y="137"/>
                    <a:pt x="266" y="123"/>
                    <a:pt x="280" y="125"/>
                  </a:cubicBezTo>
                  <a:cubicBezTo>
                    <a:pt x="295" y="128"/>
                    <a:pt x="285" y="153"/>
                    <a:pt x="307" y="143"/>
                  </a:cubicBezTo>
                  <a:cubicBezTo>
                    <a:pt x="314" y="137"/>
                    <a:pt x="317" y="127"/>
                    <a:pt x="319" y="117"/>
                  </a:cubicBezTo>
                  <a:cubicBezTo>
                    <a:pt x="319" y="116"/>
                    <a:pt x="319" y="116"/>
                    <a:pt x="319" y="116"/>
                  </a:cubicBezTo>
                  <a:cubicBezTo>
                    <a:pt x="320" y="113"/>
                    <a:pt x="320" y="108"/>
                    <a:pt x="320" y="104"/>
                  </a:cubicBezTo>
                  <a:cubicBezTo>
                    <a:pt x="319" y="92"/>
                    <a:pt x="315" y="79"/>
                    <a:pt x="307" y="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HANA Platform – Database Services</a:t>
            </a:r>
            <a:br>
              <a:rPr lang="en-US" dirty="0"/>
            </a:br>
            <a:r>
              <a:rPr lang="zh-CN" altLang="en-US" sz="2400" b="0" dirty="0">
                <a:latin typeface="微软雅黑" panose="020B0503020204020204" pitchFamily="34" charset="-122"/>
                <a:ea typeface="微软雅黑" panose="020B0503020204020204" pitchFamily="34" charset="-122"/>
              </a:rPr>
              <a:t>综合先进的数据处理与分析</a:t>
            </a:r>
            <a:endParaRPr lang="en-US" sz="2400" b="0" dirty="0">
              <a:latin typeface="微软雅黑" panose="020B0503020204020204" pitchFamily="34" charset="-122"/>
              <a:ea typeface="微软雅黑" panose="020B0503020204020204" pitchFamily="34" charset="-122"/>
            </a:endParaRPr>
          </a:p>
        </p:txBody>
      </p:sp>
      <p:sp>
        <p:nvSpPr>
          <p:cNvPr id="4" name="Rectangle 3"/>
          <p:cNvSpPr/>
          <p:nvPr/>
        </p:nvSpPr>
        <p:spPr bwMode="gray">
          <a:xfrm>
            <a:off x="606860" y="1633964"/>
            <a:ext cx="10987096" cy="3401849"/>
          </a:xfrm>
          <a:prstGeom prst="rect">
            <a:avLst/>
          </a:prstGeom>
          <a:solidFill>
            <a:schemeClr val="accent1"/>
          </a:solidFill>
          <a:ln w="6350" algn="ctr">
            <a:noFill/>
            <a:miter lim="800000"/>
          </a:ln>
        </p:spPr>
        <p:txBody>
          <a:bodyPr lIns="91440" tIns="72000" rIns="90000" bIns="72000" rtlCol="0" anchor="t" anchorCtr="0"/>
          <a:lstStyle/>
          <a:p>
            <a:pPr algn="ctr" fontAlgn="base">
              <a:spcBef>
                <a:spcPts val="600"/>
              </a:spcBef>
              <a:spcAft>
                <a:spcPct val="0"/>
              </a:spcAft>
              <a:buClr>
                <a:srgbClr val="F0AB00"/>
              </a:buClr>
              <a:buSzPct val="80000"/>
            </a:pPr>
            <a:r>
              <a:rPr lang="en-US" sz="2000" b="1" kern="0" dirty="0">
                <a:ea typeface="Arial Unicode MS" panose="020B0604020202020204" pitchFamily="34" charset="-128"/>
                <a:cs typeface="Arial Unicode MS" panose="020B0604020202020204" pitchFamily="34" charset="-128"/>
              </a:rPr>
              <a:t>SAP HANA Platform</a:t>
            </a:r>
            <a:endParaRPr lang="en-US" sz="2000" b="1" kern="0" dirty="0">
              <a:ea typeface="Arial Unicode MS" panose="020B0604020202020204" pitchFamily="34" charset="-128"/>
              <a:cs typeface="Arial Unicode MS" panose="020B0604020202020204" pitchFamily="34" charset="-128"/>
            </a:endParaRPr>
          </a:p>
        </p:txBody>
      </p:sp>
      <p:sp>
        <p:nvSpPr>
          <p:cNvPr id="5" name="Rectangle 4"/>
          <p:cNvSpPr/>
          <p:nvPr/>
        </p:nvSpPr>
        <p:spPr bwMode="gray">
          <a:xfrm>
            <a:off x="775052" y="2054053"/>
            <a:ext cx="10650710" cy="335251"/>
          </a:xfrm>
          <a:prstGeom prst="rect">
            <a:avLst/>
          </a:prstGeom>
          <a:solidFill>
            <a:schemeClr val="bg1"/>
          </a:solidFill>
          <a:ln w="6350" algn="ctr">
            <a:noFill/>
            <a:miter lim="800000"/>
          </a:ln>
        </p:spPr>
        <p:txBody>
          <a:bodyPr lIns="90000" tIns="72000" rIns="90000" bIns="72000" rtlCol="0" anchor="ctr"/>
          <a:lstStyle/>
          <a:p>
            <a:pPr algn="ctr" fontAlgn="base">
              <a:spcBef>
                <a:spcPts val="600"/>
              </a:spcBef>
              <a:spcAft>
                <a:spcPct val="0"/>
              </a:spcAft>
              <a:buClr>
                <a:srgbClr val="F0AB00"/>
              </a:buClr>
              <a:buSzPct val="80000"/>
            </a:pPr>
            <a:r>
              <a:rPr lang="en-US" sz="1600" kern="0" dirty="0">
                <a:ea typeface="Arial Unicode MS" panose="020B0604020202020204" pitchFamily="34" charset="-128"/>
                <a:cs typeface="Arial Unicode MS" panose="020B0604020202020204" pitchFamily="34" charset="-128"/>
              </a:rPr>
              <a:t>Application Services</a:t>
            </a:r>
            <a:endParaRPr lang="en-US" sz="1600" kern="0" dirty="0">
              <a:ea typeface="Arial Unicode MS" panose="020B0604020202020204" pitchFamily="34" charset="-128"/>
              <a:cs typeface="Arial Unicode MS" panose="020B0604020202020204" pitchFamily="34" charset="-128"/>
            </a:endParaRPr>
          </a:p>
        </p:txBody>
      </p:sp>
      <p:sp>
        <p:nvSpPr>
          <p:cNvPr id="14" name="Rectangle 13"/>
          <p:cNvSpPr/>
          <p:nvPr/>
        </p:nvSpPr>
        <p:spPr bwMode="gray">
          <a:xfrm>
            <a:off x="770423" y="4623286"/>
            <a:ext cx="10650710" cy="335499"/>
          </a:xfrm>
          <a:prstGeom prst="rect">
            <a:avLst/>
          </a:prstGeom>
          <a:solidFill>
            <a:schemeClr val="bg1"/>
          </a:solidFill>
          <a:ln w="6350" algn="ctr">
            <a:noFill/>
            <a:miter lim="800000"/>
          </a:ln>
        </p:spPr>
        <p:txBody>
          <a:bodyPr lIns="90000" tIns="72000" rIns="90000" bIns="72000" rtlCol="0" anchor="ctr"/>
          <a:lstStyle/>
          <a:p>
            <a:pPr algn="ctr" fontAlgn="base">
              <a:spcBef>
                <a:spcPts val="600"/>
              </a:spcBef>
              <a:spcAft>
                <a:spcPct val="0"/>
              </a:spcAft>
              <a:buClr>
                <a:srgbClr val="F0AB00"/>
              </a:buClr>
              <a:buSzPct val="80000"/>
            </a:pPr>
            <a:r>
              <a:rPr lang="en-US" sz="1600" kern="0">
                <a:ea typeface="Arial Unicode MS" panose="020B0604020202020204" pitchFamily="34" charset="-128"/>
                <a:cs typeface="Arial Unicode MS" panose="020B0604020202020204" pitchFamily="34" charset="-128"/>
              </a:rPr>
              <a:t>Integration </a:t>
            </a:r>
            <a:r>
              <a:rPr lang="en-US" sz="1600" kern="0" dirty="0">
                <a:ea typeface="Arial Unicode MS" panose="020B0604020202020204" pitchFamily="34" charset="-128"/>
                <a:cs typeface="Arial Unicode MS" panose="020B0604020202020204" pitchFamily="34" charset="-128"/>
              </a:rPr>
              <a:t>Services</a:t>
            </a:r>
            <a:endParaRPr lang="en-US" sz="1600" kern="0" dirty="0">
              <a:ea typeface="Arial Unicode MS" panose="020B0604020202020204" pitchFamily="34" charset="-128"/>
              <a:cs typeface="Arial Unicode MS" panose="020B0604020202020204" pitchFamily="34" charset="-128"/>
            </a:endParaRPr>
          </a:p>
        </p:txBody>
      </p:sp>
      <p:sp>
        <p:nvSpPr>
          <p:cNvPr id="20" name="Rectangle 19"/>
          <p:cNvSpPr/>
          <p:nvPr/>
        </p:nvSpPr>
        <p:spPr bwMode="gray">
          <a:xfrm>
            <a:off x="772206" y="2444107"/>
            <a:ext cx="10656400" cy="2117141"/>
          </a:xfrm>
          <a:prstGeom prst="rect">
            <a:avLst/>
          </a:prstGeom>
          <a:solidFill>
            <a:schemeClr val="bg1"/>
          </a:solidFill>
          <a:ln w="6350" algn="ctr">
            <a:noFill/>
            <a:miter lim="800000"/>
          </a:ln>
        </p:spPr>
        <p:txBody>
          <a:bodyPr lIns="90000" tIns="72000" rIns="90000" bIns="72000" rtlCol="0" anchor="t" anchorCtr="0"/>
          <a:lstStyle/>
          <a:p>
            <a:pPr algn="ctr" fontAlgn="base">
              <a:spcBef>
                <a:spcPts val="600"/>
              </a:spcBef>
              <a:spcAft>
                <a:spcPct val="0"/>
              </a:spcAft>
              <a:buClr>
                <a:srgbClr val="F0AB00"/>
              </a:buClr>
              <a:buSzPct val="80000"/>
            </a:pPr>
            <a:r>
              <a:rPr lang="en-US" sz="1600" b="1" kern="0" dirty="0">
                <a:ea typeface="Arial Unicode MS" panose="020B0604020202020204" pitchFamily="34" charset="-128"/>
                <a:cs typeface="Arial Unicode MS" panose="020B0604020202020204" pitchFamily="34" charset="-128"/>
              </a:rPr>
              <a:t>Database Services – </a:t>
            </a:r>
            <a:r>
              <a:rPr lang="en-US" sz="1600" kern="0" dirty="0">
                <a:solidFill>
                  <a:schemeClr val="bg2"/>
                </a:solidFill>
                <a:ea typeface="Arial Unicode MS" panose="020B0604020202020204" pitchFamily="34" charset="-128"/>
                <a:cs typeface="Arial Unicode MS" panose="020B0604020202020204" pitchFamily="34" charset="-128"/>
              </a:rPr>
              <a:t>Foundation</a:t>
            </a:r>
            <a:r>
              <a:rPr lang="en-US" sz="1600" b="1" kern="0" dirty="0">
                <a:ea typeface="Arial Unicode MS" panose="020B0604020202020204" pitchFamily="34" charset="-128"/>
                <a:cs typeface="Arial Unicode MS" panose="020B0604020202020204" pitchFamily="34" charset="-128"/>
              </a:rPr>
              <a:t> </a:t>
            </a:r>
            <a:r>
              <a:rPr lang="en-US" sz="1600" kern="0" dirty="0">
                <a:solidFill>
                  <a:schemeClr val="bg2"/>
                </a:solidFill>
                <a:ea typeface="Arial Unicode MS" panose="020B0604020202020204" pitchFamily="34" charset="-128"/>
                <a:cs typeface="Arial Unicode MS" panose="020B0604020202020204" pitchFamily="34" charset="-128"/>
              </a:rPr>
              <a:t>and </a:t>
            </a:r>
            <a:r>
              <a:rPr lang="en-US" sz="1600" b="1" kern="0" dirty="0">
                <a:solidFill>
                  <a:srgbClr val="FF0000"/>
                </a:solidFill>
                <a:ea typeface="Arial Unicode MS" panose="020B0604020202020204" pitchFamily="34" charset="-128"/>
                <a:cs typeface="Arial Unicode MS" panose="020B0604020202020204" pitchFamily="34" charset="-128"/>
              </a:rPr>
              <a:t>Processing Capabilities</a:t>
            </a:r>
            <a:endParaRPr lang="en-US" sz="1600" b="1" kern="0" dirty="0">
              <a:solidFill>
                <a:srgbClr val="FF0000"/>
              </a:solidFill>
              <a:ea typeface="Arial Unicode MS" panose="020B0604020202020204" pitchFamily="34" charset="-128"/>
              <a:cs typeface="Arial Unicode MS" panose="020B0604020202020204" pitchFamily="34" charset="-128"/>
            </a:endParaRPr>
          </a:p>
        </p:txBody>
      </p:sp>
      <p:sp>
        <p:nvSpPr>
          <p:cNvPr id="1030" name="AutoShape 7"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207487" y="-144496"/>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031" name="AutoShape 9"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410740" y="7939"/>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032" name="AutoShape 11"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613993" y="160374"/>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033" name="AutoShape 13" descr="data:image/jpeg;base64,/9j/4AAQSkZJRgABAQAAAQABAAD/2wCEAAkGBxQHBhUIBxMWFhMVGBwbGBgUGB4gGRwWIB0aHyIdHCIgHCggHyIxJyEgIjEiJSkrLi4uGCAzODYsNywtMS8BCgoKBQUFDgUFDisZExkrKysrKysrKysrKysrKysrKysrKysrKysrKysrKysrKysrKysrKysrKysrKysrKysrK//AABEIAOkA2AMBIgACEQEDEQH/xAAcAAEAAwADAQEAAAAAAAAAAAAABgcIAgMFAQT/xABLEAABAwIEAgQJCAUKBwEAAAABAAIDBBEFBgchMUESUWFxExQiMkKBgpGSCBUjUmJyobEWJDNDwSVTVGNzk6KywtE0NTY3o9LTF//EABQBAQAAAAAAAAAAAAAAAAAAAAD/xAAUEQEAAAAAAAAAAAAAAAAAAAAA/9oADAMBAAIRAxEAPwC8UREBERAREQEREBERAREQEREBERAREQEREBERAREQEREBERAREQEREBEUHzzqfR5RvTE+HqR+5jI2P9Y7gzu3duNkE4URzLqVh2XCY6yoD5Bf6ODy33HI28lp7HELPmb9S67NPShqJfBQHbwMN2tI6nm/Sf2gm3YFDUF241r89xLMCpGgcnVDife1trfEVDcQ1exWteS2pEY+rFGwD3lpd+KgiIPenzpiE7y6Wvqt+qd4HuDrBdAzRWg3FbU3/t5P/ZeQiCQ0uecRpZOnFX1Pc6Z7h7nEj8FIMN1kxWiP0szJh1Sxt/NnRd+Kr5EF64Jr802Zj1IR1vp3X/wPtb4irMy3nihzLZmE1LHP/m3eTJ6musT3i4WPl9BsbhBuJFl3KGrtdl4iGrd41CPQmcemB9mTdw9rpAAbAK+smZ9o84Q/ybJ0ZQLuhksJB2gX8odrb8ReyCUIiICIiAiIgIiICIiAiIgLrqZ20tO6oqXNYxoJc5xAaGjckk7Adq+VNQ2kp3VNU4NYwFznONgGgXJJ5BZm1V1Kfm2qOH4YSyiYdhwMpHpP7OYb6zvwD3dSdZH17nYZlJxjh3Dp9xI/7nNje3zj9nnTxPSNyviICIiAiIgIiICIiAiIgLtpqh1LO2opXOY9pu1zCQ4HrBG4K6kQX1pnrIKtzcKze5rXmwZUcGnsl5NP2hYdduJulYcVwaP6pHCnMy/mR/6ubNilcf2XU15/m+o+j93zQ0GiIgIiICIiAiIgIigOsecjlTLXgqJ1qmouyPra30n+oGw7XA72KCt9cs//ADrWOyzhTvoInfTOB2kkHo/dafe4dgJqJEQEREBF+nDcPkxSuZQ4cx0krzZrWjcn/bmTwABJWgsgaMwYSxtdmgNnn4iPjCzsI/eHv8nsNroKaytkOuzSQ/C4D4P+dk8mP1OPndzbkKz8E0BaGB+PVZJtu2naAAex773+AK7WtDGhrBYDgB1L6gryj0YwqnYGywySdr5Xgn4C0L9X/wCRYRa3if8A5pv/AKKcogriu0UwuqZ0YGTRHrjlJP8AjDgofjmgL2NMmAVYd1Mnbb/G2/8AlCvdEGN8yZTrMsTeDxqB8YJsH8Y3Hfg4XaTte179i8RbeqqZlZTup6tjXscLOa8AtI6iDsQqW1D0VDmuxLJwseLqdx2P9kTwP2TtvsRsEFFIuc0ToJTDM0tc0kOa4WII2IIO4PYuCAiIgv7QrUA18QyvjDryMb+rvcd3MHGM9oG462gjlvcqxFR1L6KrZVUri2Rjg5rhxDgbgj1rXOn+aW5vyxHibLCTzZWj0ZRx9R2cOxwQSRERAREQEREHwnoi5WRtS8zHNebpa9pvE0+DhH9U0mx9Zu/2rLQOs2P/ADDkSXwJtJP9Cz2gekfhDt+RIWVUBERAX6sLw6TFsQZQYcwvlkPRa1vEn+A5knYAElflWkdDsjDAsHGO4g39ZqGgtBG8cJ3A73bOPZ0RtvcPf03yBDkrDb7Pqnj6WW3r6DL7hg97iLnkBM0RAREQEREBERAREQVnq1pm3NFO7FsGaG1rRuOAmaPRdyD7ea7uB2sW5rljMMpimBa5pIIcLEEbEEcitwKjdfcjhrf0rwxvMNqGjh1Nl/Jru9p6ygo5ERAVk6FZo+Y82jDag2hq7MN+AlHmH1klvtjqVbLlG8xvEkZIINwRsQRzCDcKLxMlY4MyZWp8WFryMHTtykHkvHxAr20BERAREQZ8+Ufi5nx+nwlh8mGMvO/pvNtx2Bo+Iqn1LNVa/wCcdQ6yYcGymP8AuwI/9KiaAiIgl+lWWRmnOcVJOLwx/SyjrY0jye4uLWnscVrTgqf+ThhHgMAqMXePKmkDG3+owXuO8uI9lXAgIiICIiAiIgIiICIiAuiupGV9G+jq2h0cjS1zTwLSLELvRBjLNeCOy5mOfCJ9zE8gE82HdrvW0g+teSrj+UhhAgxqmxeMftY3Ru6ukwggntIdb2FTiAiIg0B8m7FvDYNU4Q8n6KRsjbn0XixA7AWX9tXGs0fJ9r/FM/eLE7TQvYByLhZ/5NPvK0ugIiICIiDFmYJ/GseqKj680jve8leeuctzKenxub964ICIiDWWkFH4lpxSR/WY559t7nfkQPUpio7p3/0HQ2/o0X+QKRICIiAiIgIiICIiAiIgIiIKt+URSeHyOyoHGOoYfZLXt/Mj3LNy1Drx/wBuJr/Xit8YWXkBERBL9JJ/F9RqN/XIW/Exzf4rWix9p0SM+UPR/pEX+YLYKAiIgIiIMV49B4rjs9P9SWRvucQvwKVapUPzdqFWQdcpf/eASf6lFUBERBrPSKr8d05o5B6LCz4HuZ/C/rUwVRfJxxfxnLk+EvPlQy9ID7Eg5e01x9pW6gIiICIiAiIgIiICIiAiIgq/5Q9X4DIrIBxlqGD1Br3X94HvWbFc3yksW8LitNg8Z/ZsdI4crvIDb9oDT8SplAREQS3SeHxjUWjYOUnS+FrnfwWtlmTQGg8b1BbOf3MUj/WQI/8AWtNoCIiAiIgzz8o7CfFsyQYq3zZouifvxnj7nNHsqolqbWzAfnzIkskQvJTnwze5oPTHwknvaFllAREQTTSPMwyxnSOaodaGX6KUngGuIs7qFnBpJ6uktXrDi0xonngZjwMYTXu/WqdoG53kiFgH9ZI2a71H0kFloiICIiAiIgIiICIiAuqrqW0dK+qqnBrGNLnOPANAuSfUu1Upr7ngRQfophjvKdY1BB4N2LY+87OPZYb3KCoM4Y67MuZp8XkuPCvu0HiGDZoPaGgA9t14yIgIi+gXNggvj5NmE9CgqsYf6bmxN9kdJ3qPSb8KupR3T7Av0byfT4Y8We1l5P7R3lO9xNu4BSJAREQEREHxzQ9pa8XB2IPCyyFqJlk5TzZLhoH0d+nEeuJ1+j323aT1tK18q61ryb+k2W/HaJt6mmBc0Abvj9Nm3E7XHHcWHnIMwoiIC/dguLS4HikeJ4a7oSxm7T+BB6wRcEcwSvwog1xp9niHOmFeGgsydgHhYid2nrHW08j6jupWsU4Pi02CYg3EMKkdHKzg5v5EHYjrBuCtE6f6v0+YGtoscLaep2FybRSH7JJ8k/Zd1ixKCzUREBERAREQEXGWQRRmSUgNAuSTYAdZKp7UPWiOiY7DsokSS7gz2vGz7gPnnt83h5yCQ6q6jsyhRGiw8h1a8eS3iIwfTf8Awbz7lmKondUzuqKhxc95LnOcbkuJuSTzJK+1VS+sqHVNU5z3uJLnOJLiTzJO5K6kBERAVg6KZX/SLODamcXhpbSv6i+/0bfWR0uohhCgdNA6qqG09M0ue9wa1o4lxNgB23WtdN8ptyflhlAbGV3lzOHOQgXA7Bs0d1+ZQSlERAREQEREBERBnHW7IBwLEDj+FM/VpnfSBvCKU/k1x4cgdtrtCqpbcraRlfSOpKxofG8Frmu4Fp4grMGqOnMmTq01VIC+jefIfxLCfQf29R599wggSIiAiIgl+VNSa/K7BDRTdOIcIp7uYB1N3DmjsaQFaGDa+wStDcapZIzwvCQ9veQ7okdwuqARBquk1bwmp28b6J6nxyD8ehb8V+46kYWBc10PvP8AssjIg1PWawYTTA9GpMhHKOKT8y0N/FQ7HNfmBhZgFI4m2zqhwAB+4wm/xhUSiCR5pzxW5qdbF5yY73ETPJjHsjj3uue1RxEQEREBERBzhldBMJoHFrmkFrmmxDhuCCNwe1aS0k1ObmeEYRjTg2saNjwEzRzHIP628+I2uG5qXOGV0EwmgcWuaQWuabEOG4II3B7UG4EVY6SanNzPCMIxohtY0bHgJmjmOQfzLefEbXDbOQEREBERAREQF01tIyupXUlYxr43izmuFwR1ELuRBnPUnR+XBXOxLLIdLT7l0fGSMdnN7e3iBxvYuVULcar3PWk1Jmhzquk/V6k7l7B5Dj9tmwJ+0LHfe6DLyKUZsyDXZUeTicJMQ/fRXdEeHE2u3qs4NJUXQEREBERAREQEREBfWtLndFouTwAUzydpnXZqLZoY/BQGx8NMCGlu27B5z9uBA6O3EK/sjac0mTmCWlb4SotYzSDyu3oDgwd2/WSgyaiuzWHSzxfp5hyyzyN3TQtHm9b2D6vMt5cRtwpNAREQc4ZXQTCaBxa5pBa5psQ4bggjcHtWktJNTm5nhGEY0Q2saNjwEzRzHIP5lvPiNrhualzhldBM2aBxa5pBa5psQ4bggjcHtQbgRVjpLqa3NEIwjGiG1jRseAmaOY5B/Mt58RtcNs5AREQEREBERAREQfCOkLO4KD5k0ow3HiZTD4CQ+nTkM97bFh7T0b9qnKIM/YzoHUQkuwapilHVKCx1uq46QJ9yhuI6YYrh4JlopHAc4i19+4McT+F1rNEGMZ8tVlP/AMRSVDfvQvH5tX5/miovbwEv927/AGW1kQYygyxW1H7CjqXfdhkP5NXvYdpViteR0aRzAecrmst3gu6X4LV6IKEwTQKWQh+O1TGDm2BpcSPvO6IB9RVl5a0zw7LjhLSwCSQfvJ/LdfrAI6LT2taFMEQEREBUPrDpZ4v08w5ZZ5G7poWjzet7B9XmW8uI24XwiDDiK7NYNK/AdPMOWGeTu6aFo83rfGOrraOHEbcKTQEREHOGV1PM2aBxa5pBa5psQ4bggjcHtWktJdTW5ohGEY0Q2saNjwEzRzHIP5lvPiNrhualzhldTzNmgcWuaQWuabEOG4II3B7UG4EVa6Q6kfpZTfNeLWFZG29+AlYPSA5OHpN7bja4aQWUiIgIiICIiAiIgIiICIiAiIgIiICIiAiIgKidYdLPA9PMOWWeTu6aFo83rewdXMt5cRtwvZEGHEV26waV+BL8w5YZ5O7poWjzet8Y6uto4cRtwpJAREQeplfFnYFmKDFIiQYpGuNubb+UPW249aLrwDDHYzjkOGQg3lkazbkCQCe4C5J6gviDaiIiAiIgIiICIiAiIgIiICIiAiIgIiICIiAiIgKjtWdJnSSuxzKcd73MtOwb35uiHPtYPV1K8UQYfljMMhimBa4GxBFiCORHIrsoqOTEKkUtDG6SR3BrGlzj3Abq7/lAeaO4fkpBob/yE9wQdOkGmRyx/LOOAGqcLMZsRE0jffgXkbEjgLje5RWmiD//2Q=="/>
          <p:cNvSpPr>
            <a:spLocks noChangeAspect="1" noChangeArrowheads="1"/>
          </p:cNvSpPr>
          <p:nvPr/>
        </p:nvSpPr>
        <p:spPr bwMode="auto">
          <a:xfrm>
            <a:off x="817246" y="312810"/>
            <a:ext cx="406506"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12" name="Rectangle 111"/>
          <p:cNvSpPr/>
          <p:nvPr/>
        </p:nvSpPr>
        <p:spPr bwMode="gray">
          <a:xfrm>
            <a:off x="7870410" y="2848281"/>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Predictive</a:t>
            </a:r>
            <a:endParaRPr lang="en-US" sz="1400" b="1" dirty="0">
              <a:solidFill>
                <a:srgbClr val="000000"/>
              </a:solidFill>
              <a:cs typeface="Arial" panose="020B0604020202020204"/>
            </a:endParaRPr>
          </a:p>
        </p:txBody>
      </p:sp>
      <p:sp>
        <p:nvSpPr>
          <p:cNvPr id="113" name="Rectangle 112"/>
          <p:cNvSpPr/>
          <p:nvPr/>
        </p:nvSpPr>
        <p:spPr bwMode="gray">
          <a:xfrm>
            <a:off x="960439" y="3402654"/>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Search</a:t>
            </a:r>
            <a:endParaRPr lang="en-US" sz="1400" b="1" dirty="0">
              <a:solidFill>
                <a:srgbClr val="000000"/>
              </a:solidFill>
              <a:cs typeface="Arial" panose="020B0604020202020204"/>
            </a:endParaRPr>
          </a:p>
        </p:txBody>
      </p:sp>
      <p:sp>
        <p:nvSpPr>
          <p:cNvPr id="114" name="Rectangle 113"/>
          <p:cNvSpPr/>
          <p:nvPr/>
        </p:nvSpPr>
        <p:spPr bwMode="gray">
          <a:xfrm>
            <a:off x="7870410" y="3957030"/>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Function Libraries</a:t>
            </a:r>
            <a:endParaRPr lang="en-US" sz="1400" b="1" dirty="0">
              <a:solidFill>
                <a:srgbClr val="000000"/>
              </a:solidFill>
              <a:cs typeface="Arial" panose="020B0604020202020204"/>
            </a:endParaRPr>
          </a:p>
        </p:txBody>
      </p:sp>
      <p:sp>
        <p:nvSpPr>
          <p:cNvPr id="115" name="Rectangle 114"/>
          <p:cNvSpPr/>
          <p:nvPr/>
        </p:nvSpPr>
        <p:spPr bwMode="gray">
          <a:xfrm>
            <a:off x="960439" y="2848281"/>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Spatial</a:t>
            </a:r>
            <a:endParaRPr lang="en-US" sz="1400" b="1" dirty="0">
              <a:solidFill>
                <a:srgbClr val="000000"/>
              </a:solidFill>
              <a:cs typeface="Arial" panose="020B0604020202020204"/>
            </a:endParaRPr>
          </a:p>
        </p:txBody>
      </p:sp>
      <p:sp>
        <p:nvSpPr>
          <p:cNvPr id="116" name="Rectangle 115"/>
          <p:cNvSpPr/>
          <p:nvPr/>
        </p:nvSpPr>
        <p:spPr bwMode="gray">
          <a:xfrm>
            <a:off x="7870410" y="3402654"/>
            <a:ext cx="3414649" cy="502920"/>
          </a:xfrm>
          <a:prstGeom prst="rect">
            <a:avLst/>
          </a:prstGeom>
          <a:solidFill>
            <a:srgbClr val="CCCCCC"/>
          </a:solidFill>
        </p:spPr>
        <p:txBody>
          <a:bodyPr wrap="square" rtlCol="0" anchor="ctr" anchorCtr="0">
            <a:noAutofit/>
          </a:bodyPr>
          <a:lstStyle/>
          <a:p>
            <a:pPr algn="ctr"/>
            <a:r>
              <a:rPr lang="en-US" sz="1400" b="1">
                <a:solidFill>
                  <a:srgbClr val="000000"/>
                </a:solidFill>
                <a:cs typeface="Arial" panose="020B0604020202020204"/>
              </a:rPr>
              <a:t>Streaming</a:t>
            </a:r>
            <a:endParaRPr lang="en-US" sz="1400" b="1" dirty="0">
              <a:solidFill>
                <a:srgbClr val="000000"/>
              </a:solidFill>
              <a:cs typeface="Arial" panose="020B0604020202020204"/>
            </a:endParaRPr>
          </a:p>
        </p:txBody>
      </p:sp>
      <p:sp>
        <p:nvSpPr>
          <p:cNvPr id="117" name="Rectangle 116"/>
          <p:cNvSpPr/>
          <p:nvPr/>
        </p:nvSpPr>
        <p:spPr bwMode="gray">
          <a:xfrm>
            <a:off x="4415424" y="3402654"/>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Text Analytics</a:t>
            </a:r>
            <a:endParaRPr lang="en-US" sz="1400" b="1" dirty="0">
              <a:solidFill>
                <a:srgbClr val="000000"/>
              </a:solidFill>
              <a:cs typeface="Arial" panose="020B0604020202020204"/>
            </a:endParaRPr>
          </a:p>
        </p:txBody>
      </p:sp>
      <p:sp>
        <p:nvSpPr>
          <p:cNvPr id="118" name="Rectangle 117"/>
          <p:cNvSpPr/>
          <p:nvPr/>
        </p:nvSpPr>
        <p:spPr bwMode="gray">
          <a:xfrm>
            <a:off x="4415424" y="2848281"/>
            <a:ext cx="3414649" cy="502920"/>
          </a:xfrm>
          <a:prstGeom prst="rect">
            <a:avLst/>
          </a:prstGeom>
          <a:solidFill>
            <a:srgbClr val="CCCCCC"/>
          </a:solidFill>
        </p:spPr>
        <p:txBody>
          <a:bodyPr wrap="square" rtlCol="0" anchor="ctr" anchorCtr="0">
            <a:noAutofit/>
          </a:bodyPr>
          <a:lstStyle/>
          <a:p>
            <a:pPr algn="ctr"/>
            <a:r>
              <a:rPr lang="en-US" sz="1400" b="1">
                <a:solidFill>
                  <a:srgbClr val="000000"/>
                </a:solidFill>
                <a:cs typeface="Arial" panose="020B0604020202020204"/>
              </a:rPr>
              <a:t>Graph</a:t>
            </a:r>
            <a:endParaRPr lang="en-US" sz="1400" b="1" dirty="0">
              <a:solidFill>
                <a:srgbClr val="000000"/>
              </a:solidFill>
              <a:cs typeface="Arial" panose="020B0604020202020204"/>
            </a:endParaRPr>
          </a:p>
        </p:txBody>
      </p:sp>
      <p:sp>
        <p:nvSpPr>
          <p:cNvPr id="163" name="Rectangle 162"/>
          <p:cNvSpPr/>
          <p:nvPr/>
        </p:nvSpPr>
        <p:spPr bwMode="gray">
          <a:xfrm>
            <a:off x="960439" y="3957030"/>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Data Quality</a:t>
            </a:r>
            <a:endParaRPr lang="en-US" sz="1400" b="1" dirty="0">
              <a:solidFill>
                <a:srgbClr val="000000"/>
              </a:solidFill>
              <a:cs typeface="Arial" panose="020B0604020202020204"/>
            </a:endParaRPr>
          </a:p>
        </p:txBody>
      </p:sp>
      <p:sp>
        <p:nvSpPr>
          <p:cNvPr id="6" name="TextBox 5"/>
          <p:cNvSpPr txBox="1"/>
          <p:nvPr/>
        </p:nvSpPr>
        <p:spPr>
          <a:xfrm>
            <a:off x="575312" y="5407325"/>
            <a:ext cx="5251450" cy="892175"/>
          </a:xfrm>
          <a:prstGeom prst="rect">
            <a:avLst/>
          </a:prstGeom>
          <a:noFill/>
        </p:spPr>
        <p:txBody>
          <a:bodyPr wrap="none" lIns="0" tIns="0" rIns="0" bIns="0" rtlCol="0">
            <a:spAutoFit/>
          </a:bodyPr>
          <a:lstStyle/>
          <a:p>
            <a:pPr marL="171450" lvl="2" indent="-171450" fontAlgn="base">
              <a:spcBef>
                <a:spcPts val="600"/>
              </a:spcBef>
              <a:buClr>
                <a:schemeClr val="accent1"/>
              </a:buClr>
              <a:buSzPct val="100000"/>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特色明显不同的数据类型</a:t>
            </a:r>
            <a:r>
              <a:rPr lang="zh-CN" altLang="en-US" sz="1600" dirty="0">
                <a:latin typeface="微软雅黑" panose="020B0503020204020204" pitchFamily="34" charset="-122"/>
                <a:ea typeface="微软雅黑" panose="020B0503020204020204" pitchFamily="34" charset="-122"/>
              </a:rPr>
              <a:t>在同一系统中运行的应用程序</a:t>
            </a:r>
            <a:endParaRPr lang="en-US" sz="1600" dirty="0">
              <a:latin typeface="微软雅黑" panose="020B0503020204020204" pitchFamily="34" charset="-122"/>
              <a:ea typeface="微软雅黑" panose="020B0503020204020204" pitchFamily="34" charset="-122"/>
            </a:endParaRPr>
          </a:p>
          <a:p>
            <a:pPr marL="171450" lvl="2" indent="-171450" fontAlgn="base">
              <a:spcBef>
                <a:spcPts val="600"/>
              </a:spcBef>
              <a:buClr>
                <a:schemeClr val="accent1"/>
              </a:buClr>
              <a:buSzPct val="100000"/>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优化流、 图、 规划、 和规则上相同的数据的应用程序</a:t>
            </a:r>
            <a:endParaRPr lang="en-US" altLang="zh-CN" sz="1600" dirty="0">
              <a:latin typeface="微软雅黑" panose="020B0503020204020204" pitchFamily="34" charset="-122"/>
              <a:ea typeface="微软雅黑" panose="020B0503020204020204" pitchFamily="34" charset="-122"/>
            </a:endParaRPr>
          </a:p>
          <a:p>
            <a:pPr marL="171450" lvl="2" indent="-171450" fontAlgn="base">
              <a:spcBef>
                <a:spcPts val="600"/>
              </a:spcBef>
              <a:buClr>
                <a:schemeClr val="accent1"/>
              </a:buClr>
              <a:buSzPct val="100000"/>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使您的业务，通过内置的预测分析，业务功能和数据质量</a:t>
            </a:r>
            <a:endParaRPr lang="en-US" sz="1600" dirty="0">
              <a:latin typeface="微软雅黑" panose="020B0503020204020204" pitchFamily="34" charset="-122"/>
              <a:ea typeface="微软雅黑" panose="020B0503020204020204" pitchFamily="34" charset="-122"/>
            </a:endParaRPr>
          </a:p>
        </p:txBody>
      </p:sp>
      <p:sp>
        <p:nvSpPr>
          <p:cNvPr id="23" name="Rectangle 22"/>
          <p:cNvSpPr/>
          <p:nvPr/>
        </p:nvSpPr>
        <p:spPr bwMode="gray">
          <a:xfrm>
            <a:off x="4415424" y="3957030"/>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Series Data</a:t>
            </a:r>
            <a:endParaRPr lang="en-US" sz="1400" b="1" dirty="0">
              <a:solidFill>
                <a:srgbClr val="000000"/>
              </a:solidFill>
              <a:cs typeface="Arial" panose="020B0604020202020204"/>
            </a:endParaRPr>
          </a:p>
        </p:txBody>
      </p:sp>
      <p:grpSp>
        <p:nvGrpSpPr>
          <p:cNvPr id="22" name="Group 21"/>
          <p:cNvGrpSpPr/>
          <p:nvPr/>
        </p:nvGrpSpPr>
        <p:grpSpPr>
          <a:xfrm>
            <a:off x="3876424" y="1677895"/>
            <a:ext cx="474270" cy="355692"/>
            <a:chOff x="2046552" y="3014619"/>
            <a:chExt cx="1541073" cy="1541073"/>
          </a:xfrm>
        </p:grpSpPr>
        <p:sp>
          <p:nvSpPr>
            <p:cNvPr id="24" name="Rounded Rectangle 23"/>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25"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26" name="Rounded Rectangle 25"/>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7" name="Right Triangle 26"/>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nvGrpSpPr>
            <p:cNvPr id="28" name="Group 27"/>
            <p:cNvGrpSpPr/>
            <p:nvPr/>
          </p:nvGrpSpPr>
          <p:grpSpPr>
            <a:xfrm>
              <a:off x="2241846" y="3014619"/>
              <a:ext cx="1150485" cy="88005"/>
              <a:chOff x="2620824" y="4036835"/>
              <a:chExt cx="1363166" cy="104274"/>
            </a:xfrm>
            <a:solidFill>
              <a:schemeClr val="tx1"/>
            </a:solidFill>
          </p:grpSpPr>
          <p:sp>
            <p:nvSpPr>
              <p:cNvPr id="66" name="Rectangle 65"/>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7" name="Rectangle 66"/>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8" name="Rectangle 67"/>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9" name="Rectangle 68"/>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0" name="Rectangle 69"/>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1" name="Rectangle 70"/>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2" name="Rectangle 71"/>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3" name="Rectangle 72"/>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4" name="Rectangle 73"/>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5" name="Rectangle 7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6" name="Rectangle 7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29" name="Group 28"/>
            <p:cNvGrpSpPr/>
            <p:nvPr/>
          </p:nvGrpSpPr>
          <p:grpSpPr>
            <a:xfrm>
              <a:off x="2241846" y="4467687"/>
              <a:ext cx="1150485" cy="88005"/>
              <a:chOff x="2620824" y="4036835"/>
              <a:chExt cx="1363166" cy="104274"/>
            </a:xfrm>
            <a:solidFill>
              <a:schemeClr val="tx1"/>
            </a:solidFill>
          </p:grpSpPr>
          <p:sp>
            <p:nvSpPr>
              <p:cNvPr id="55" name="Rectangle 54"/>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6" name="Rectangle 55"/>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7" name="Rectangle 56"/>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8" name="Rectangle 57"/>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9" name="Rectangle 58"/>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0" name="Rectangle 59"/>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1" name="Rectangle 60"/>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2" name="Rectangle 61"/>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3" name="Rectangle 62"/>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4" name="Rectangle 63"/>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5" name="Rectangle 64"/>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30" name="Group 29"/>
            <p:cNvGrpSpPr/>
            <p:nvPr/>
          </p:nvGrpSpPr>
          <p:grpSpPr>
            <a:xfrm rot="16200000">
              <a:off x="2241846" y="3014622"/>
              <a:ext cx="1150485" cy="1541073"/>
              <a:chOff x="2620824" y="4018547"/>
              <a:chExt cx="1363166" cy="1825959"/>
            </a:xfrm>
            <a:solidFill>
              <a:schemeClr val="tx1"/>
            </a:solidFill>
          </p:grpSpPr>
          <p:grpSp>
            <p:nvGrpSpPr>
              <p:cNvPr id="31" name="Group 30"/>
              <p:cNvGrpSpPr/>
              <p:nvPr/>
            </p:nvGrpSpPr>
            <p:grpSpPr>
              <a:xfrm>
                <a:off x="2620824" y="4018547"/>
                <a:ext cx="1363166" cy="104274"/>
                <a:chOff x="2620824" y="4036835"/>
                <a:chExt cx="1363166" cy="104274"/>
              </a:xfrm>
              <a:grpFill/>
            </p:grpSpPr>
            <p:sp>
              <p:nvSpPr>
                <p:cNvPr id="44" name="Rectangle 43"/>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5" name="Rectangle 44"/>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6" name="Rectangle 45"/>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7" name="Rectangle 46"/>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8" name="Rectangle 47"/>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9" name="Rectangle 48"/>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0" name="Rectangle 49"/>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1" name="Rectangle 50"/>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2" name="Rectangle 51"/>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3" name="Rectangle 52"/>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4" name="Rectangle 53"/>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32" name="Group 31"/>
              <p:cNvGrpSpPr/>
              <p:nvPr/>
            </p:nvGrpSpPr>
            <p:grpSpPr>
              <a:xfrm>
                <a:off x="2620824" y="5740232"/>
                <a:ext cx="1363166" cy="104274"/>
                <a:chOff x="2620824" y="4036835"/>
                <a:chExt cx="1363166" cy="104274"/>
              </a:xfrm>
              <a:grpFill/>
            </p:grpSpPr>
            <p:sp>
              <p:nvSpPr>
                <p:cNvPr id="33" name="Rectangle 32"/>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34" name="Rectangle 33"/>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35" name="Rectangle 34"/>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36" name="Rectangle 35"/>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37" name="Rectangle 36"/>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38" name="Rectangle 37"/>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39" name="Rectangle 38"/>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0" name="Rectangle 39"/>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1" name="Rectangle 40"/>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2" name="Rectangle 41"/>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3" name="Rectangle 42"/>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grpSp>
      <p:grpSp>
        <p:nvGrpSpPr>
          <p:cNvPr id="77" name="Group 76"/>
          <p:cNvGrpSpPr/>
          <p:nvPr/>
        </p:nvGrpSpPr>
        <p:grpSpPr>
          <a:xfrm>
            <a:off x="10559828" y="365761"/>
            <a:ext cx="1203235" cy="637333"/>
            <a:chOff x="5618163" y="1881188"/>
            <a:chExt cx="531813" cy="357188"/>
          </a:xfrm>
          <a:solidFill>
            <a:schemeClr val="accent1"/>
          </a:solidFill>
        </p:grpSpPr>
        <p:sp>
          <p:nvSpPr>
            <p:cNvPr id="78" name="Freeform 21"/>
            <p:cNvSpPr/>
            <p:nvPr/>
          </p:nvSpPr>
          <p:spPr bwMode="auto">
            <a:xfrm>
              <a:off x="5618163" y="1881188"/>
              <a:ext cx="230188" cy="357188"/>
            </a:xfrm>
            <a:custGeom>
              <a:avLst/>
              <a:gdLst>
                <a:gd name="T0" fmla="*/ 205 w 209"/>
                <a:gd name="T1" fmla="*/ 187 h 326"/>
                <a:gd name="T2" fmla="*/ 199 w 209"/>
                <a:gd name="T3" fmla="*/ 186 h 326"/>
                <a:gd name="T4" fmla="*/ 194 w 209"/>
                <a:gd name="T5" fmla="*/ 194 h 326"/>
                <a:gd name="T6" fmla="*/ 185 w 209"/>
                <a:gd name="T7" fmla="*/ 205 h 326"/>
                <a:gd name="T8" fmla="*/ 169 w 209"/>
                <a:gd name="T9" fmla="*/ 203 h 326"/>
                <a:gd name="T10" fmla="*/ 168 w 209"/>
                <a:gd name="T11" fmla="*/ 202 h 326"/>
                <a:gd name="T12" fmla="*/ 153 w 209"/>
                <a:gd name="T13" fmla="*/ 166 h 326"/>
                <a:gd name="T14" fmla="*/ 154 w 209"/>
                <a:gd name="T15" fmla="*/ 153 h 326"/>
                <a:gd name="T16" fmla="*/ 169 w 209"/>
                <a:gd name="T17" fmla="*/ 123 h 326"/>
                <a:gd name="T18" fmla="*/ 170 w 209"/>
                <a:gd name="T19" fmla="*/ 122 h 326"/>
                <a:gd name="T20" fmla="*/ 186 w 209"/>
                <a:gd name="T21" fmla="*/ 120 h 326"/>
                <a:gd name="T22" fmla="*/ 194 w 209"/>
                <a:gd name="T23" fmla="*/ 132 h 326"/>
                <a:gd name="T24" fmla="*/ 200 w 209"/>
                <a:gd name="T25" fmla="*/ 139 h 326"/>
                <a:gd name="T26" fmla="*/ 205 w 209"/>
                <a:gd name="T27" fmla="*/ 139 h 326"/>
                <a:gd name="T28" fmla="*/ 209 w 209"/>
                <a:gd name="T29" fmla="*/ 131 h 326"/>
                <a:gd name="T30" fmla="*/ 209 w 209"/>
                <a:gd name="T31" fmla="*/ 55 h 326"/>
                <a:gd name="T32" fmla="*/ 136 w 209"/>
                <a:gd name="T33" fmla="*/ 55 h 326"/>
                <a:gd name="T34" fmla="*/ 125 w 209"/>
                <a:gd name="T35" fmla="*/ 40 h 326"/>
                <a:gd name="T36" fmla="*/ 143 w 209"/>
                <a:gd name="T37" fmla="*/ 13 h 326"/>
                <a:gd name="T38" fmla="*/ 116 w 209"/>
                <a:gd name="T39" fmla="*/ 1 h 326"/>
                <a:gd name="T40" fmla="*/ 116 w 209"/>
                <a:gd name="T41" fmla="*/ 1 h 326"/>
                <a:gd name="T42" fmla="*/ 104 w 209"/>
                <a:gd name="T43" fmla="*/ 0 h 326"/>
                <a:gd name="T44" fmla="*/ 72 w 209"/>
                <a:gd name="T45" fmla="*/ 13 h 326"/>
                <a:gd name="T46" fmla="*/ 90 w 209"/>
                <a:gd name="T47" fmla="*/ 39 h 326"/>
                <a:gd name="T48" fmla="*/ 75 w 209"/>
                <a:gd name="T49" fmla="*/ 55 h 326"/>
                <a:gd name="T50" fmla="*/ 71 w 209"/>
                <a:gd name="T51" fmla="*/ 55 h 326"/>
                <a:gd name="T52" fmla="*/ 0 w 209"/>
                <a:gd name="T53" fmla="*/ 55 h 326"/>
                <a:gd name="T54" fmla="*/ 1 w 209"/>
                <a:gd name="T55" fmla="*/ 131 h 326"/>
                <a:gd name="T56" fmla="*/ 17 w 209"/>
                <a:gd name="T57" fmla="*/ 145 h 326"/>
                <a:gd name="T58" fmla="*/ 43 w 209"/>
                <a:gd name="T59" fmla="*/ 128 h 326"/>
                <a:gd name="T60" fmla="*/ 56 w 209"/>
                <a:gd name="T61" fmla="*/ 160 h 326"/>
                <a:gd name="T62" fmla="*/ 55 w 209"/>
                <a:gd name="T63" fmla="*/ 172 h 326"/>
                <a:gd name="T64" fmla="*/ 55 w 209"/>
                <a:gd name="T65" fmla="*/ 172 h 326"/>
                <a:gd name="T66" fmla="*/ 43 w 209"/>
                <a:gd name="T67" fmla="*/ 198 h 326"/>
                <a:gd name="T68" fmla="*/ 16 w 209"/>
                <a:gd name="T69" fmla="*/ 181 h 326"/>
                <a:gd name="T70" fmla="*/ 0 w 209"/>
                <a:gd name="T71" fmla="*/ 195 h 326"/>
                <a:gd name="T72" fmla="*/ 0 w 209"/>
                <a:gd name="T73" fmla="*/ 270 h 326"/>
                <a:gd name="T74" fmla="*/ 76 w 209"/>
                <a:gd name="T75" fmla="*/ 270 h 326"/>
                <a:gd name="T76" fmla="*/ 78 w 209"/>
                <a:gd name="T77" fmla="*/ 270 h 326"/>
                <a:gd name="T78" fmla="*/ 90 w 209"/>
                <a:gd name="T79" fmla="*/ 286 h 326"/>
                <a:gd name="T80" fmla="*/ 72 w 209"/>
                <a:gd name="T81" fmla="*/ 312 h 326"/>
                <a:gd name="T82" fmla="*/ 99 w 209"/>
                <a:gd name="T83" fmla="*/ 325 h 326"/>
                <a:gd name="T84" fmla="*/ 99 w 209"/>
                <a:gd name="T85" fmla="*/ 325 h 326"/>
                <a:gd name="T86" fmla="*/ 111 w 209"/>
                <a:gd name="T87" fmla="*/ 326 h 326"/>
                <a:gd name="T88" fmla="*/ 143 w 209"/>
                <a:gd name="T89" fmla="*/ 313 h 326"/>
                <a:gd name="T90" fmla="*/ 125 w 209"/>
                <a:gd name="T91" fmla="*/ 286 h 326"/>
                <a:gd name="T92" fmla="*/ 140 w 209"/>
                <a:gd name="T93" fmla="*/ 270 h 326"/>
                <a:gd name="T94" fmla="*/ 209 w 209"/>
                <a:gd name="T95" fmla="*/ 270 h 326"/>
                <a:gd name="T96" fmla="*/ 208 w 209"/>
                <a:gd name="T97" fmla="*/ 195 h 326"/>
                <a:gd name="T98" fmla="*/ 205 w 209"/>
                <a:gd name="T99" fmla="*/ 18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326">
                  <a:moveTo>
                    <a:pt x="205" y="187"/>
                  </a:moveTo>
                  <a:cubicBezTo>
                    <a:pt x="204" y="187"/>
                    <a:pt x="203" y="186"/>
                    <a:pt x="199" y="186"/>
                  </a:cubicBezTo>
                  <a:cubicBezTo>
                    <a:pt x="197" y="187"/>
                    <a:pt x="196" y="189"/>
                    <a:pt x="194" y="194"/>
                  </a:cubicBezTo>
                  <a:cubicBezTo>
                    <a:pt x="192" y="198"/>
                    <a:pt x="191" y="203"/>
                    <a:pt x="185" y="205"/>
                  </a:cubicBezTo>
                  <a:cubicBezTo>
                    <a:pt x="181" y="207"/>
                    <a:pt x="176" y="206"/>
                    <a:pt x="169" y="203"/>
                  </a:cubicBezTo>
                  <a:cubicBezTo>
                    <a:pt x="168" y="202"/>
                    <a:pt x="168" y="202"/>
                    <a:pt x="168" y="202"/>
                  </a:cubicBezTo>
                  <a:cubicBezTo>
                    <a:pt x="159" y="195"/>
                    <a:pt x="154" y="182"/>
                    <a:pt x="153" y="166"/>
                  </a:cubicBezTo>
                  <a:cubicBezTo>
                    <a:pt x="153" y="162"/>
                    <a:pt x="153" y="157"/>
                    <a:pt x="154" y="153"/>
                  </a:cubicBezTo>
                  <a:cubicBezTo>
                    <a:pt x="155" y="146"/>
                    <a:pt x="158" y="132"/>
                    <a:pt x="169" y="123"/>
                  </a:cubicBezTo>
                  <a:cubicBezTo>
                    <a:pt x="170" y="122"/>
                    <a:pt x="170" y="122"/>
                    <a:pt x="170" y="122"/>
                  </a:cubicBezTo>
                  <a:cubicBezTo>
                    <a:pt x="176" y="119"/>
                    <a:pt x="182" y="119"/>
                    <a:pt x="186" y="120"/>
                  </a:cubicBezTo>
                  <a:cubicBezTo>
                    <a:pt x="191" y="123"/>
                    <a:pt x="193" y="128"/>
                    <a:pt x="194" y="132"/>
                  </a:cubicBezTo>
                  <a:cubicBezTo>
                    <a:pt x="196" y="137"/>
                    <a:pt x="197" y="139"/>
                    <a:pt x="200" y="139"/>
                  </a:cubicBezTo>
                  <a:cubicBezTo>
                    <a:pt x="204" y="140"/>
                    <a:pt x="205" y="139"/>
                    <a:pt x="205" y="139"/>
                  </a:cubicBezTo>
                  <a:cubicBezTo>
                    <a:pt x="208" y="137"/>
                    <a:pt x="209" y="133"/>
                    <a:pt x="209" y="131"/>
                  </a:cubicBezTo>
                  <a:cubicBezTo>
                    <a:pt x="209" y="55"/>
                    <a:pt x="209" y="55"/>
                    <a:pt x="209" y="55"/>
                  </a:cubicBezTo>
                  <a:cubicBezTo>
                    <a:pt x="136" y="55"/>
                    <a:pt x="136" y="55"/>
                    <a:pt x="136" y="55"/>
                  </a:cubicBezTo>
                  <a:cubicBezTo>
                    <a:pt x="131" y="54"/>
                    <a:pt x="123" y="51"/>
                    <a:pt x="125" y="40"/>
                  </a:cubicBezTo>
                  <a:cubicBezTo>
                    <a:pt x="128" y="25"/>
                    <a:pt x="153" y="35"/>
                    <a:pt x="143" y="13"/>
                  </a:cubicBezTo>
                  <a:cubicBezTo>
                    <a:pt x="137" y="6"/>
                    <a:pt x="126" y="2"/>
                    <a:pt x="116" y="1"/>
                  </a:cubicBezTo>
                  <a:cubicBezTo>
                    <a:pt x="116" y="1"/>
                    <a:pt x="116" y="1"/>
                    <a:pt x="116" y="1"/>
                  </a:cubicBezTo>
                  <a:cubicBezTo>
                    <a:pt x="112" y="0"/>
                    <a:pt x="108" y="0"/>
                    <a:pt x="104" y="0"/>
                  </a:cubicBezTo>
                  <a:cubicBezTo>
                    <a:pt x="92" y="0"/>
                    <a:pt x="79" y="4"/>
                    <a:pt x="72" y="13"/>
                  </a:cubicBezTo>
                  <a:cubicBezTo>
                    <a:pt x="62" y="34"/>
                    <a:pt x="87" y="24"/>
                    <a:pt x="90" y="39"/>
                  </a:cubicBezTo>
                  <a:cubicBezTo>
                    <a:pt x="93" y="54"/>
                    <a:pt x="75" y="55"/>
                    <a:pt x="75" y="55"/>
                  </a:cubicBezTo>
                  <a:cubicBezTo>
                    <a:pt x="71" y="55"/>
                    <a:pt x="71" y="55"/>
                    <a:pt x="71" y="55"/>
                  </a:cubicBezTo>
                  <a:cubicBezTo>
                    <a:pt x="0" y="55"/>
                    <a:pt x="0" y="55"/>
                    <a:pt x="0" y="55"/>
                  </a:cubicBezTo>
                  <a:cubicBezTo>
                    <a:pt x="1" y="131"/>
                    <a:pt x="1" y="131"/>
                    <a:pt x="1" y="131"/>
                  </a:cubicBezTo>
                  <a:cubicBezTo>
                    <a:pt x="1" y="131"/>
                    <a:pt x="2" y="148"/>
                    <a:pt x="17" y="145"/>
                  </a:cubicBezTo>
                  <a:cubicBezTo>
                    <a:pt x="32" y="143"/>
                    <a:pt x="22" y="118"/>
                    <a:pt x="43" y="128"/>
                  </a:cubicBezTo>
                  <a:cubicBezTo>
                    <a:pt x="52" y="135"/>
                    <a:pt x="56" y="148"/>
                    <a:pt x="56" y="160"/>
                  </a:cubicBezTo>
                  <a:cubicBezTo>
                    <a:pt x="56" y="164"/>
                    <a:pt x="56" y="168"/>
                    <a:pt x="55" y="172"/>
                  </a:cubicBezTo>
                  <a:cubicBezTo>
                    <a:pt x="55" y="172"/>
                    <a:pt x="55" y="172"/>
                    <a:pt x="55" y="172"/>
                  </a:cubicBezTo>
                  <a:cubicBezTo>
                    <a:pt x="54" y="182"/>
                    <a:pt x="50" y="192"/>
                    <a:pt x="43" y="198"/>
                  </a:cubicBezTo>
                  <a:cubicBezTo>
                    <a:pt x="21" y="209"/>
                    <a:pt x="31" y="184"/>
                    <a:pt x="16" y="181"/>
                  </a:cubicBezTo>
                  <a:cubicBezTo>
                    <a:pt x="2" y="178"/>
                    <a:pt x="1" y="193"/>
                    <a:pt x="0" y="195"/>
                  </a:cubicBezTo>
                  <a:cubicBezTo>
                    <a:pt x="0" y="270"/>
                    <a:pt x="0" y="270"/>
                    <a:pt x="0" y="270"/>
                  </a:cubicBezTo>
                  <a:cubicBezTo>
                    <a:pt x="76" y="270"/>
                    <a:pt x="76" y="270"/>
                    <a:pt x="76" y="270"/>
                  </a:cubicBezTo>
                  <a:cubicBezTo>
                    <a:pt x="78" y="270"/>
                    <a:pt x="78" y="270"/>
                    <a:pt x="78" y="270"/>
                  </a:cubicBezTo>
                  <a:cubicBezTo>
                    <a:pt x="83" y="271"/>
                    <a:pt x="92" y="274"/>
                    <a:pt x="90" y="286"/>
                  </a:cubicBezTo>
                  <a:cubicBezTo>
                    <a:pt x="87" y="301"/>
                    <a:pt x="62" y="291"/>
                    <a:pt x="72" y="312"/>
                  </a:cubicBezTo>
                  <a:cubicBezTo>
                    <a:pt x="78" y="319"/>
                    <a:pt x="89" y="323"/>
                    <a:pt x="99" y="325"/>
                  </a:cubicBezTo>
                  <a:cubicBezTo>
                    <a:pt x="99" y="325"/>
                    <a:pt x="99" y="325"/>
                    <a:pt x="99" y="325"/>
                  </a:cubicBezTo>
                  <a:cubicBezTo>
                    <a:pt x="103" y="325"/>
                    <a:pt x="107" y="326"/>
                    <a:pt x="111" y="326"/>
                  </a:cubicBezTo>
                  <a:cubicBezTo>
                    <a:pt x="123" y="325"/>
                    <a:pt x="136" y="321"/>
                    <a:pt x="143" y="313"/>
                  </a:cubicBezTo>
                  <a:cubicBezTo>
                    <a:pt x="153" y="291"/>
                    <a:pt x="128" y="301"/>
                    <a:pt x="125" y="286"/>
                  </a:cubicBezTo>
                  <a:cubicBezTo>
                    <a:pt x="123" y="271"/>
                    <a:pt x="140" y="270"/>
                    <a:pt x="140" y="270"/>
                  </a:cubicBezTo>
                  <a:cubicBezTo>
                    <a:pt x="209" y="270"/>
                    <a:pt x="209" y="270"/>
                    <a:pt x="209" y="270"/>
                  </a:cubicBezTo>
                  <a:cubicBezTo>
                    <a:pt x="208" y="195"/>
                    <a:pt x="208" y="195"/>
                    <a:pt x="208" y="195"/>
                  </a:cubicBezTo>
                  <a:cubicBezTo>
                    <a:pt x="208" y="194"/>
                    <a:pt x="207" y="189"/>
                    <a:pt x="205" y="18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22"/>
            <p:cNvSpPr/>
            <p:nvPr/>
          </p:nvSpPr>
          <p:spPr bwMode="auto">
            <a:xfrm>
              <a:off x="5799138" y="1941513"/>
              <a:ext cx="350838" cy="234950"/>
            </a:xfrm>
            <a:custGeom>
              <a:avLst/>
              <a:gdLst>
                <a:gd name="T0" fmla="*/ 307 w 320"/>
                <a:gd name="T1" fmla="*/ 72 h 215"/>
                <a:gd name="T2" fmla="*/ 280 w 320"/>
                <a:gd name="T3" fmla="*/ 90 h 215"/>
                <a:gd name="T4" fmla="*/ 265 w 320"/>
                <a:gd name="T5" fmla="*/ 75 h 215"/>
                <a:gd name="T6" fmla="*/ 264 w 320"/>
                <a:gd name="T7" fmla="*/ 0 h 215"/>
                <a:gd name="T8" fmla="*/ 189 w 320"/>
                <a:gd name="T9" fmla="*/ 0 h 215"/>
                <a:gd name="T10" fmla="*/ 175 w 320"/>
                <a:gd name="T11" fmla="*/ 16 h 215"/>
                <a:gd name="T12" fmla="*/ 192 w 320"/>
                <a:gd name="T13" fmla="*/ 43 h 215"/>
                <a:gd name="T14" fmla="*/ 160 w 320"/>
                <a:gd name="T15" fmla="*/ 55 h 215"/>
                <a:gd name="T16" fmla="*/ 148 w 320"/>
                <a:gd name="T17" fmla="*/ 54 h 215"/>
                <a:gd name="T18" fmla="*/ 148 w 320"/>
                <a:gd name="T19" fmla="*/ 54 h 215"/>
                <a:gd name="T20" fmla="*/ 122 w 320"/>
                <a:gd name="T21" fmla="*/ 42 h 215"/>
                <a:gd name="T22" fmla="*/ 139 w 320"/>
                <a:gd name="T23" fmla="*/ 15 h 215"/>
                <a:gd name="T24" fmla="*/ 128 w 320"/>
                <a:gd name="T25" fmla="*/ 0 h 215"/>
                <a:gd name="T26" fmla="*/ 55 w 320"/>
                <a:gd name="T27" fmla="*/ 0 h 215"/>
                <a:gd name="T28" fmla="*/ 55 w 320"/>
                <a:gd name="T29" fmla="*/ 76 h 215"/>
                <a:gd name="T30" fmla="*/ 47 w 320"/>
                <a:gd name="T31" fmla="*/ 93 h 215"/>
                <a:gd name="T32" fmla="*/ 33 w 320"/>
                <a:gd name="T33" fmla="*/ 96 h 215"/>
                <a:gd name="T34" fmla="*/ 18 w 320"/>
                <a:gd name="T35" fmla="*/ 81 h 215"/>
                <a:gd name="T36" fmla="*/ 16 w 320"/>
                <a:gd name="T37" fmla="*/ 76 h 215"/>
                <a:gd name="T38" fmla="*/ 10 w 320"/>
                <a:gd name="T39" fmla="*/ 78 h 215"/>
                <a:gd name="T40" fmla="*/ 1 w 320"/>
                <a:gd name="T41" fmla="*/ 100 h 215"/>
                <a:gd name="T42" fmla="*/ 1 w 320"/>
                <a:gd name="T43" fmla="*/ 100 h 215"/>
                <a:gd name="T44" fmla="*/ 0 w 320"/>
                <a:gd name="T45" fmla="*/ 111 h 215"/>
                <a:gd name="T46" fmla="*/ 10 w 320"/>
                <a:gd name="T47" fmla="*/ 138 h 215"/>
                <a:gd name="T48" fmla="*/ 16 w 320"/>
                <a:gd name="T49" fmla="*/ 140 h 215"/>
                <a:gd name="T50" fmla="*/ 18 w 320"/>
                <a:gd name="T51" fmla="*/ 135 h 215"/>
                <a:gd name="T52" fmla="*/ 32 w 320"/>
                <a:gd name="T53" fmla="*/ 120 h 215"/>
                <a:gd name="T54" fmla="*/ 47 w 320"/>
                <a:gd name="T55" fmla="*/ 123 h 215"/>
                <a:gd name="T56" fmla="*/ 55 w 320"/>
                <a:gd name="T57" fmla="*/ 140 h 215"/>
                <a:gd name="T58" fmla="*/ 55 w 320"/>
                <a:gd name="T59" fmla="*/ 215 h 215"/>
                <a:gd name="T60" fmla="*/ 50 w 320"/>
                <a:gd name="T61" fmla="*/ 215 h 215"/>
                <a:gd name="T62" fmla="*/ 124 w 320"/>
                <a:gd name="T63" fmla="*/ 215 h 215"/>
                <a:gd name="T64" fmla="*/ 139 w 320"/>
                <a:gd name="T65" fmla="*/ 199 h 215"/>
                <a:gd name="T66" fmla="*/ 121 w 320"/>
                <a:gd name="T67" fmla="*/ 172 h 215"/>
                <a:gd name="T68" fmla="*/ 153 w 320"/>
                <a:gd name="T69" fmla="*/ 160 h 215"/>
                <a:gd name="T70" fmla="*/ 165 w 320"/>
                <a:gd name="T71" fmla="*/ 161 h 215"/>
                <a:gd name="T72" fmla="*/ 166 w 320"/>
                <a:gd name="T73" fmla="*/ 161 h 215"/>
                <a:gd name="T74" fmla="*/ 192 w 320"/>
                <a:gd name="T75" fmla="*/ 173 h 215"/>
                <a:gd name="T76" fmla="*/ 174 w 320"/>
                <a:gd name="T77" fmla="*/ 200 h 215"/>
                <a:gd name="T78" fmla="*/ 186 w 320"/>
                <a:gd name="T79" fmla="*/ 215 h 215"/>
                <a:gd name="T80" fmla="*/ 264 w 320"/>
                <a:gd name="T81" fmla="*/ 215 h 215"/>
                <a:gd name="T82" fmla="*/ 264 w 320"/>
                <a:gd name="T83" fmla="*/ 139 h 215"/>
                <a:gd name="T84" fmla="*/ 280 w 320"/>
                <a:gd name="T85" fmla="*/ 125 h 215"/>
                <a:gd name="T86" fmla="*/ 307 w 320"/>
                <a:gd name="T87" fmla="*/ 143 h 215"/>
                <a:gd name="T88" fmla="*/ 319 w 320"/>
                <a:gd name="T89" fmla="*/ 117 h 215"/>
                <a:gd name="T90" fmla="*/ 319 w 320"/>
                <a:gd name="T91" fmla="*/ 116 h 215"/>
                <a:gd name="T92" fmla="*/ 320 w 320"/>
                <a:gd name="T93" fmla="*/ 104 h 215"/>
                <a:gd name="T94" fmla="*/ 307 w 320"/>
                <a:gd name="T95" fmla="*/ 7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215">
                  <a:moveTo>
                    <a:pt x="307" y="72"/>
                  </a:moveTo>
                  <a:cubicBezTo>
                    <a:pt x="285" y="62"/>
                    <a:pt x="295" y="87"/>
                    <a:pt x="280" y="90"/>
                  </a:cubicBezTo>
                  <a:cubicBezTo>
                    <a:pt x="265" y="93"/>
                    <a:pt x="265" y="75"/>
                    <a:pt x="265" y="75"/>
                  </a:cubicBezTo>
                  <a:cubicBezTo>
                    <a:pt x="264" y="0"/>
                    <a:pt x="264" y="0"/>
                    <a:pt x="264" y="0"/>
                  </a:cubicBezTo>
                  <a:cubicBezTo>
                    <a:pt x="189" y="0"/>
                    <a:pt x="189" y="0"/>
                    <a:pt x="189" y="0"/>
                  </a:cubicBezTo>
                  <a:cubicBezTo>
                    <a:pt x="189" y="0"/>
                    <a:pt x="172" y="1"/>
                    <a:pt x="175" y="16"/>
                  </a:cubicBezTo>
                  <a:cubicBezTo>
                    <a:pt x="177" y="31"/>
                    <a:pt x="202" y="21"/>
                    <a:pt x="192" y="43"/>
                  </a:cubicBezTo>
                  <a:cubicBezTo>
                    <a:pt x="185" y="51"/>
                    <a:pt x="172" y="55"/>
                    <a:pt x="160" y="55"/>
                  </a:cubicBezTo>
                  <a:cubicBezTo>
                    <a:pt x="156" y="56"/>
                    <a:pt x="152" y="55"/>
                    <a:pt x="148" y="54"/>
                  </a:cubicBezTo>
                  <a:cubicBezTo>
                    <a:pt x="148" y="54"/>
                    <a:pt x="148" y="54"/>
                    <a:pt x="148" y="54"/>
                  </a:cubicBezTo>
                  <a:cubicBezTo>
                    <a:pt x="138" y="53"/>
                    <a:pt x="128" y="49"/>
                    <a:pt x="122" y="42"/>
                  </a:cubicBezTo>
                  <a:cubicBezTo>
                    <a:pt x="111" y="20"/>
                    <a:pt x="136" y="30"/>
                    <a:pt x="139" y="15"/>
                  </a:cubicBezTo>
                  <a:cubicBezTo>
                    <a:pt x="141" y="5"/>
                    <a:pt x="133" y="1"/>
                    <a:pt x="128" y="0"/>
                  </a:cubicBezTo>
                  <a:cubicBezTo>
                    <a:pt x="55" y="0"/>
                    <a:pt x="55" y="0"/>
                    <a:pt x="55" y="0"/>
                  </a:cubicBezTo>
                  <a:cubicBezTo>
                    <a:pt x="55" y="76"/>
                    <a:pt x="55" y="76"/>
                    <a:pt x="55" y="76"/>
                  </a:cubicBezTo>
                  <a:cubicBezTo>
                    <a:pt x="55" y="80"/>
                    <a:pt x="54" y="88"/>
                    <a:pt x="47" y="93"/>
                  </a:cubicBezTo>
                  <a:cubicBezTo>
                    <a:pt x="45" y="95"/>
                    <a:pt x="40" y="97"/>
                    <a:pt x="33" y="96"/>
                  </a:cubicBezTo>
                  <a:cubicBezTo>
                    <a:pt x="23" y="94"/>
                    <a:pt x="20" y="86"/>
                    <a:pt x="18" y="81"/>
                  </a:cubicBezTo>
                  <a:cubicBezTo>
                    <a:pt x="18" y="79"/>
                    <a:pt x="17" y="76"/>
                    <a:pt x="16" y="76"/>
                  </a:cubicBezTo>
                  <a:cubicBezTo>
                    <a:pt x="16" y="76"/>
                    <a:pt x="15" y="76"/>
                    <a:pt x="10" y="78"/>
                  </a:cubicBezTo>
                  <a:cubicBezTo>
                    <a:pt x="5" y="82"/>
                    <a:pt x="2" y="90"/>
                    <a:pt x="1" y="100"/>
                  </a:cubicBezTo>
                  <a:cubicBezTo>
                    <a:pt x="1" y="100"/>
                    <a:pt x="1" y="100"/>
                    <a:pt x="1" y="100"/>
                  </a:cubicBezTo>
                  <a:cubicBezTo>
                    <a:pt x="0" y="104"/>
                    <a:pt x="0" y="107"/>
                    <a:pt x="0" y="111"/>
                  </a:cubicBezTo>
                  <a:cubicBezTo>
                    <a:pt x="0" y="120"/>
                    <a:pt x="3" y="132"/>
                    <a:pt x="10" y="138"/>
                  </a:cubicBezTo>
                  <a:cubicBezTo>
                    <a:pt x="14" y="140"/>
                    <a:pt x="16" y="140"/>
                    <a:pt x="16" y="140"/>
                  </a:cubicBezTo>
                  <a:cubicBezTo>
                    <a:pt x="16" y="139"/>
                    <a:pt x="17" y="136"/>
                    <a:pt x="18" y="135"/>
                  </a:cubicBezTo>
                  <a:cubicBezTo>
                    <a:pt x="20" y="130"/>
                    <a:pt x="23" y="122"/>
                    <a:pt x="32" y="120"/>
                  </a:cubicBezTo>
                  <a:cubicBezTo>
                    <a:pt x="39" y="118"/>
                    <a:pt x="44" y="121"/>
                    <a:pt x="47" y="123"/>
                  </a:cubicBezTo>
                  <a:cubicBezTo>
                    <a:pt x="54" y="129"/>
                    <a:pt x="55" y="139"/>
                    <a:pt x="55" y="140"/>
                  </a:cubicBezTo>
                  <a:cubicBezTo>
                    <a:pt x="55" y="215"/>
                    <a:pt x="55" y="215"/>
                    <a:pt x="55" y="215"/>
                  </a:cubicBezTo>
                  <a:cubicBezTo>
                    <a:pt x="50" y="215"/>
                    <a:pt x="50" y="215"/>
                    <a:pt x="50" y="215"/>
                  </a:cubicBezTo>
                  <a:cubicBezTo>
                    <a:pt x="124" y="215"/>
                    <a:pt x="124" y="215"/>
                    <a:pt x="124" y="215"/>
                  </a:cubicBezTo>
                  <a:cubicBezTo>
                    <a:pt x="124" y="215"/>
                    <a:pt x="142" y="214"/>
                    <a:pt x="139" y="199"/>
                  </a:cubicBezTo>
                  <a:cubicBezTo>
                    <a:pt x="136" y="184"/>
                    <a:pt x="111" y="194"/>
                    <a:pt x="121" y="172"/>
                  </a:cubicBezTo>
                  <a:cubicBezTo>
                    <a:pt x="128" y="164"/>
                    <a:pt x="141" y="160"/>
                    <a:pt x="153" y="160"/>
                  </a:cubicBezTo>
                  <a:cubicBezTo>
                    <a:pt x="157" y="160"/>
                    <a:pt x="161" y="160"/>
                    <a:pt x="165" y="161"/>
                  </a:cubicBezTo>
                  <a:cubicBezTo>
                    <a:pt x="165" y="161"/>
                    <a:pt x="165" y="161"/>
                    <a:pt x="166" y="161"/>
                  </a:cubicBezTo>
                  <a:cubicBezTo>
                    <a:pt x="176" y="162"/>
                    <a:pt x="186" y="166"/>
                    <a:pt x="192" y="173"/>
                  </a:cubicBezTo>
                  <a:cubicBezTo>
                    <a:pt x="202" y="195"/>
                    <a:pt x="177" y="185"/>
                    <a:pt x="174" y="200"/>
                  </a:cubicBezTo>
                  <a:cubicBezTo>
                    <a:pt x="172" y="211"/>
                    <a:pt x="181" y="214"/>
                    <a:pt x="186" y="215"/>
                  </a:cubicBezTo>
                  <a:cubicBezTo>
                    <a:pt x="264" y="215"/>
                    <a:pt x="264" y="215"/>
                    <a:pt x="264" y="215"/>
                  </a:cubicBezTo>
                  <a:cubicBezTo>
                    <a:pt x="264" y="139"/>
                    <a:pt x="264" y="139"/>
                    <a:pt x="264" y="139"/>
                  </a:cubicBezTo>
                  <a:cubicBezTo>
                    <a:pt x="264" y="137"/>
                    <a:pt x="266" y="123"/>
                    <a:pt x="280" y="125"/>
                  </a:cubicBezTo>
                  <a:cubicBezTo>
                    <a:pt x="295" y="128"/>
                    <a:pt x="285" y="153"/>
                    <a:pt x="307" y="143"/>
                  </a:cubicBezTo>
                  <a:cubicBezTo>
                    <a:pt x="314" y="137"/>
                    <a:pt x="317" y="127"/>
                    <a:pt x="319" y="117"/>
                  </a:cubicBezTo>
                  <a:cubicBezTo>
                    <a:pt x="319" y="116"/>
                    <a:pt x="319" y="116"/>
                    <a:pt x="319" y="116"/>
                  </a:cubicBezTo>
                  <a:cubicBezTo>
                    <a:pt x="320" y="113"/>
                    <a:pt x="320" y="108"/>
                    <a:pt x="320" y="104"/>
                  </a:cubicBezTo>
                  <a:cubicBezTo>
                    <a:pt x="319" y="92"/>
                    <a:pt x="315" y="79"/>
                    <a:pt x="307" y="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gray">
          <a:xfrm>
            <a:off x="515917" y="2197281"/>
            <a:ext cx="11047223" cy="2435877"/>
          </a:xfrm>
          <a:prstGeom prst="rect">
            <a:avLst/>
          </a:prstGeom>
          <a:solidFill>
            <a:schemeClr val="accent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p:txBody>
          <a:bodyPr/>
          <a:lstStyle/>
          <a:p>
            <a:r>
              <a:rPr lang="en-US" dirty="0"/>
              <a:t>SAP HANA Platform – Application Services</a:t>
            </a:r>
            <a:br>
              <a:rPr lang="en-US" sz="2000" dirty="0"/>
            </a:br>
            <a:r>
              <a:rPr lang="en-US" altLang="zh-CN" sz="2400" b="0" dirty="0">
                <a:latin typeface="微软雅黑" panose="020B0503020204020204" pitchFamily="34" charset="-122"/>
                <a:ea typeface="微软雅黑" panose="020B0503020204020204" pitchFamily="34" charset="-122"/>
              </a:rPr>
              <a:t>Web </a:t>
            </a:r>
            <a:r>
              <a:rPr lang="zh-CN" altLang="en-US" sz="2400" b="0" dirty="0">
                <a:latin typeface="微软雅黑" panose="020B0503020204020204" pitchFamily="34" charset="-122"/>
                <a:ea typeface="微软雅黑" panose="020B0503020204020204" pitchFamily="34" charset="-122"/>
              </a:rPr>
              <a:t>服务器和数据库在一个系统中减少数据移动</a:t>
            </a:r>
            <a:endParaRPr lang="en-US" sz="2400" b="0" dirty="0">
              <a:latin typeface="微软雅黑" panose="020B0503020204020204" pitchFamily="34" charset="-122"/>
              <a:ea typeface="微软雅黑" panose="020B0503020204020204" pitchFamily="34" charset="-122"/>
            </a:endParaRPr>
          </a:p>
        </p:txBody>
      </p:sp>
      <p:sp>
        <p:nvSpPr>
          <p:cNvPr id="10" name="Rectangle 9"/>
          <p:cNvSpPr/>
          <p:nvPr/>
        </p:nvSpPr>
        <p:spPr bwMode="gray">
          <a:xfrm>
            <a:off x="653846" y="2617179"/>
            <a:ext cx="10771371" cy="1133685"/>
          </a:xfrm>
          <a:prstGeom prst="rect">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sp>
        <p:nvSpPr>
          <p:cNvPr id="14" name="Rectangle 13"/>
          <p:cNvSpPr/>
          <p:nvPr/>
        </p:nvSpPr>
        <p:spPr bwMode="gray">
          <a:xfrm>
            <a:off x="653846" y="3834098"/>
            <a:ext cx="10771371" cy="317130"/>
          </a:xfrm>
          <a:prstGeom prst="rect">
            <a:avLst/>
          </a:prstGeom>
          <a:solidFill>
            <a:schemeClr val="bg1"/>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r>
              <a:rPr lang="en-US" sz="1600" kern="0" dirty="0">
                <a:ea typeface="Arial Unicode MS" panose="020B0604020202020204" pitchFamily="34" charset="-128"/>
                <a:cs typeface="Arial Unicode MS" panose="020B0604020202020204" pitchFamily="34" charset="-128"/>
              </a:rPr>
              <a:t>Database Services</a:t>
            </a:r>
            <a:endParaRPr lang="en-US" sz="1600" kern="0" dirty="0">
              <a:ea typeface="Arial Unicode MS" panose="020B0604020202020204" pitchFamily="34" charset="-128"/>
              <a:cs typeface="Arial Unicode MS" panose="020B0604020202020204" pitchFamily="34" charset="-128"/>
            </a:endParaRPr>
          </a:p>
        </p:txBody>
      </p:sp>
      <p:sp>
        <p:nvSpPr>
          <p:cNvPr id="5" name="TextBox 4"/>
          <p:cNvSpPr txBox="1"/>
          <p:nvPr/>
        </p:nvSpPr>
        <p:spPr>
          <a:xfrm>
            <a:off x="4160091" y="2281067"/>
            <a:ext cx="3836922" cy="27706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b="1" kern="0" dirty="0">
                <a:ea typeface="Arial Unicode MS" panose="020B0604020202020204" pitchFamily="34" charset="-128"/>
                <a:cs typeface="Arial Unicode MS" panose="020B0604020202020204" pitchFamily="34" charset="-128"/>
              </a:rPr>
              <a:t>SAP HANA Platform</a:t>
            </a:r>
            <a:endParaRPr lang="en-US" sz="1800" b="1" kern="0" dirty="0">
              <a:ea typeface="Arial Unicode MS" panose="020B0604020202020204" pitchFamily="34" charset="-128"/>
              <a:cs typeface="Arial Unicode MS" panose="020B0604020202020204" pitchFamily="34" charset="-128"/>
            </a:endParaRPr>
          </a:p>
        </p:txBody>
      </p:sp>
      <p:sp>
        <p:nvSpPr>
          <p:cNvPr id="16" name="TextBox 15"/>
          <p:cNvSpPr txBox="1"/>
          <p:nvPr/>
        </p:nvSpPr>
        <p:spPr>
          <a:xfrm>
            <a:off x="2518080" y="2703640"/>
            <a:ext cx="7170309" cy="24627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600" kern="0" dirty="0">
                <a:ea typeface="Arial Unicode MS" panose="020B0604020202020204" pitchFamily="34" charset="-128"/>
                <a:cs typeface="Arial Unicode MS" panose="020B0604020202020204" pitchFamily="34" charset="-128"/>
              </a:rPr>
              <a:t>Application Services</a:t>
            </a:r>
            <a:endParaRPr lang="en-US" sz="1600" kern="0" dirty="0">
              <a:ea typeface="Arial Unicode MS" panose="020B0604020202020204" pitchFamily="34" charset="-128"/>
              <a:cs typeface="Arial Unicode MS" panose="020B0604020202020204" pitchFamily="34" charset="-128"/>
            </a:endParaRPr>
          </a:p>
        </p:txBody>
      </p:sp>
      <p:sp>
        <p:nvSpPr>
          <p:cNvPr id="24" name="Rectangle 23"/>
          <p:cNvSpPr/>
          <p:nvPr/>
        </p:nvSpPr>
        <p:spPr bwMode="gray">
          <a:xfrm>
            <a:off x="653846" y="4230080"/>
            <a:ext cx="10771371" cy="296402"/>
          </a:xfrm>
          <a:prstGeom prst="rect">
            <a:avLst/>
          </a:prstGeom>
          <a:solidFill>
            <a:schemeClr val="bg1"/>
          </a:solidFill>
          <a:ln w="6350" algn="ctr">
            <a:noFill/>
            <a:miter lim="800000"/>
          </a:ln>
        </p:spPr>
        <p:txBody>
          <a:bodyPr lIns="90000" tIns="72000" rIns="90000" bIns="72000" rtlCol="0" anchor="ctr"/>
          <a:lstStyle/>
          <a:p>
            <a:pPr algn="ctr" fontAlgn="base">
              <a:spcBef>
                <a:spcPts val="600"/>
              </a:spcBef>
              <a:spcAft>
                <a:spcPct val="0"/>
              </a:spcAft>
              <a:buClr>
                <a:srgbClr val="F0AB00"/>
              </a:buClr>
              <a:buSzPct val="80000"/>
            </a:pPr>
            <a:r>
              <a:rPr lang="en-US" sz="1600" kern="0">
                <a:ea typeface="Arial Unicode MS" panose="020B0604020202020204" pitchFamily="34" charset="-128"/>
                <a:cs typeface="Arial Unicode MS" panose="020B0604020202020204" pitchFamily="34" charset="-128"/>
              </a:rPr>
              <a:t>Integration </a:t>
            </a:r>
            <a:r>
              <a:rPr lang="en-US" sz="1600" kern="0" dirty="0">
                <a:ea typeface="Arial Unicode MS" panose="020B0604020202020204" pitchFamily="34" charset="-128"/>
                <a:cs typeface="Arial Unicode MS" panose="020B0604020202020204" pitchFamily="34" charset="-128"/>
              </a:rPr>
              <a:t>Services</a:t>
            </a:r>
            <a:endParaRPr lang="en-US" sz="1600" kern="0" dirty="0">
              <a:ea typeface="Arial Unicode MS" panose="020B0604020202020204" pitchFamily="34" charset="-128"/>
              <a:cs typeface="Arial Unicode MS" panose="020B0604020202020204" pitchFamily="34" charset="-128"/>
            </a:endParaRPr>
          </a:p>
        </p:txBody>
      </p:sp>
      <p:grpSp>
        <p:nvGrpSpPr>
          <p:cNvPr id="26" name="Group 25"/>
          <p:cNvGrpSpPr/>
          <p:nvPr/>
        </p:nvGrpSpPr>
        <p:grpSpPr>
          <a:xfrm>
            <a:off x="2914178" y="1682407"/>
            <a:ext cx="6381556" cy="507240"/>
            <a:chOff x="2177238" y="1588463"/>
            <a:chExt cx="4784921" cy="507123"/>
          </a:xfrm>
        </p:grpSpPr>
        <p:sp>
          <p:nvSpPr>
            <p:cNvPr id="27" name="Rectangle 26"/>
            <p:cNvSpPr/>
            <p:nvPr/>
          </p:nvSpPr>
          <p:spPr>
            <a:xfrm>
              <a:off x="4074709" y="1588463"/>
              <a:ext cx="573565" cy="276935"/>
            </a:xfrm>
            <a:prstGeom prst="rect">
              <a:avLst/>
            </a:prstGeom>
          </p:spPr>
          <p:txBody>
            <a:bodyPr wrap="none">
              <a:spAutoFit/>
            </a:bodyPr>
            <a:lstStyle/>
            <a:p>
              <a:pPr algn="ctr" fontAlgn="base">
                <a:spcBef>
                  <a:spcPct val="50000"/>
                </a:spcBef>
                <a:spcAft>
                  <a:spcPct val="0"/>
                </a:spcAft>
                <a:buClr>
                  <a:srgbClr val="F0AB00"/>
                </a:buClr>
                <a:buSzPct val="80000"/>
                <a:defRPr/>
              </a:pPr>
              <a:r>
                <a:rPr lang="en-US" sz="1200" b="1" dirty="0"/>
                <a:t>J/ODBC</a:t>
              </a:r>
              <a:endParaRPr lang="en-US" sz="1200" b="1" dirty="0"/>
            </a:p>
          </p:txBody>
        </p:sp>
        <p:sp>
          <p:nvSpPr>
            <p:cNvPr id="28" name="Rectangle 27"/>
            <p:cNvSpPr/>
            <p:nvPr/>
          </p:nvSpPr>
          <p:spPr>
            <a:xfrm>
              <a:off x="3235094" y="1588463"/>
              <a:ext cx="657701" cy="276935"/>
            </a:xfrm>
            <a:prstGeom prst="rect">
              <a:avLst/>
            </a:prstGeom>
          </p:spPr>
          <p:txBody>
            <a:bodyPr wrap="none">
              <a:spAutoFit/>
            </a:bodyPr>
            <a:lstStyle/>
            <a:p>
              <a:pPr algn="ctr" fontAlgn="base">
                <a:spcBef>
                  <a:spcPct val="50000"/>
                </a:spcBef>
                <a:spcAft>
                  <a:spcPct val="0"/>
                </a:spcAft>
                <a:buClr>
                  <a:srgbClr val="F0AB00"/>
                </a:buClr>
                <a:buSzPct val="80000"/>
                <a:defRPr/>
              </a:pPr>
              <a:r>
                <a:rPr lang="en-US" sz="1200" b="1" dirty="0"/>
                <a:t>ADO.NET</a:t>
              </a:r>
              <a:endParaRPr lang="en-US" sz="1200" b="1" dirty="0"/>
            </a:p>
          </p:txBody>
        </p:sp>
        <p:sp>
          <p:nvSpPr>
            <p:cNvPr id="29" name="Rectangle 28"/>
            <p:cNvSpPr/>
            <p:nvPr/>
          </p:nvSpPr>
          <p:spPr>
            <a:xfrm>
              <a:off x="4732435" y="1588463"/>
              <a:ext cx="477410" cy="276935"/>
            </a:xfrm>
            <a:prstGeom prst="rect">
              <a:avLst/>
            </a:prstGeom>
          </p:spPr>
          <p:txBody>
            <a:bodyPr wrap="none">
              <a:spAutoFit/>
            </a:bodyPr>
            <a:lstStyle/>
            <a:p>
              <a:pPr algn="ctr" fontAlgn="base">
                <a:spcBef>
                  <a:spcPct val="50000"/>
                </a:spcBef>
                <a:spcAft>
                  <a:spcPct val="0"/>
                </a:spcAft>
                <a:buClr>
                  <a:srgbClr val="F0AB00"/>
                </a:buClr>
                <a:buSzPct val="80000"/>
                <a:defRPr/>
              </a:pPr>
              <a:r>
                <a:rPr lang="en-US" sz="1200" b="1" dirty="0"/>
                <a:t>OData</a:t>
              </a:r>
              <a:endParaRPr lang="en-US" sz="1200" b="1" dirty="0"/>
            </a:p>
          </p:txBody>
        </p:sp>
        <p:sp>
          <p:nvSpPr>
            <p:cNvPr id="30" name="Rectangle 29"/>
            <p:cNvSpPr/>
            <p:nvPr/>
          </p:nvSpPr>
          <p:spPr>
            <a:xfrm>
              <a:off x="2640683" y="1588463"/>
              <a:ext cx="452169" cy="276935"/>
            </a:xfrm>
            <a:prstGeom prst="rect">
              <a:avLst/>
            </a:prstGeom>
          </p:spPr>
          <p:txBody>
            <a:bodyPr wrap="none">
              <a:spAutoFit/>
            </a:bodyPr>
            <a:lstStyle/>
            <a:p>
              <a:pPr algn="ctr" fontAlgn="base">
                <a:spcBef>
                  <a:spcPct val="50000"/>
                </a:spcBef>
                <a:spcAft>
                  <a:spcPct val="0"/>
                </a:spcAft>
                <a:buClr>
                  <a:srgbClr val="F0AB00"/>
                </a:buClr>
                <a:buSzPct val="80000"/>
                <a:defRPr/>
              </a:pPr>
              <a:r>
                <a:rPr lang="en-US" sz="1200" b="1" dirty="0"/>
                <a:t>JSON</a:t>
              </a:r>
              <a:endParaRPr lang="en-US" sz="1200" b="1" dirty="0"/>
            </a:p>
          </p:txBody>
        </p:sp>
        <p:sp>
          <p:nvSpPr>
            <p:cNvPr id="31" name="Rectangle 30"/>
            <p:cNvSpPr/>
            <p:nvPr/>
          </p:nvSpPr>
          <p:spPr>
            <a:xfrm>
              <a:off x="2177238" y="1588463"/>
              <a:ext cx="376448" cy="276935"/>
            </a:xfrm>
            <a:prstGeom prst="rect">
              <a:avLst/>
            </a:prstGeom>
          </p:spPr>
          <p:txBody>
            <a:bodyPr wrap="none" lIns="91440" rIns="91440">
              <a:spAutoFit/>
            </a:bodyPr>
            <a:lstStyle/>
            <a:p>
              <a:pPr algn="ctr" fontAlgn="base">
                <a:spcBef>
                  <a:spcPct val="50000"/>
                </a:spcBef>
                <a:spcAft>
                  <a:spcPct val="0"/>
                </a:spcAft>
                <a:buClr>
                  <a:srgbClr val="F0AB00"/>
                </a:buClr>
                <a:buSzPct val="80000"/>
                <a:defRPr/>
              </a:pPr>
              <a:r>
                <a:rPr lang="en-US" sz="1200" b="1" dirty="0"/>
                <a:t>SQL</a:t>
              </a:r>
              <a:endParaRPr lang="en-US" sz="1200" b="1" dirty="0"/>
            </a:p>
          </p:txBody>
        </p:sp>
        <p:sp>
          <p:nvSpPr>
            <p:cNvPr id="32" name="Rectangle 31"/>
            <p:cNvSpPr/>
            <p:nvPr/>
          </p:nvSpPr>
          <p:spPr>
            <a:xfrm>
              <a:off x="5313463" y="1588463"/>
              <a:ext cx="523084" cy="276935"/>
            </a:xfrm>
            <a:prstGeom prst="rect">
              <a:avLst/>
            </a:prstGeom>
          </p:spPr>
          <p:txBody>
            <a:bodyPr wrap="none">
              <a:spAutoFit/>
            </a:bodyPr>
            <a:lstStyle/>
            <a:p>
              <a:pPr algn="ctr" fontAlgn="base">
                <a:spcBef>
                  <a:spcPct val="50000"/>
                </a:spcBef>
                <a:spcAft>
                  <a:spcPct val="0"/>
                </a:spcAft>
                <a:buClr>
                  <a:srgbClr val="F0AB00"/>
                </a:buClr>
                <a:buSzPct val="80000"/>
                <a:defRPr/>
              </a:pPr>
              <a:r>
                <a:rPr lang="en-US" sz="1200" b="1" dirty="0"/>
                <a:t>HTML5</a:t>
              </a:r>
              <a:endParaRPr lang="en-US" sz="1200" b="1" dirty="0"/>
            </a:p>
          </p:txBody>
        </p:sp>
        <p:sp>
          <p:nvSpPr>
            <p:cNvPr id="33" name="Rectangle 32"/>
            <p:cNvSpPr/>
            <p:nvPr/>
          </p:nvSpPr>
          <p:spPr>
            <a:xfrm>
              <a:off x="5935551" y="1588463"/>
              <a:ext cx="394477" cy="276935"/>
            </a:xfrm>
            <a:prstGeom prst="rect">
              <a:avLst/>
            </a:prstGeom>
          </p:spPr>
          <p:txBody>
            <a:bodyPr wrap="none">
              <a:spAutoFit/>
            </a:bodyPr>
            <a:lstStyle/>
            <a:p>
              <a:pPr algn="ctr" fontAlgn="base">
                <a:spcBef>
                  <a:spcPct val="50000"/>
                </a:spcBef>
                <a:spcAft>
                  <a:spcPct val="0"/>
                </a:spcAft>
                <a:buClr>
                  <a:srgbClr val="F0AB00"/>
                </a:buClr>
                <a:buSzPct val="80000"/>
                <a:defRPr/>
              </a:pPr>
              <a:r>
                <a:rPr lang="en-US" sz="1200" b="1" dirty="0"/>
                <a:t>MDX</a:t>
              </a:r>
              <a:endParaRPr lang="en-US" sz="1200" b="1" dirty="0"/>
            </a:p>
          </p:txBody>
        </p:sp>
        <p:sp>
          <p:nvSpPr>
            <p:cNvPr id="34" name="Rectangle 33"/>
            <p:cNvSpPr/>
            <p:nvPr/>
          </p:nvSpPr>
          <p:spPr>
            <a:xfrm>
              <a:off x="6432506" y="1588463"/>
              <a:ext cx="497843" cy="276935"/>
            </a:xfrm>
            <a:prstGeom prst="rect">
              <a:avLst/>
            </a:prstGeom>
          </p:spPr>
          <p:txBody>
            <a:bodyPr wrap="none">
              <a:spAutoFit/>
            </a:bodyPr>
            <a:lstStyle/>
            <a:p>
              <a:pPr algn="ctr" fontAlgn="base">
                <a:spcBef>
                  <a:spcPct val="50000"/>
                </a:spcBef>
                <a:spcAft>
                  <a:spcPct val="0"/>
                </a:spcAft>
                <a:buClr>
                  <a:srgbClr val="F0AB00"/>
                </a:buClr>
                <a:buSzPct val="80000"/>
                <a:defRPr/>
              </a:pPr>
              <a:r>
                <a:rPr lang="en-US" sz="1200" b="1" dirty="0"/>
                <a:t>XML/A</a:t>
              </a:r>
              <a:endParaRPr lang="en-US" sz="1200" b="1" dirty="0"/>
            </a:p>
          </p:txBody>
        </p:sp>
        <p:cxnSp>
          <p:nvCxnSpPr>
            <p:cNvPr id="35" name="Straight Connector 34"/>
            <p:cNvCxnSpPr/>
            <p:nvPr/>
          </p:nvCxnSpPr>
          <p:spPr>
            <a:xfrm>
              <a:off x="2184134" y="1828886"/>
              <a:ext cx="4778025"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559477" y="1821266"/>
              <a:ext cx="0" cy="274320"/>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473824" y="4934985"/>
            <a:ext cx="11069806" cy="933589"/>
          </a:xfrm>
          <a:prstGeom prst="rect">
            <a:avLst/>
          </a:prstGeom>
        </p:spPr>
        <p:txBody>
          <a:bodyPr wrap="square">
            <a:spAutoFit/>
          </a:bodyPr>
          <a:lstStyle/>
          <a:p>
            <a:pPr marL="179705" lvl="2" indent="-179705" fontAlgn="base">
              <a:spcBef>
                <a:spcPts val="400"/>
              </a:spcBef>
              <a:spcAft>
                <a:spcPct val="0"/>
              </a:spcAft>
              <a:buClr>
                <a:srgbClr val="F0AB00"/>
              </a:buClr>
              <a:buSzPct val="100000"/>
              <a:buFont typeface="Wingdings" panose="05000000000000000000" pitchFamily="2" charset="2"/>
              <a:buChar char=""/>
            </a:pPr>
            <a:r>
              <a:rPr lang="zh-CN" altLang="en-US" sz="1600" dirty="0">
                <a:solidFill>
                  <a:srgbClr val="000000"/>
                </a:solidFill>
                <a:latin typeface="微软雅黑" panose="020B0503020204020204" pitchFamily="34" charset="-122"/>
                <a:ea typeface="微软雅黑" panose="020B0503020204020204" pitchFamily="34" charset="-122"/>
              </a:rPr>
              <a:t>自动提供的任何设备，消费级用户体验</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zh-CN" altLang="en-US" sz="1600" dirty="0">
                <a:solidFill>
                  <a:srgbClr val="000000"/>
                </a:solidFill>
                <a:latin typeface="微软雅黑" panose="020B0503020204020204" pitchFamily="34" charset="-122"/>
                <a:ea typeface="微软雅黑" panose="020B0503020204020204" pitchFamily="34" charset="-122"/>
              </a:rPr>
              <a:t>对开放的开发标准 </a:t>
            </a:r>
            <a:r>
              <a:rPr lang="en-US" altLang="zh-CN" sz="1600" dirty="0">
                <a:solidFill>
                  <a:srgbClr val="000000"/>
                </a:solidFill>
                <a:latin typeface="微软雅黑" panose="020B0503020204020204" pitchFamily="34" charset="-122"/>
                <a:ea typeface="微软雅黑" panose="020B0503020204020204" pitchFamily="34" charset="-122"/>
              </a:rPr>
              <a:t>— — HTML5</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JSON</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Java </a:t>
            </a:r>
            <a:r>
              <a:rPr lang="zh-CN" altLang="en-US" sz="1600" dirty="0">
                <a:solidFill>
                  <a:srgbClr val="000000"/>
                </a:solidFill>
                <a:latin typeface="微软雅黑" panose="020B0503020204020204" pitchFamily="34" charset="-122"/>
                <a:ea typeface="微软雅黑" panose="020B0503020204020204" pitchFamily="34" charset="-122"/>
              </a:rPr>
              <a:t>脚本的支持</a:t>
            </a:r>
            <a:endParaRPr lang="en-US" altLang="zh-CN" sz="1600" dirty="0">
              <a:solidFill>
                <a:srgbClr val="000000"/>
              </a:solidFill>
              <a:latin typeface="微软雅黑" panose="020B0503020204020204" pitchFamily="34" charset="-122"/>
              <a:ea typeface="微软雅黑" panose="020B0503020204020204" pitchFamily="34" charset="-122"/>
            </a:endParaRPr>
          </a:p>
          <a:p>
            <a:pPr marL="179705" lvl="2" indent="-179705" fontAlgn="base">
              <a:spcBef>
                <a:spcPts val="400"/>
              </a:spcBef>
              <a:spcAft>
                <a:spcPct val="0"/>
              </a:spcAft>
              <a:buClr>
                <a:srgbClr val="F0AB00"/>
              </a:buClr>
              <a:buSzPct val="100000"/>
              <a:buFont typeface="Wingdings" panose="05000000000000000000" pitchFamily="2" charset="2"/>
              <a:buChar char=""/>
            </a:pPr>
            <a:r>
              <a:rPr lang="zh-CN" altLang="en-US" sz="1600" dirty="0">
                <a:solidFill>
                  <a:srgbClr val="000000"/>
                </a:solidFill>
                <a:latin typeface="微软雅黑" panose="020B0503020204020204" pitchFamily="34" charset="-122"/>
                <a:ea typeface="微软雅黑" panose="020B0503020204020204" pitchFamily="34" charset="-122"/>
              </a:rPr>
              <a:t>内置的工具来开发，版本控制，捆绑、 运输及安装应用程序</a:t>
            </a:r>
            <a:endParaRPr lang="en-US" sz="1600" dirty="0">
              <a:solidFill>
                <a:srgbClr val="000000"/>
              </a:solidFill>
              <a:latin typeface="微软雅黑" panose="020B0503020204020204" pitchFamily="34" charset="-122"/>
              <a:ea typeface="微软雅黑" panose="020B0503020204020204" pitchFamily="34" charset="-122"/>
            </a:endParaRPr>
          </a:p>
        </p:txBody>
      </p:sp>
      <p:sp>
        <p:nvSpPr>
          <p:cNvPr id="25" name="Rectangle 24"/>
          <p:cNvSpPr/>
          <p:nvPr/>
        </p:nvSpPr>
        <p:spPr bwMode="gray">
          <a:xfrm>
            <a:off x="842826" y="3119869"/>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Web Server</a:t>
            </a:r>
            <a:endParaRPr lang="en-US" sz="1400" b="1" dirty="0">
              <a:solidFill>
                <a:srgbClr val="000000"/>
              </a:solidFill>
              <a:cs typeface="Arial" panose="020B0604020202020204"/>
            </a:endParaRPr>
          </a:p>
        </p:txBody>
      </p:sp>
      <p:sp>
        <p:nvSpPr>
          <p:cNvPr id="38" name="Rectangle 37"/>
          <p:cNvSpPr/>
          <p:nvPr/>
        </p:nvSpPr>
        <p:spPr bwMode="gray">
          <a:xfrm>
            <a:off x="4339596" y="3119869"/>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SAP </a:t>
            </a:r>
            <a:r>
              <a:rPr lang="en-US" sz="1400" b="1" dirty="0" err="1">
                <a:solidFill>
                  <a:srgbClr val="000000"/>
                </a:solidFill>
                <a:cs typeface="Arial" panose="020B0604020202020204"/>
              </a:rPr>
              <a:t>Fiori</a:t>
            </a:r>
            <a:r>
              <a:rPr lang="en-US" sz="1400" b="1" dirty="0">
                <a:solidFill>
                  <a:srgbClr val="000000"/>
                </a:solidFill>
                <a:cs typeface="Arial" panose="020B0604020202020204"/>
              </a:rPr>
              <a:t> UX</a:t>
            </a:r>
            <a:endParaRPr lang="en-US" sz="1400" b="1" dirty="0">
              <a:solidFill>
                <a:srgbClr val="000000"/>
              </a:solidFill>
              <a:cs typeface="Arial" panose="020B0604020202020204"/>
            </a:endParaRPr>
          </a:p>
        </p:txBody>
      </p:sp>
      <p:sp>
        <p:nvSpPr>
          <p:cNvPr id="39" name="Rectangle 38"/>
          <p:cNvSpPr/>
          <p:nvPr/>
        </p:nvSpPr>
        <p:spPr bwMode="gray">
          <a:xfrm>
            <a:off x="7836367" y="3119869"/>
            <a:ext cx="3414649" cy="502920"/>
          </a:xfrm>
          <a:prstGeom prst="rect">
            <a:avLst/>
          </a:prstGeom>
          <a:solidFill>
            <a:srgbClr val="CCCCCC"/>
          </a:solidFill>
        </p:spPr>
        <p:txBody>
          <a:bodyPr wrap="square" rtlCol="0" anchor="ctr" anchorCtr="0">
            <a:noAutofit/>
          </a:bodyPr>
          <a:lstStyle/>
          <a:p>
            <a:pPr algn="ctr"/>
            <a:r>
              <a:rPr lang="en-US" sz="1400" b="1" dirty="0">
                <a:solidFill>
                  <a:srgbClr val="000000"/>
                </a:solidFill>
                <a:cs typeface="Arial" panose="020B0604020202020204"/>
              </a:rPr>
              <a:t>Application </a:t>
            </a:r>
            <a:r>
              <a:rPr lang="en-US" sz="1400" b="1">
                <a:solidFill>
                  <a:srgbClr val="000000"/>
                </a:solidFill>
                <a:cs typeface="Arial" panose="020B0604020202020204"/>
              </a:rPr>
              <a:t>Lifecycle Management</a:t>
            </a:r>
            <a:endParaRPr lang="en-US" sz="1400" b="1" dirty="0">
              <a:solidFill>
                <a:srgbClr val="000000"/>
              </a:solidFill>
              <a:cs typeface="Arial" panose="020B0604020202020204"/>
            </a:endParaRPr>
          </a:p>
        </p:txBody>
      </p:sp>
      <p:grpSp>
        <p:nvGrpSpPr>
          <p:cNvPr id="40" name="Group 39"/>
          <p:cNvGrpSpPr/>
          <p:nvPr/>
        </p:nvGrpSpPr>
        <p:grpSpPr>
          <a:xfrm>
            <a:off x="4053457" y="2232903"/>
            <a:ext cx="474270" cy="355692"/>
            <a:chOff x="2046552" y="3014619"/>
            <a:chExt cx="1541073" cy="1541073"/>
          </a:xfrm>
        </p:grpSpPr>
        <p:sp>
          <p:nvSpPr>
            <p:cNvPr id="41" name="Rounded Rectangle 40"/>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42"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43" name="Rounded Rectangle 42"/>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4" name="Right Triangle 43"/>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nvGrpSpPr>
            <p:cNvPr id="45" name="Group 44"/>
            <p:cNvGrpSpPr/>
            <p:nvPr/>
          </p:nvGrpSpPr>
          <p:grpSpPr>
            <a:xfrm>
              <a:off x="2241846" y="3014619"/>
              <a:ext cx="1150485" cy="88005"/>
              <a:chOff x="2620824" y="4036835"/>
              <a:chExt cx="1363166" cy="104274"/>
            </a:xfrm>
            <a:solidFill>
              <a:schemeClr val="tx1"/>
            </a:solidFill>
          </p:grpSpPr>
          <p:sp>
            <p:nvSpPr>
              <p:cNvPr id="83" name="Rectangle 82"/>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4" name="Rectangle 83"/>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5" name="Rectangle 84"/>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6" name="Rectangle 85"/>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7" name="Rectangle 86"/>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8" name="Rectangle 87"/>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9" name="Rectangle 88"/>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0" name="Rectangle 89"/>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1" name="Rectangle 90"/>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2" name="Rectangle 91"/>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93" name="Rectangle 92"/>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46" name="Group 45"/>
            <p:cNvGrpSpPr/>
            <p:nvPr/>
          </p:nvGrpSpPr>
          <p:grpSpPr>
            <a:xfrm>
              <a:off x="2241846" y="4467687"/>
              <a:ext cx="1150485" cy="88005"/>
              <a:chOff x="2620824" y="4036835"/>
              <a:chExt cx="1363166" cy="104274"/>
            </a:xfrm>
            <a:solidFill>
              <a:schemeClr val="tx1"/>
            </a:solidFill>
          </p:grpSpPr>
          <p:sp>
            <p:nvSpPr>
              <p:cNvPr id="72" name="Rectangle 71"/>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3" name="Rectangle 72"/>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4" name="Rectangle 73"/>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5" name="Rectangle 74"/>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6" name="Rectangle 75"/>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7" name="Rectangle 76"/>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8" name="Rectangle 77"/>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9" name="Rectangle 78"/>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0" name="Rectangle 79"/>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1" name="Rectangle 80"/>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2" name="Rectangle 81"/>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47" name="Group 46"/>
            <p:cNvGrpSpPr/>
            <p:nvPr/>
          </p:nvGrpSpPr>
          <p:grpSpPr>
            <a:xfrm rot="16200000">
              <a:off x="2241846" y="3014622"/>
              <a:ext cx="1150485" cy="1541073"/>
              <a:chOff x="2620824" y="4018547"/>
              <a:chExt cx="1363166" cy="1825959"/>
            </a:xfrm>
            <a:solidFill>
              <a:schemeClr val="tx1"/>
            </a:solidFill>
          </p:grpSpPr>
          <p:grpSp>
            <p:nvGrpSpPr>
              <p:cNvPr id="48" name="Group 47"/>
              <p:cNvGrpSpPr/>
              <p:nvPr/>
            </p:nvGrpSpPr>
            <p:grpSpPr>
              <a:xfrm>
                <a:off x="2620824" y="4018547"/>
                <a:ext cx="1363166" cy="104274"/>
                <a:chOff x="2620824" y="4036835"/>
                <a:chExt cx="1363166" cy="104274"/>
              </a:xfrm>
              <a:grpFill/>
            </p:grpSpPr>
            <p:sp>
              <p:nvSpPr>
                <p:cNvPr id="61" name="Rectangle 60"/>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2" name="Rectangle 61"/>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3" name="Rectangle 62"/>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4" name="Rectangle 63"/>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5" name="Rectangle 64"/>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6" name="Rectangle 65"/>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7" name="Rectangle 66"/>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8" name="Rectangle 67"/>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9" name="Rectangle 68"/>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0" name="Rectangle 69"/>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1" name="Rectangle 70"/>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49" name="Group 48"/>
              <p:cNvGrpSpPr/>
              <p:nvPr/>
            </p:nvGrpSpPr>
            <p:grpSpPr>
              <a:xfrm>
                <a:off x="2620824" y="5740232"/>
                <a:ext cx="1363166" cy="104274"/>
                <a:chOff x="2620824" y="4036835"/>
                <a:chExt cx="1363166" cy="104274"/>
              </a:xfrm>
              <a:grpFill/>
            </p:grpSpPr>
            <p:sp>
              <p:nvSpPr>
                <p:cNvPr id="50" name="Rectangle 49"/>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1" name="Rectangle 50"/>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2" name="Rectangle 51"/>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3" name="Rectangle 52"/>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4" name="Rectangle 53"/>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5" name="Rectangle 54"/>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6" name="Rectangle 55"/>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7" name="Rectangle 56"/>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8" name="Rectangle 57"/>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9" name="Rectangle 58"/>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0" name="Rectangle 59"/>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grpSp>
      <p:grpSp>
        <p:nvGrpSpPr>
          <p:cNvPr id="94" name="Group 93"/>
          <p:cNvGrpSpPr/>
          <p:nvPr/>
        </p:nvGrpSpPr>
        <p:grpSpPr>
          <a:xfrm>
            <a:off x="10559828" y="365761"/>
            <a:ext cx="1203235" cy="637333"/>
            <a:chOff x="5618163" y="1881188"/>
            <a:chExt cx="531813" cy="357188"/>
          </a:xfrm>
          <a:solidFill>
            <a:schemeClr val="accent1"/>
          </a:solidFill>
        </p:grpSpPr>
        <p:sp>
          <p:nvSpPr>
            <p:cNvPr id="95" name="Freeform 21"/>
            <p:cNvSpPr/>
            <p:nvPr/>
          </p:nvSpPr>
          <p:spPr bwMode="auto">
            <a:xfrm>
              <a:off x="5618163" y="1881188"/>
              <a:ext cx="230188" cy="357188"/>
            </a:xfrm>
            <a:custGeom>
              <a:avLst/>
              <a:gdLst>
                <a:gd name="T0" fmla="*/ 205 w 209"/>
                <a:gd name="T1" fmla="*/ 187 h 326"/>
                <a:gd name="T2" fmla="*/ 199 w 209"/>
                <a:gd name="T3" fmla="*/ 186 h 326"/>
                <a:gd name="T4" fmla="*/ 194 w 209"/>
                <a:gd name="T5" fmla="*/ 194 h 326"/>
                <a:gd name="T6" fmla="*/ 185 w 209"/>
                <a:gd name="T7" fmla="*/ 205 h 326"/>
                <a:gd name="T8" fmla="*/ 169 w 209"/>
                <a:gd name="T9" fmla="*/ 203 h 326"/>
                <a:gd name="T10" fmla="*/ 168 w 209"/>
                <a:gd name="T11" fmla="*/ 202 h 326"/>
                <a:gd name="T12" fmla="*/ 153 w 209"/>
                <a:gd name="T13" fmla="*/ 166 h 326"/>
                <a:gd name="T14" fmla="*/ 154 w 209"/>
                <a:gd name="T15" fmla="*/ 153 h 326"/>
                <a:gd name="T16" fmla="*/ 169 w 209"/>
                <a:gd name="T17" fmla="*/ 123 h 326"/>
                <a:gd name="T18" fmla="*/ 170 w 209"/>
                <a:gd name="T19" fmla="*/ 122 h 326"/>
                <a:gd name="T20" fmla="*/ 186 w 209"/>
                <a:gd name="T21" fmla="*/ 120 h 326"/>
                <a:gd name="T22" fmla="*/ 194 w 209"/>
                <a:gd name="T23" fmla="*/ 132 h 326"/>
                <a:gd name="T24" fmla="*/ 200 w 209"/>
                <a:gd name="T25" fmla="*/ 139 h 326"/>
                <a:gd name="T26" fmla="*/ 205 w 209"/>
                <a:gd name="T27" fmla="*/ 139 h 326"/>
                <a:gd name="T28" fmla="*/ 209 w 209"/>
                <a:gd name="T29" fmla="*/ 131 h 326"/>
                <a:gd name="T30" fmla="*/ 209 w 209"/>
                <a:gd name="T31" fmla="*/ 55 h 326"/>
                <a:gd name="T32" fmla="*/ 136 w 209"/>
                <a:gd name="T33" fmla="*/ 55 h 326"/>
                <a:gd name="T34" fmla="*/ 125 w 209"/>
                <a:gd name="T35" fmla="*/ 40 h 326"/>
                <a:gd name="T36" fmla="*/ 143 w 209"/>
                <a:gd name="T37" fmla="*/ 13 h 326"/>
                <a:gd name="T38" fmla="*/ 116 w 209"/>
                <a:gd name="T39" fmla="*/ 1 h 326"/>
                <a:gd name="T40" fmla="*/ 116 w 209"/>
                <a:gd name="T41" fmla="*/ 1 h 326"/>
                <a:gd name="T42" fmla="*/ 104 w 209"/>
                <a:gd name="T43" fmla="*/ 0 h 326"/>
                <a:gd name="T44" fmla="*/ 72 w 209"/>
                <a:gd name="T45" fmla="*/ 13 h 326"/>
                <a:gd name="T46" fmla="*/ 90 w 209"/>
                <a:gd name="T47" fmla="*/ 39 h 326"/>
                <a:gd name="T48" fmla="*/ 75 w 209"/>
                <a:gd name="T49" fmla="*/ 55 h 326"/>
                <a:gd name="T50" fmla="*/ 71 w 209"/>
                <a:gd name="T51" fmla="*/ 55 h 326"/>
                <a:gd name="T52" fmla="*/ 0 w 209"/>
                <a:gd name="T53" fmla="*/ 55 h 326"/>
                <a:gd name="T54" fmla="*/ 1 w 209"/>
                <a:gd name="T55" fmla="*/ 131 h 326"/>
                <a:gd name="T56" fmla="*/ 17 w 209"/>
                <a:gd name="T57" fmla="*/ 145 h 326"/>
                <a:gd name="T58" fmla="*/ 43 w 209"/>
                <a:gd name="T59" fmla="*/ 128 h 326"/>
                <a:gd name="T60" fmla="*/ 56 w 209"/>
                <a:gd name="T61" fmla="*/ 160 h 326"/>
                <a:gd name="T62" fmla="*/ 55 w 209"/>
                <a:gd name="T63" fmla="*/ 172 h 326"/>
                <a:gd name="T64" fmla="*/ 55 w 209"/>
                <a:gd name="T65" fmla="*/ 172 h 326"/>
                <a:gd name="T66" fmla="*/ 43 w 209"/>
                <a:gd name="T67" fmla="*/ 198 h 326"/>
                <a:gd name="T68" fmla="*/ 16 w 209"/>
                <a:gd name="T69" fmla="*/ 181 h 326"/>
                <a:gd name="T70" fmla="*/ 0 w 209"/>
                <a:gd name="T71" fmla="*/ 195 h 326"/>
                <a:gd name="T72" fmla="*/ 0 w 209"/>
                <a:gd name="T73" fmla="*/ 270 h 326"/>
                <a:gd name="T74" fmla="*/ 76 w 209"/>
                <a:gd name="T75" fmla="*/ 270 h 326"/>
                <a:gd name="T76" fmla="*/ 78 w 209"/>
                <a:gd name="T77" fmla="*/ 270 h 326"/>
                <a:gd name="T78" fmla="*/ 90 w 209"/>
                <a:gd name="T79" fmla="*/ 286 h 326"/>
                <a:gd name="T80" fmla="*/ 72 w 209"/>
                <a:gd name="T81" fmla="*/ 312 h 326"/>
                <a:gd name="T82" fmla="*/ 99 w 209"/>
                <a:gd name="T83" fmla="*/ 325 h 326"/>
                <a:gd name="T84" fmla="*/ 99 w 209"/>
                <a:gd name="T85" fmla="*/ 325 h 326"/>
                <a:gd name="T86" fmla="*/ 111 w 209"/>
                <a:gd name="T87" fmla="*/ 326 h 326"/>
                <a:gd name="T88" fmla="*/ 143 w 209"/>
                <a:gd name="T89" fmla="*/ 313 h 326"/>
                <a:gd name="T90" fmla="*/ 125 w 209"/>
                <a:gd name="T91" fmla="*/ 286 h 326"/>
                <a:gd name="T92" fmla="*/ 140 w 209"/>
                <a:gd name="T93" fmla="*/ 270 h 326"/>
                <a:gd name="T94" fmla="*/ 209 w 209"/>
                <a:gd name="T95" fmla="*/ 270 h 326"/>
                <a:gd name="T96" fmla="*/ 208 w 209"/>
                <a:gd name="T97" fmla="*/ 195 h 326"/>
                <a:gd name="T98" fmla="*/ 205 w 209"/>
                <a:gd name="T99" fmla="*/ 18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326">
                  <a:moveTo>
                    <a:pt x="205" y="187"/>
                  </a:moveTo>
                  <a:cubicBezTo>
                    <a:pt x="204" y="187"/>
                    <a:pt x="203" y="186"/>
                    <a:pt x="199" y="186"/>
                  </a:cubicBezTo>
                  <a:cubicBezTo>
                    <a:pt x="197" y="187"/>
                    <a:pt x="196" y="189"/>
                    <a:pt x="194" y="194"/>
                  </a:cubicBezTo>
                  <a:cubicBezTo>
                    <a:pt x="192" y="198"/>
                    <a:pt x="191" y="203"/>
                    <a:pt x="185" y="205"/>
                  </a:cubicBezTo>
                  <a:cubicBezTo>
                    <a:pt x="181" y="207"/>
                    <a:pt x="176" y="206"/>
                    <a:pt x="169" y="203"/>
                  </a:cubicBezTo>
                  <a:cubicBezTo>
                    <a:pt x="168" y="202"/>
                    <a:pt x="168" y="202"/>
                    <a:pt x="168" y="202"/>
                  </a:cubicBezTo>
                  <a:cubicBezTo>
                    <a:pt x="159" y="195"/>
                    <a:pt x="154" y="182"/>
                    <a:pt x="153" y="166"/>
                  </a:cubicBezTo>
                  <a:cubicBezTo>
                    <a:pt x="153" y="162"/>
                    <a:pt x="153" y="157"/>
                    <a:pt x="154" y="153"/>
                  </a:cubicBezTo>
                  <a:cubicBezTo>
                    <a:pt x="155" y="146"/>
                    <a:pt x="158" y="132"/>
                    <a:pt x="169" y="123"/>
                  </a:cubicBezTo>
                  <a:cubicBezTo>
                    <a:pt x="170" y="122"/>
                    <a:pt x="170" y="122"/>
                    <a:pt x="170" y="122"/>
                  </a:cubicBezTo>
                  <a:cubicBezTo>
                    <a:pt x="176" y="119"/>
                    <a:pt x="182" y="119"/>
                    <a:pt x="186" y="120"/>
                  </a:cubicBezTo>
                  <a:cubicBezTo>
                    <a:pt x="191" y="123"/>
                    <a:pt x="193" y="128"/>
                    <a:pt x="194" y="132"/>
                  </a:cubicBezTo>
                  <a:cubicBezTo>
                    <a:pt x="196" y="137"/>
                    <a:pt x="197" y="139"/>
                    <a:pt x="200" y="139"/>
                  </a:cubicBezTo>
                  <a:cubicBezTo>
                    <a:pt x="204" y="140"/>
                    <a:pt x="205" y="139"/>
                    <a:pt x="205" y="139"/>
                  </a:cubicBezTo>
                  <a:cubicBezTo>
                    <a:pt x="208" y="137"/>
                    <a:pt x="209" y="133"/>
                    <a:pt x="209" y="131"/>
                  </a:cubicBezTo>
                  <a:cubicBezTo>
                    <a:pt x="209" y="55"/>
                    <a:pt x="209" y="55"/>
                    <a:pt x="209" y="55"/>
                  </a:cubicBezTo>
                  <a:cubicBezTo>
                    <a:pt x="136" y="55"/>
                    <a:pt x="136" y="55"/>
                    <a:pt x="136" y="55"/>
                  </a:cubicBezTo>
                  <a:cubicBezTo>
                    <a:pt x="131" y="54"/>
                    <a:pt x="123" y="51"/>
                    <a:pt x="125" y="40"/>
                  </a:cubicBezTo>
                  <a:cubicBezTo>
                    <a:pt x="128" y="25"/>
                    <a:pt x="153" y="35"/>
                    <a:pt x="143" y="13"/>
                  </a:cubicBezTo>
                  <a:cubicBezTo>
                    <a:pt x="137" y="6"/>
                    <a:pt x="126" y="2"/>
                    <a:pt x="116" y="1"/>
                  </a:cubicBezTo>
                  <a:cubicBezTo>
                    <a:pt x="116" y="1"/>
                    <a:pt x="116" y="1"/>
                    <a:pt x="116" y="1"/>
                  </a:cubicBezTo>
                  <a:cubicBezTo>
                    <a:pt x="112" y="0"/>
                    <a:pt x="108" y="0"/>
                    <a:pt x="104" y="0"/>
                  </a:cubicBezTo>
                  <a:cubicBezTo>
                    <a:pt x="92" y="0"/>
                    <a:pt x="79" y="4"/>
                    <a:pt x="72" y="13"/>
                  </a:cubicBezTo>
                  <a:cubicBezTo>
                    <a:pt x="62" y="34"/>
                    <a:pt x="87" y="24"/>
                    <a:pt x="90" y="39"/>
                  </a:cubicBezTo>
                  <a:cubicBezTo>
                    <a:pt x="93" y="54"/>
                    <a:pt x="75" y="55"/>
                    <a:pt x="75" y="55"/>
                  </a:cubicBezTo>
                  <a:cubicBezTo>
                    <a:pt x="71" y="55"/>
                    <a:pt x="71" y="55"/>
                    <a:pt x="71" y="55"/>
                  </a:cubicBezTo>
                  <a:cubicBezTo>
                    <a:pt x="0" y="55"/>
                    <a:pt x="0" y="55"/>
                    <a:pt x="0" y="55"/>
                  </a:cubicBezTo>
                  <a:cubicBezTo>
                    <a:pt x="1" y="131"/>
                    <a:pt x="1" y="131"/>
                    <a:pt x="1" y="131"/>
                  </a:cubicBezTo>
                  <a:cubicBezTo>
                    <a:pt x="1" y="131"/>
                    <a:pt x="2" y="148"/>
                    <a:pt x="17" y="145"/>
                  </a:cubicBezTo>
                  <a:cubicBezTo>
                    <a:pt x="32" y="143"/>
                    <a:pt x="22" y="118"/>
                    <a:pt x="43" y="128"/>
                  </a:cubicBezTo>
                  <a:cubicBezTo>
                    <a:pt x="52" y="135"/>
                    <a:pt x="56" y="148"/>
                    <a:pt x="56" y="160"/>
                  </a:cubicBezTo>
                  <a:cubicBezTo>
                    <a:pt x="56" y="164"/>
                    <a:pt x="56" y="168"/>
                    <a:pt x="55" y="172"/>
                  </a:cubicBezTo>
                  <a:cubicBezTo>
                    <a:pt x="55" y="172"/>
                    <a:pt x="55" y="172"/>
                    <a:pt x="55" y="172"/>
                  </a:cubicBezTo>
                  <a:cubicBezTo>
                    <a:pt x="54" y="182"/>
                    <a:pt x="50" y="192"/>
                    <a:pt x="43" y="198"/>
                  </a:cubicBezTo>
                  <a:cubicBezTo>
                    <a:pt x="21" y="209"/>
                    <a:pt x="31" y="184"/>
                    <a:pt x="16" y="181"/>
                  </a:cubicBezTo>
                  <a:cubicBezTo>
                    <a:pt x="2" y="178"/>
                    <a:pt x="1" y="193"/>
                    <a:pt x="0" y="195"/>
                  </a:cubicBezTo>
                  <a:cubicBezTo>
                    <a:pt x="0" y="270"/>
                    <a:pt x="0" y="270"/>
                    <a:pt x="0" y="270"/>
                  </a:cubicBezTo>
                  <a:cubicBezTo>
                    <a:pt x="76" y="270"/>
                    <a:pt x="76" y="270"/>
                    <a:pt x="76" y="270"/>
                  </a:cubicBezTo>
                  <a:cubicBezTo>
                    <a:pt x="78" y="270"/>
                    <a:pt x="78" y="270"/>
                    <a:pt x="78" y="270"/>
                  </a:cubicBezTo>
                  <a:cubicBezTo>
                    <a:pt x="83" y="271"/>
                    <a:pt x="92" y="274"/>
                    <a:pt x="90" y="286"/>
                  </a:cubicBezTo>
                  <a:cubicBezTo>
                    <a:pt x="87" y="301"/>
                    <a:pt x="62" y="291"/>
                    <a:pt x="72" y="312"/>
                  </a:cubicBezTo>
                  <a:cubicBezTo>
                    <a:pt x="78" y="319"/>
                    <a:pt x="89" y="323"/>
                    <a:pt x="99" y="325"/>
                  </a:cubicBezTo>
                  <a:cubicBezTo>
                    <a:pt x="99" y="325"/>
                    <a:pt x="99" y="325"/>
                    <a:pt x="99" y="325"/>
                  </a:cubicBezTo>
                  <a:cubicBezTo>
                    <a:pt x="103" y="325"/>
                    <a:pt x="107" y="326"/>
                    <a:pt x="111" y="326"/>
                  </a:cubicBezTo>
                  <a:cubicBezTo>
                    <a:pt x="123" y="325"/>
                    <a:pt x="136" y="321"/>
                    <a:pt x="143" y="313"/>
                  </a:cubicBezTo>
                  <a:cubicBezTo>
                    <a:pt x="153" y="291"/>
                    <a:pt x="128" y="301"/>
                    <a:pt x="125" y="286"/>
                  </a:cubicBezTo>
                  <a:cubicBezTo>
                    <a:pt x="123" y="271"/>
                    <a:pt x="140" y="270"/>
                    <a:pt x="140" y="270"/>
                  </a:cubicBezTo>
                  <a:cubicBezTo>
                    <a:pt x="209" y="270"/>
                    <a:pt x="209" y="270"/>
                    <a:pt x="209" y="270"/>
                  </a:cubicBezTo>
                  <a:cubicBezTo>
                    <a:pt x="208" y="195"/>
                    <a:pt x="208" y="195"/>
                    <a:pt x="208" y="195"/>
                  </a:cubicBezTo>
                  <a:cubicBezTo>
                    <a:pt x="208" y="194"/>
                    <a:pt x="207" y="189"/>
                    <a:pt x="205" y="18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22"/>
            <p:cNvSpPr/>
            <p:nvPr/>
          </p:nvSpPr>
          <p:spPr bwMode="auto">
            <a:xfrm>
              <a:off x="5799138" y="1941513"/>
              <a:ext cx="350838" cy="234950"/>
            </a:xfrm>
            <a:custGeom>
              <a:avLst/>
              <a:gdLst>
                <a:gd name="T0" fmla="*/ 307 w 320"/>
                <a:gd name="T1" fmla="*/ 72 h 215"/>
                <a:gd name="T2" fmla="*/ 280 w 320"/>
                <a:gd name="T3" fmla="*/ 90 h 215"/>
                <a:gd name="T4" fmla="*/ 265 w 320"/>
                <a:gd name="T5" fmla="*/ 75 h 215"/>
                <a:gd name="T6" fmla="*/ 264 w 320"/>
                <a:gd name="T7" fmla="*/ 0 h 215"/>
                <a:gd name="T8" fmla="*/ 189 w 320"/>
                <a:gd name="T9" fmla="*/ 0 h 215"/>
                <a:gd name="T10" fmla="*/ 175 w 320"/>
                <a:gd name="T11" fmla="*/ 16 h 215"/>
                <a:gd name="T12" fmla="*/ 192 w 320"/>
                <a:gd name="T13" fmla="*/ 43 h 215"/>
                <a:gd name="T14" fmla="*/ 160 w 320"/>
                <a:gd name="T15" fmla="*/ 55 h 215"/>
                <a:gd name="T16" fmla="*/ 148 w 320"/>
                <a:gd name="T17" fmla="*/ 54 h 215"/>
                <a:gd name="T18" fmla="*/ 148 w 320"/>
                <a:gd name="T19" fmla="*/ 54 h 215"/>
                <a:gd name="T20" fmla="*/ 122 w 320"/>
                <a:gd name="T21" fmla="*/ 42 h 215"/>
                <a:gd name="T22" fmla="*/ 139 w 320"/>
                <a:gd name="T23" fmla="*/ 15 h 215"/>
                <a:gd name="T24" fmla="*/ 128 w 320"/>
                <a:gd name="T25" fmla="*/ 0 h 215"/>
                <a:gd name="T26" fmla="*/ 55 w 320"/>
                <a:gd name="T27" fmla="*/ 0 h 215"/>
                <a:gd name="T28" fmla="*/ 55 w 320"/>
                <a:gd name="T29" fmla="*/ 76 h 215"/>
                <a:gd name="T30" fmla="*/ 47 w 320"/>
                <a:gd name="T31" fmla="*/ 93 h 215"/>
                <a:gd name="T32" fmla="*/ 33 w 320"/>
                <a:gd name="T33" fmla="*/ 96 h 215"/>
                <a:gd name="T34" fmla="*/ 18 w 320"/>
                <a:gd name="T35" fmla="*/ 81 h 215"/>
                <a:gd name="T36" fmla="*/ 16 w 320"/>
                <a:gd name="T37" fmla="*/ 76 h 215"/>
                <a:gd name="T38" fmla="*/ 10 w 320"/>
                <a:gd name="T39" fmla="*/ 78 h 215"/>
                <a:gd name="T40" fmla="*/ 1 w 320"/>
                <a:gd name="T41" fmla="*/ 100 h 215"/>
                <a:gd name="T42" fmla="*/ 1 w 320"/>
                <a:gd name="T43" fmla="*/ 100 h 215"/>
                <a:gd name="T44" fmla="*/ 0 w 320"/>
                <a:gd name="T45" fmla="*/ 111 h 215"/>
                <a:gd name="T46" fmla="*/ 10 w 320"/>
                <a:gd name="T47" fmla="*/ 138 h 215"/>
                <a:gd name="T48" fmla="*/ 16 w 320"/>
                <a:gd name="T49" fmla="*/ 140 h 215"/>
                <a:gd name="T50" fmla="*/ 18 w 320"/>
                <a:gd name="T51" fmla="*/ 135 h 215"/>
                <a:gd name="T52" fmla="*/ 32 w 320"/>
                <a:gd name="T53" fmla="*/ 120 h 215"/>
                <a:gd name="T54" fmla="*/ 47 w 320"/>
                <a:gd name="T55" fmla="*/ 123 h 215"/>
                <a:gd name="T56" fmla="*/ 55 w 320"/>
                <a:gd name="T57" fmla="*/ 140 h 215"/>
                <a:gd name="T58" fmla="*/ 55 w 320"/>
                <a:gd name="T59" fmla="*/ 215 h 215"/>
                <a:gd name="T60" fmla="*/ 50 w 320"/>
                <a:gd name="T61" fmla="*/ 215 h 215"/>
                <a:gd name="T62" fmla="*/ 124 w 320"/>
                <a:gd name="T63" fmla="*/ 215 h 215"/>
                <a:gd name="T64" fmla="*/ 139 w 320"/>
                <a:gd name="T65" fmla="*/ 199 h 215"/>
                <a:gd name="T66" fmla="*/ 121 w 320"/>
                <a:gd name="T67" fmla="*/ 172 h 215"/>
                <a:gd name="T68" fmla="*/ 153 w 320"/>
                <a:gd name="T69" fmla="*/ 160 h 215"/>
                <a:gd name="T70" fmla="*/ 165 w 320"/>
                <a:gd name="T71" fmla="*/ 161 h 215"/>
                <a:gd name="T72" fmla="*/ 166 w 320"/>
                <a:gd name="T73" fmla="*/ 161 h 215"/>
                <a:gd name="T74" fmla="*/ 192 w 320"/>
                <a:gd name="T75" fmla="*/ 173 h 215"/>
                <a:gd name="T76" fmla="*/ 174 w 320"/>
                <a:gd name="T77" fmla="*/ 200 h 215"/>
                <a:gd name="T78" fmla="*/ 186 w 320"/>
                <a:gd name="T79" fmla="*/ 215 h 215"/>
                <a:gd name="T80" fmla="*/ 264 w 320"/>
                <a:gd name="T81" fmla="*/ 215 h 215"/>
                <a:gd name="T82" fmla="*/ 264 w 320"/>
                <a:gd name="T83" fmla="*/ 139 h 215"/>
                <a:gd name="T84" fmla="*/ 280 w 320"/>
                <a:gd name="T85" fmla="*/ 125 h 215"/>
                <a:gd name="T86" fmla="*/ 307 w 320"/>
                <a:gd name="T87" fmla="*/ 143 h 215"/>
                <a:gd name="T88" fmla="*/ 319 w 320"/>
                <a:gd name="T89" fmla="*/ 117 h 215"/>
                <a:gd name="T90" fmla="*/ 319 w 320"/>
                <a:gd name="T91" fmla="*/ 116 h 215"/>
                <a:gd name="T92" fmla="*/ 320 w 320"/>
                <a:gd name="T93" fmla="*/ 104 h 215"/>
                <a:gd name="T94" fmla="*/ 307 w 320"/>
                <a:gd name="T95" fmla="*/ 7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215">
                  <a:moveTo>
                    <a:pt x="307" y="72"/>
                  </a:moveTo>
                  <a:cubicBezTo>
                    <a:pt x="285" y="62"/>
                    <a:pt x="295" y="87"/>
                    <a:pt x="280" y="90"/>
                  </a:cubicBezTo>
                  <a:cubicBezTo>
                    <a:pt x="265" y="93"/>
                    <a:pt x="265" y="75"/>
                    <a:pt x="265" y="75"/>
                  </a:cubicBezTo>
                  <a:cubicBezTo>
                    <a:pt x="264" y="0"/>
                    <a:pt x="264" y="0"/>
                    <a:pt x="264" y="0"/>
                  </a:cubicBezTo>
                  <a:cubicBezTo>
                    <a:pt x="189" y="0"/>
                    <a:pt x="189" y="0"/>
                    <a:pt x="189" y="0"/>
                  </a:cubicBezTo>
                  <a:cubicBezTo>
                    <a:pt x="189" y="0"/>
                    <a:pt x="172" y="1"/>
                    <a:pt x="175" y="16"/>
                  </a:cubicBezTo>
                  <a:cubicBezTo>
                    <a:pt x="177" y="31"/>
                    <a:pt x="202" y="21"/>
                    <a:pt x="192" y="43"/>
                  </a:cubicBezTo>
                  <a:cubicBezTo>
                    <a:pt x="185" y="51"/>
                    <a:pt x="172" y="55"/>
                    <a:pt x="160" y="55"/>
                  </a:cubicBezTo>
                  <a:cubicBezTo>
                    <a:pt x="156" y="56"/>
                    <a:pt x="152" y="55"/>
                    <a:pt x="148" y="54"/>
                  </a:cubicBezTo>
                  <a:cubicBezTo>
                    <a:pt x="148" y="54"/>
                    <a:pt x="148" y="54"/>
                    <a:pt x="148" y="54"/>
                  </a:cubicBezTo>
                  <a:cubicBezTo>
                    <a:pt x="138" y="53"/>
                    <a:pt x="128" y="49"/>
                    <a:pt x="122" y="42"/>
                  </a:cubicBezTo>
                  <a:cubicBezTo>
                    <a:pt x="111" y="20"/>
                    <a:pt x="136" y="30"/>
                    <a:pt x="139" y="15"/>
                  </a:cubicBezTo>
                  <a:cubicBezTo>
                    <a:pt x="141" y="5"/>
                    <a:pt x="133" y="1"/>
                    <a:pt x="128" y="0"/>
                  </a:cubicBezTo>
                  <a:cubicBezTo>
                    <a:pt x="55" y="0"/>
                    <a:pt x="55" y="0"/>
                    <a:pt x="55" y="0"/>
                  </a:cubicBezTo>
                  <a:cubicBezTo>
                    <a:pt x="55" y="76"/>
                    <a:pt x="55" y="76"/>
                    <a:pt x="55" y="76"/>
                  </a:cubicBezTo>
                  <a:cubicBezTo>
                    <a:pt x="55" y="80"/>
                    <a:pt x="54" y="88"/>
                    <a:pt x="47" y="93"/>
                  </a:cubicBezTo>
                  <a:cubicBezTo>
                    <a:pt x="45" y="95"/>
                    <a:pt x="40" y="97"/>
                    <a:pt x="33" y="96"/>
                  </a:cubicBezTo>
                  <a:cubicBezTo>
                    <a:pt x="23" y="94"/>
                    <a:pt x="20" y="86"/>
                    <a:pt x="18" y="81"/>
                  </a:cubicBezTo>
                  <a:cubicBezTo>
                    <a:pt x="18" y="79"/>
                    <a:pt x="17" y="76"/>
                    <a:pt x="16" y="76"/>
                  </a:cubicBezTo>
                  <a:cubicBezTo>
                    <a:pt x="16" y="76"/>
                    <a:pt x="15" y="76"/>
                    <a:pt x="10" y="78"/>
                  </a:cubicBezTo>
                  <a:cubicBezTo>
                    <a:pt x="5" y="82"/>
                    <a:pt x="2" y="90"/>
                    <a:pt x="1" y="100"/>
                  </a:cubicBezTo>
                  <a:cubicBezTo>
                    <a:pt x="1" y="100"/>
                    <a:pt x="1" y="100"/>
                    <a:pt x="1" y="100"/>
                  </a:cubicBezTo>
                  <a:cubicBezTo>
                    <a:pt x="0" y="104"/>
                    <a:pt x="0" y="107"/>
                    <a:pt x="0" y="111"/>
                  </a:cubicBezTo>
                  <a:cubicBezTo>
                    <a:pt x="0" y="120"/>
                    <a:pt x="3" y="132"/>
                    <a:pt x="10" y="138"/>
                  </a:cubicBezTo>
                  <a:cubicBezTo>
                    <a:pt x="14" y="140"/>
                    <a:pt x="16" y="140"/>
                    <a:pt x="16" y="140"/>
                  </a:cubicBezTo>
                  <a:cubicBezTo>
                    <a:pt x="16" y="139"/>
                    <a:pt x="17" y="136"/>
                    <a:pt x="18" y="135"/>
                  </a:cubicBezTo>
                  <a:cubicBezTo>
                    <a:pt x="20" y="130"/>
                    <a:pt x="23" y="122"/>
                    <a:pt x="32" y="120"/>
                  </a:cubicBezTo>
                  <a:cubicBezTo>
                    <a:pt x="39" y="118"/>
                    <a:pt x="44" y="121"/>
                    <a:pt x="47" y="123"/>
                  </a:cubicBezTo>
                  <a:cubicBezTo>
                    <a:pt x="54" y="129"/>
                    <a:pt x="55" y="139"/>
                    <a:pt x="55" y="140"/>
                  </a:cubicBezTo>
                  <a:cubicBezTo>
                    <a:pt x="55" y="215"/>
                    <a:pt x="55" y="215"/>
                    <a:pt x="55" y="215"/>
                  </a:cubicBezTo>
                  <a:cubicBezTo>
                    <a:pt x="50" y="215"/>
                    <a:pt x="50" y="215"/>
                    <a:pt x="50" y="215"/>
                  </a:cubicBezTo>
                  <a:cubicBezTo>
                    <a:pt x="124" y="215"/>
                    <a:pt x="124" y="215"/>
                    <a:pt x="124" y="215"/>
                  </a:cubicBezTo>
                  <a:cubicBezTo>
                    <a:pt x="124" y="215"/>
                    <a:pt x="142" y="214"/>
                    <a:pt x="139" y="199"/>
                  </a:cubicBezTo>
                  <a:cubicBezTo>
                    <a:pt x="136" y="184"/>
                    <a:pt x="111" y="194"/>
                    <a:pt x="121" y="172"/>
                  </a:cubicBezTo>
                  <a:cubicBezTo>
                    <a:pt x="128" y="164"/>
                    <a:pt x="141" y="160"/>
                    <a:pt x="153" y="160"/>
                  </a:cubicBezTo>
                  <a:cubicBezTo>
                    <a:pt x="157" y="160"/>
                    <a:pt x="161" y="160"/>
                    <a:pt x="165" y="161"/>
                  </a:cubicBezTo>
                  <a:cubicBezTo>
                    <a:pt x="165" y="161"/>
                    <a:pt x="165" y="161"/>
                    <a:pt x="166" y="161"/>
                  </a:cubicBezTo>
                  <a:cubicBezTo>
                    <a:pt x="176" y="162"/>
                    <a:pt x="186" y="166"/>
                    <a:pt x="192" y="173"/>
                  </a:cubicBezTo>
                  <a:cubicBezTo>
                    <a:pt x="202" y="195"/>
                    <a:pt x="177" y="185"/>
                    <a:pt x="174" y="200"/>
                  </a:cubicBezTo>
                  <a:cubicBezTo>
                    <a:pt x="172" y="211"/>
                    <a:pt x="181" y="214"/>
                    <a:pt x="186" y="215"/>
                  </a:cubicBezTo>
                  <a:cubicBezTo>
                    <a:pt x="264" y="215"/>
                    <a:pt x="264" y="215"/>
                    <a:pt x="264" y="215"/>
                  </a:cubicBezTo>
                  <a:cubicBezTo>
                    <a:pt x="264" y="139"/>
                    <a:pt x="264" y="139"/>
                    <a:pt x="264" y="139"/>
                  </a:cubicBezTo>
                  <a:cubicBezTo>
                    <a:pt x="264" y="137"/>
                    <a:pt x="266" y="123"/>
                    <a:pt x="280" y="125"/>
                  </a:cubicBezTo>
                  <a:cubicBezTo>
                    <a:pt x="295" y="128"/>
                    <a:pt x="285" y="153"/>
                    <a:pt x="307" y="143"/>
                  </a:cubicBezTo>
                  <a:cubicBezTo>
                    <a:pt x="314" y="137"/>
                    <a:pt x="317" y="127"/>
                    <a:pt x="319" y="117"/>
                  </a:cubicBezTo>
                  <a:cubicBezTo>
                    <a:pt x="319" y="116"/>
                    <a:pt x="319" y="116"/>
                    <a:pt x="319" y="116"/>
                  </a:cubicBezTo>
                  <a:cubicBezTo>
                    <a:pt x="320" y="113"/>
                    <a:pt x="320" y="108"/>
                    <a:pt x="320" y="104"/>
                  </a:cubicBezTo>
                  <a:cubicBezTo>
                    <a:pt x="319" y="92"/>
                    <a:pt x="315" y="79"/>
                    <a:pt x="307" y="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113" y="324076"/>
            <a:ext cx="9730533" cy="756175"/>
          </a:xfrm>
        </p:spPr>
        <p:txBody>
          <a:bodyPr/>
          <a:lstStyle/>
          <a:p>
            <a:r>
              <a:rPr lang="zh-CN" altLang="en-US" dirty="0">
                <a:latin typeface="微软雅黑" panose="020B0503020204020204" pitchFamily="34" charset="-122"/>
                <a:ea typeface="微软雅黑" panose="020B0503020204020204" pitchFamily="34" charset="-122"/>
              </a:rPr>
              <a:t>通过方便的开发工具提高开发效率和开放接口</a:t>
            </a:r>
            <a:endParaRPr lang="en-US" dirty="0">
              <a:latin typeface="微软雅黑" panose="020B0503020204020204" pitchFamily="34" charset="-122"/>
              <a:ea typeface="微软雅黑" panose="020B0503020204020204" pitchFamily="34" charset="-122"/>
            </a:endParaRPr>
          </a:p>
        </p:txBody>
      </p:sp>
      <p:sp>
        <p:nvSpPr>
          <p:cNvPr id="14" name="Rectangle 13"/>
          <p:cNvSpPr/>
          <p:nvPr/>
        </p:nvSpPr>
        <p:spPr>
          <a:xfrm>
            <a:off x="323317" y="1502175"/>
            <a:ext cx="11352434" cy="984885"/>
          </a:xfrm>
          <a:prstGeom prst="rect">
            <a:avLst/>
          </a:prstGeom>
        </p:spPr>
        <p:txBody>
          <a:bodyPr wrap="square">
            <a:spAutoFit/>
          </a:bodyPr>
          <a:lstStyle/>
          <a:p>
            <a:pPr marL="179705" lvl="2" indent="-179705" fontAlgn="base">
              <a:spcBef>
                <a:spcPts val="600"/>
              </a:spcBef>
              <a:spcAft>
                <a:spcPct val="0"/>
              </a:spcAft>
              <a:buClr>
                <a:schemeClr val="accent1"/>
              </a:buClr>
              <a:buSzPct val="100000"/>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开放平台支持多种语言的标准的 </a:t>
            </a:r>
            <a:r>
              <a:rPr lang="en-US" sz="1600" dirty="0">
                <a:latin typeface="微软雅黑" panose="020B0503020204020204" pitchFamily="34" charset="-122"/>
                <a:ea typeface="微软雅黑" panose="020B0503020204020204" pitchFamily="34" charset="-122"/>
              </a:rPr>
              <a:t>ODBC/JDBC </a:t>
            </a:r>
            <a:r>
              <a:rPr lang="zh-CN" altLang="en-US" sz="1600" dirty="0">
                <a:latin typeface="微软雅黑" panose="020B0503020204020204" pitchFamily="34" charset="-122"/>
                <a:ea typeface="微软雅黑" panose="020B0503020204020204" pitchFamily="34" charset="-122"/>
              </a:rPr>
              <a:t>和 </a:t>
            </a:r>
            <a:r>
              <a:rPr lang="en-US" sz="1600" dirty="0">
                <a:latin typeface="微软雅黑" panose="020B0503020204020204" pitchFamily="34" charset="-122"/>
                <a:ea typeface="微软雅黑" panose="020B0503020204020204" pitchFamily="34" charset="-122"/>
              </a:rPr>
              <a:t>OData/</a:t>
            </a:r>
            <a:r>
              <a:rPr lang="en-US" sz="1600" dirty="0" err="1">
                <a:latin typeface="微软雅黑" panose="020B0503020204020204" pitchFamily="34" charset="-122"/>
                <a:ea typeface="微软雅黑" panose="020B0503020204020204" pitchFamily="34" charset="-122"/>
              </a:rPr>
              <a:t>RESTFul</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的 </a:t>
            </a:r>
            <a:r>
              <a:rPr lang="en-US" sz="1600" dirty="0">
                <a:latin typeface="微软雅黑" panose="020B0503020204020204" pitchFamily="34" charset="-122"/>
                <a:ea typeface="微软雅黑" panose="020B0503020204020204" pitchFamily="34" charset="-122"/>
              </a:rPr>
              <a:t>Web </a:t>
            </a:r>
            <a:r>
              <a:rPr lang="zh-CN" altLang="en-US" sz="1600" dirty="0">
                <a:latin typeface="微软雅黑" panose="020B0503020204020204" pitchFamily="34" charset="-122"/>
                <a:ea typeface="微软雅黑" panose="020B0503020204020204" pitchFamily="34" charset="-122"/>
              </a:rPr>
              <a:t>服务调用</a:t>
            </a:r>
            <a:endParaRPr lang="en-US" sz="1600" dirty="0">
              <a:latin typeface="微软雅黑" panose="020B0503020204020204" pitchFamily="34" charset="-122"/>
              <a:ea typeface="微软雅黑" panose="020B0503020204020204" pitchFamily="34" charset="-122"/>
            </a:endParaRPr>
          </a:p>
          <a:p>
            <a:pPr marL="179705" lvl="2" indent="-179705" fontAlgn="base">
              <a:spcBef>
                <a:spcPts val="600"/>
              </a:spcBef>
              <a:spcAft>
                <a:spcPct val="0"/>
              </a:spcAft>
              <a:buClr>
                <a:schemeClr val="accent1"/>
              </a:buClr>
              <a:buSzPct val="100000"/>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深入地结合 </a:t>
            </a:r>
            <a:r>
              <a:rPr lang="en-US" altLang="zh-CN" sz="1600" dirty="0">
                <a:latin typeface="微软雅黑" panose="020B0503020204020204" pitchFamily="34" charset="-122"/>
                <a:ea typeface="微软雅黑" panose="020B0503020204020204" pitchFamily="34" charset="-122"/>
              </a:rPr>
              <a:t>ABAP </a:t>
            </a:r>
            <a:r>
              <a:rPr lang="zh-CN" altLang="en-US" sz="1600" dirty="0">
                <a:latin typeface="微软雅黑" panose="020B0503020204020204" pitchFamily="34" charset="-122"/>
                <a:ea typeface="微软雅黑" panose="020B0503020204020204" pitchFamily="34" charset="-122"/>
              </a:rPr>
              <a:t>编程环境</a:t>
            </a:r>
            <a:endParaRPr lang="en-US" sz="1600" dirty="0">
              <a:latin typeface="微软雅黑" panose="020B0503020204020204" pitchFamily="34" charset="-122"/>
              <a:ea typeface="微软雅黑" panose="020B0503020204020204" pitchFamily="34" charset="-122"/>
            </a:endParaRPr>
          </a:p>
          <a:p>
            <a:pPr marL="179705" lvl="2" indent="-179705" fontAlgn="base">
              <a:spcBef>
                <a:spcPts val="600"/>
              </a:spcBef>
              <a:spcAft>
                <a:spcPct val="0"/>
              </a:spcAft>
              <a:buClr>
                <a:schemeClr val="accent1"/>
              </a:buClr>
              <a:buSzPct val="100000"/>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支持 </a:t>
            </a:r>
            <a:r>
              <a:rPr lang="en-US" altLang="zh-CN" sz="1600" dirty="0">
                <a:latin typeface="微软雅黑" panose="020B0503020204020204" pitchFamily="34" charset="-122"/>
                <a:ea typeface="微软雅黑" panose="020B0503020204020204" pitchFamily="34" charset="-122"/>
              </a:rPr>
              <a:t>Web IDE </a:t>
            </a:r>
            <a:r>
              <a:rPr lang="zh-CN" altLang="en-US" sz="1600" dirty="0">
                <a:latin typeface="微软雅黑" panose="020B0503020204020204" pitchFamily="34" charset="-122"/>
                <a:ea typeface="微软雅黑" panose="020B0503020204020204" pitchFamily="34" charset="-122"/>
              </a:rPr>
              <a:t>允许使用瘦客户端编程</a:t>
            </a:r>
            <a:endParaRPr lang="en-US" sz="1600" dirty="0">
              <a:latin typeface="微软雅黑" panose="020B0503020204020204" pitchFamily="34" charset="-122"/>
              <a:ea typeface="微软雅黑" panose="020B0503020204020204" pitchFamily="34" charset="-122"/>
            </a:endParaRPr>
          </a:p>
        </p:txBody>
      </p:sp>
      <p:grpSp>
        <p:nvGrpSpPr>
          <p:cNvPr id="3" name="Group 2"/>
          <p:cNvGrpSpPr/>
          <p:nvPr/>
        </p:nvGrpSpPr>
        <p:grpSpPr>
          <a:xfrm>
            <a:off x="451673" y="3249944"/>
            <a:ext cx="11273574" cy="3082634"/>
            <a:chOff x="355599" y="3249944"/>
            <a:chExt cx="8452979" cy="3082634"/>
          </a:xfrm>
        </p:grpSpPr>
        <p:sp>
          <p:nvSpPr>
            <p:cNvPr id="4" name="Rectangle 3"/>
            <p:cNvSpPr/>
            <p:nvPr/>
          </p:nvSpPr>
          <p:spPr bwMode="gray">
            <a:xfrm>
              <a:off x="372532" y="5297070"/>
              <a:ext cx="8436045" cy="1035508"/>
            </a:xfrm>
            <a:prstGeom prst="rect">
              <a:avLst/>
            </a:prstGeom>
            <a:solidFill>
              <a:schemeClr val="accent1"/>
            </a:solidFill>
            <a:ln w="38100" algn="ctr">
              <a:noFill/>
              <a:miter lim="800000"/>
            </a:ln>
          </p:spPr>
          <p:txBody>
            <a:bodyPr lIns="90000" tIns="72000" rIns="90000" bIns="72000" rtlCol="0" anchor="t" anchorCtr="0"/>
            <a:lstStyle/>
            <a:p>
              <a:pPr lvl="0" algn="ctr" fontAlgn="base">
                <a:spcBef>
                  <a:spcPct val="50000"/>
                </a:spcBef>
                <a:spcAft>
                  <a:spcPct val="0"/>
                </a:spcAft>
                <a:buClr>
                  <a:srgbClr val="F0AB00"/>
                </a:buClr>
                <a:buSzPct val="80000"/>
              </a:pPr>
              <a:r>
                <a:rPr lang="en-US" sz="1600" b="1" kern="0" dirty="0">
                  <a:latin typeface="Arial" panose="020B0604020202020204" pitchFamily="34" charset="0"/>
                  <a:ea typeface="Arial Unicode MS" panose="020B0604020202020204" pitchFamily="34" charset="-128"/>
                  <a:cs typeface="Arial Unicode MS" panose="020B0604020202020204" pitchFamily="34" charset="-128"/>
                </a:rPr>
                <a:t>SAP HANA Platform</a:t>
              </a:r>
              <a:endParaRPr lang="en-US" sz="1600" b="1" kern="0" dirty="0">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26" name="Rectangle 25"/>
            <p:cNvSpPr/>
            <p:nvPr/>
          </p:nvSpPr>
          <p:spPr bwMode="gray">
            <a:xfrm>
              <a:off x="355600" y="4863235"/>
              <a:ext cx="8452978" cy="368761"/>
            </a:xfrm>
            <a:prstGeom prst="rect">
              <a:avLst/>
            </a:prstGeom>
            <a:solidFill>
              <a:schemeClr val="accent2"/>
            </a:solidFill>
            <a:ln w="34925" cap="sq" cmpd="sng" algn="ctr">
              <a:noFill/>
              <a:miter lim="800000"/>
            </a:ln>
          </p:spPr>
          <p:txBody>
            <a:bodyPr lIns="90000" tIns="72000" rIns="90000" bIns="72000" rtlCol="0" anchor="ctr"/>
            <a:lstStyle/>
            <a:p>
              <a:pPr lvl="0" algn="ctr" fontAlgn="base">
                <a:spcBef>
                  <a:spcPct val="50000"/>
                </a:spcBef>
                <a:spcAft>
                  <a:spcPct val="0"/>
                </a:spcAft>
                <a:buClr>
                  <a:srgbClr val="F0AB00"/>
                </a:buClr>
                <a:buSzPct val="80000"/>
              </a:pPr>
              <a:r>
                <a:rPr lang="en-US" sz="1200" b="1" kern="0" dirty="0">
                  <a:solidFill>
                    <a:schemeClr val="bg1"/>
                  </a:solidFill>
                  <a:latin typeface="Arial" panose="020B0604020202020204" pitchFamily="34" charset="0"/>
                  <a:ea typeface="Arial Unicode MS" panose="020B0604020202020204" pitchFamily="34" charset="-128"/>
                  <a:cs typeface="Arial Unicode MS" panose="020B0604020202020204" pitchFamily="34" charset="-128"/>
                </a:rPr>
                <a:t>REST / SQL Interface</a:t>
              </a:r>
              <a:endParaRPr lang="en-US" sz="1200" b="1" kern="0" dirty="0">
                <a:solidFill>
                  <a:schemeClr val="bg1"/>
                </a:solidFill>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34" name="Rectangle 33"/>
            <p:cNvSpPr/>
            <p:nvPr/>
          </p:nvSpPr>
          <p:spPr bwMode="gray">
            <a:xfrm>
              <a:off x="355599" y="4486987"/>
              <a:ext cx="3742268" cy="321709"/>
            </a:xfrm>
            <a:prstGeom prst="rect">
              <a:avLst/>
            </a:prstGeom>
            <a:solidFill>
              <a:schemeClr val="bg2"/>
            </a:solidFill>
            <a:ln w="38100" algn="ctr">
              <a:noFill/>
              <a:miter lim="800000"/>
            </a:ln>
          </p:spPr>
          <p:txBody>
            <a:bodyPr lIns="90000" tIns="72000" rIns="90000" bIns="72000" rtlCol="0" anchor="ctr"/>
            <a:lstStyle/>
            <a:p>
              <a:pPr lvl="0" algn="ctr" fontAlgn="base">
                <a:spcBef>
                  <a:spcPct val="50000"/>
                </a:spcBef>
                <a:spcAft>
                  <a:spcPct val="0"/>
                </a:spcAft>
                <a:buClr>
                  <a:srgbClr val="F0AB00"/>
                </a:buClr>
                <a:buSzPct val="80000"/>
              </a:pPr>
              <a:r>
                <a:rPr lang="en-US" sz="1200" b="1" kern="0" dirty="0">
                  <a:latin typeface="Arial" panose="020B0604020202020204" pitchFamily="34" charset="0"/>
                  <a:ea typeface="Arial Unicode MS" panose="020B0604020202020204" pitchFamily="34" charset="-128"/>
                  <a:cs typeface="Arial Unicode MS" panose="020B0604020202020204" pitchFamily="34" charset="-128"/>
                </a:rPr>
                <a:t>Eclipse</a:t>
              </a:r>
              <a:endParaRPr lang="en-US" sz="1200" b="1" kern="0" dirty="0">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37" name="Rectangle 36"/>
            <p:cNvSpPr/>
            <p:nvPr/>
          </p:nvSpPr>
          <p:spPr bwMode="gray">
            <a:xfrm>
              <a:off x="362088" y="3249944"/>
              <a:ext cx="1216157" cy="1188720"/>
            </a:xfrm>
            <a:prstGeom prst="rect">
              <a:avLst/>
            </a:prstGeom>
            <a:solidFill>
              <a:schemeClr val="accent1"/>
            </a:solidFill>
            <a:ln w="34925" cap="sq" cmpd="sng" algn="ctr">
              <a:noFill/>
              <a:miter lim="800000"/>
            </a:ln>
          </p:spPr>
          <p:txBody>
            <a:bodyPr lIns="90000" tIns="72000" rIns="90000" bIns="72000" rtlCol="0" anchor="t"/>
            <a:lstStyle/>
            <a:p>
              <a:pPr algn="ctr" fontAlgn="base">
                <a:spcBef>
                  <a:spcPct val="50000"/>
                </a:spcBef>
                <a:spcAft>
                  <a:spcPct val="0"/>
                </a:spcAft>
                <a:buClr>
                  <a:srgbClr val="F0AB00"/>
                </a:buClr>
                <a:buSzPct val="80000"/>
              </a:pPr>
              <a:r>
                <a:rPr lang="en-US" sz="1200" b="1" kern="0" dirty="0">
                  <a:latin typeface="Arial" panose="020B0604020202020204" pitchFamily="34" charset="0"/>
                  <a:ea typeface="Arial Unicode MS" panose="020B0604020202020204" pitchFamily="34" charset="-128"/>
                  <a:cs typeface="Arial Unicode MS" panose="020B0604020202020204" pitchFamily="34" charset="-128"/>
                </a:rPr>
                <a:t>HANA Studio</a:t>
              </a:r>
              <a:endParaRPr lang="en-US" sz="1200" b="1" kern="0" dirty="0">
                <a:latin typeface="Arial" panose="020B0604020202020204" pitchFamily="34" charset="0"/>
                <a:ea typeface="Arial Unicode MS" panose="020B0604020202020204" pitchFamily="34" charset="-128"/>
                <a:cs typeface="Arial Unicode MS" panose="020B0604020202020204" pitchFamily="34" charset="-128"/>
              </a:endParaRPr>
            </a:p>
            <a:p>
              <a:pPr marL="55880" lvl="2" indent="-55880" fontAlgn="base">
                <a:spcBef>
                  <a:spcPts val="400"/>
                </a:spcBef>
                <a:spcAft>
                  <a:spcPct val="0"/>
                </a:spcAft>
                <a:buClr>
                  <a:schemeClr val="accent1"/>
                </a:buClr>
                <a:buSzPct val="100000"/>
                <a:buFont typeface="Wingdings" panose="05000000000000000000" pitchFamily="2" charset="2"/>
                <a:buChar char=""/>
              </a:pPr>
              <a:r>
                <a:rPr lang="en-US" sz="1100" dirty="0">
                  <a:latin typeface="+mn-lt"/>
                </a:rPr>
                <a:t>Flexible and Complete</a:t>
              </a:r>
              <a:endParaRPr lang="en-US" sz="1100" dirty="0">
                <a:latin typeface="+mn-lt"/>
              </a:endParaRPr>
            </a:p>
            <a:p>
              <a:pPr marL="55880" lvl="2" indent="-55880" fontAlgn="base">
                <a:spcBef>
                  <a:spcPts val="400"/>
                </a:spcBef>
                <a:spcAft>
                  <a:spcPct val="0"/>
                </a:spcAft>
                <a:buClr>
                  <a:schemeClr val="accent1"/>
                </a:buClr>
                <a:buSzPct val="100000"/>
                <a:buFont typeface="Wingdings" panose="05000000000000000000" pitchFamily="2" charset="2"/>
                <a:buChar char=""/>
              </a:pPr>
              <a:r>
                <a:rPr lang="en-US" sz="1100" dirty="0">
                  <a:latin typeface="+mn-lt"/>
                </a:rPr>
                <a:t>Fully support HANA features</a:t>
              </a:r>
              <a:endParaRPr lang="en-US" sz="1100" dirty="0">
                <a:latin typeface="+mn-lt"/>
              </a:endParaRPr>
            </a:p>
          </p:txBody>
        </p:sp>
        <p:sp>
          <p:nvSpPr>
            <p:cNvPr id="35" name="Rectangle 34"/>
            <p:cNvSpPr/>
            <p:nvPr/>
          </p:nvSpPr>
          <p:spPr bwMode="gray">
            <a:xfrm>
              <a:off x="4165600" y="4486987"/>
              <a:ext cx="1164683" cy="321709"/>
            </a:xfrm>
            <a:prstGeom prst="rect">
              <a:avLst/>
            </a:prstGeom>
            <a:solidFill>
              <a:schemeClr val="bg2"/>
            </a:solidFill>
            <a:ln w="38100" algn="ctr">
              <a:noFill/>
              <a:miter lim="800000"/>
            </a:ln>
          </p:spPr>
          <p:txBody>
            <a:bodyPr lIns="90000" tIns="72000" rIns="90000" bIns="72000" rtlCol="0" anchor="ctr"/>
            <a:lstStyle/>
            <a:p>
              <a:pPr lvl="0" algn="ctr" fontAlgn="base">
                <a:spcBef>
                  <a:spcPct val="50000"/>
                </a:spcBef>
                <a:spcAft>
                  <a:spcPct val="0"/>
                </a:spcAft>
                <a:buClr>
                  <a:srgbClr val="F0AB00"/>
                </a:buClr>
                <a:buSzPct val="80000"/>
              </a:pPr>
              <a:r>
                <a:rPr lang="en-US" sz="1200" b="1" kern="0" dirty="0">
                  <a:latin typeface="Arial" panose="020B0604020202020204" pitchFamily="34" charset="0"/>
                  <a:ea typeface="Arial Unicode MS" panose="020B0604020202020204" pitchFamily="34" charset="-128"/>
                  <a:cs typeface="Arial Unicode MS" panose="020B0604020202020204" pitchFamily="34" charset="-128"/>
                </a:rPr>
                <a:t>Orion</a:t>
              </a:r>
              <a:endParaRPr lang="en-US" sz="1200" b="1" kern="0" dirty="0">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38" name="Rectangle 37"/>
            <p:cNvSpPr/>
            <p:nvPr/>
          </p:nvSpPr>
          <p:spPr bwMode="gray">
            <a:xfrm>
              <a:off x="4164926" y="3249944"/>
              <a:ext cx="1169074" cy="1188720"/>
            </a:xfrm>
            <a:prstGeom prst="rect">
              <a:avLst/>
            </a:prstGeom>
            <a:solidFill>
              <a:schemeClr val="accent1"/>
            </a:solidFill>
            <a:ln w="34925" cap="sq" cmpd="sng" algn="ctr">
              <a:noFill/>
              <a:miter lim="800000"/>
            </a:ln>
          </p:spPr>
          <p:txBody>
            <a:bodyPr lIns="90000" tIns="72000" rIns="90000" bIns="72000" rtlCol="0" anchor="t"/>
            <a:lstStyle/>
            <a:p>
              <a:pPr algn="ctr" fontAlgn="base">
                <a:spcBef>
                  <a:spcPct val="50000"/>
                </a:spcBef>
                <a:spcAft>
                  <a:spcPct val="0"/>
                </a:spcAft>
                <a:buClr>
                  <a:srgbClr val="F0AB00"/>
                </a:buClr>
                <a:buSzPct val="80000"/>
              </a:pPr>
              <a:r>
                <a:rPr lang="en-US" sz="1200" b="1" kern="0" dirty="0">
                  <a:latin typeface="Arial" panose="020B0604020202020204" pitchFamily="34" charset="0"/>
                  <a:ea typeface="Arial Unicode MS" panose="020B0604020202020204" pitchFamily="34" charset="-128"/>
                  <a:cs typeface="Arial Unicode MS" panose="020B0604020202020204" pitchFamily="34" charset="-128"/>
                </a:rPr>
                <a:t>Web IDE</a:t>
              </a:r>
              <a:endParaRPr lang="en-US" sz="1200" b="1" kern="0" dirty="0">
                <a:latin typeface="Arial" panose="020B0604020202020204" pitchFamily="34" charset="0"/>
                <a:ea typeface="Arial Unicode MS" panose="020B0604020202020204" pitchFamily="34" charset="-128"/>
                <a:cs typeface="Arial Unicode MS" panose="020B0604020202020204" pitchFamily="34" charset="-128"/>
              </a:endParaRPr>
            </a:p>
            <a:p>
              <a:pPr marL="179705" lvl="2" indent="-179705" fontAlgn="base">
                <a:spcBef>
                  <a:spcPts val="400"/>
                </a:spcBef>
                <a:spcAft>
                  <a:spcPct val="0"/>
                </a:spcAft>
                <a:buClr>
                  <a:schemeClr val="accent1"/>
                </a:buClr>
                <a:buSzPct val="100000"/>
                <a:buFont typeface="Wingdings" panose="05000000000000000000" pitchFamily="2" charset="2"/>
                <a:buChar char=""/>
              </a:pPr>
              <a:r>
                <a:rPr lang="en-US" sz="1100" dirty="0">
                  <a:latin typeface="+mn-lt"/>
                </a:rPr>
                <a:t>Simplicity</a:t>
              </a:r>
              <a:endParaRPr lang="en-US" sz="1100" dirty="0">
                <a:latin typeface="+mn-lt"/>
              </a:endParaRPr>
            </a:p>
            <a:p>
              <a:pPr marL="179705" lvl="2" indent="-179705" fontAlgn="base">
                <a:spcBef>
                  <a:spcPts val="400"/>
                </a:spcBef>
                <a:spcAft>
                  <a:spcPct val="0"/>
                </a:spcAft>
                <a:buClr>
                  <a:schemeClr val="accent1"/>
                </a:buClr>
                <a:buSzPct val="100000"/>
                <a:buFont typeface="Wingdings" panose="05000000000000000000" pitchFamily="2" charset="2"/>
                <a:buChar char=""/>
              </a:pPr>
              <a:r>
                <a:rPr lang="en-US" sz="1100" dirty="0">
                  <a:latin typeface="+mn-lt"/>
                </a:rPr>
                <a:t>Professional Developers</a:t>
              </a:r>
              <a:endParaRPr lang="en-US" sz="1100" dirty="0">
                <a:latin typeface="+mn-lt"/>
              </a:endParaRPr>
            </a:p>
          </p:txBody>
        </p:sp>
        <p:sp>
          <p:nvSpPr>
            <p:cNvPr id="40" name="Rectangle 39"/>
            <p:cNvSpPr/>
            <p:nvPr/>
          </p:nvSpPr>
          <p:spPr bwMode="gray">
            <a:xfrm>
              <a:off x="6644952" y="3250949"/>
              <a:ext cx="2162056" cy="1564425"/>
            </a:xfrm>
            <a:prstGeom prst="rect">
              <a:avLst/>
            </a:prstGeom>
            <a:solidFill>
              <a:schemeClr val="accent2"/>
            </a:solidFill>
            <a:ln w="34925" cap="sq" cmpd="sng" algn="ctr">
              <a:noFill/>
              <a:miter lim="800000"/>
            </a:ln>
          </p:spPr>
          <p:txBody>
            <a:bodyPr lIns="90000" tIns="72000" rIns="90000" bIns="72000" rtlCol="0" anchor="t"/>
            <a:lstStyle/>
            <a:p>
              <a:pPr algn="ctr" fontAlgn="base">
                <a:spcBef>
                  <a:spcPct val="50000"/>
                </a:spcBef>
                <a:spcAft>
                  <a:spcPct val="0"/>
                </a:spcAft>
                <a:buClr>
                  <a:srgbClr val="F0AB00"/>
                </a:buClr>
                <a:buSzPct val="80000"/>
              </a:pPr>
              <a:r>
                <a:rPr lang="en-US" sz="1200" b="1" kern="0" dirty="0">
                  <a:solidFill>
                    <a:schemeClr val="bg1"/>
                  </a:solidFill>
                  <a:latin typeface="Arial" panose="020B0604020202020204" pitchFamily="34" charset="0"/>
                  <a:ea typeface="Arial Unicode MS" panose="020B0604020202020204" pitchFamily="34" charset="-128"/>
                  <a:cs typeface="Arial Unicode MS" panose="020B0604020202020204" pitchFamily="34" charset="-128"/>
                </a:rPr>
                <a:t>Bring your Own Tool</a:t>
              </a:r>
              <a:endParaRPr lang="en-US" sz="1200" b="1" kern="0" dirty="0">
                <a:solidFill>
                  <a:schemeClr val="bg1"/>
                </a:solidFill>
                <a:latin typeface="Arial" panose="020B0604020202020204" pitchFamily="34" charset="0"/>
                <a:ea typeface="Arial Unicode MS" panose="020B0604020202020204" pitchFamily="34" charset="-128"/>
                <a:cs typeface="Arial Unicode MS" panose="020B0604020202020204" pitchFamily="34" charset="-128"/>
              </a:endParaRPr>
            </a:p>
            <a:p>
              <a:pPr marL="0" lvl="2" fontAlgn="base">
                <a:spcBef>
                  <a:spcPts val="400"/>
                </a:spcBef>
                <a:spcAft>
                  <a:spcPct val="0"/>
                </a:spcAft>
                <a:buClr>
                  <a:schemeClr val="accent1"/>
                </a:buClr>
                <a:buSzPct val="100000"/>
                <a:buNone/>
              </a:pPr>
              <a:r>
                <a:rPr lang="en-US" sz="1100" dirty="0">
                  <a:solidFill>
                    <a:schemeClr val="bg1"/>
                  </a:solidFill>
                  <a:latin typeface="+mn-lt"/>
                </a:rPr>
                <a:t>Openness. Access SAP HANA through standard JDBC/ODBC or OData RESTFUL Web Services</a:t>
              </a:r>
              <a:endParaRPr lang="en-US" sz="1100" dirty="0">
                <a:solidFill>
                  <a:schemeClr val="bg1"/>
                </a:solidFill>
                <a:latin typeface="+mn-lt"/>
              </a:endParaRPr>
            </a:p>
          </p:txBody>
        </p:sp>
        <p:sp>
          <p:nvSpPr>
            <p:cNvPr id="29" name="Rectangle 28"/>
            <p:cNvSpPr/>
            <p:nvPr/>
          </p:nvSpPr>
          <p:spPr bwMode="gray">
            <a:xfrm>
              <a:off x="1647163" y="3249944"/>
              <a:ext cx="1169944" cy="1188720"/>
            </a:xfrm>
            <a:prstGeom prst="rect">
              <a:avLst/>
            </a:prstGeom>
            <a:solidFill>
              <a:schemeClr val="accent1"/>
            </a:solidFill>
            <a:ln w="34925" cap="sq" cmpd="sng" algn="ctr">
              <a:noFill/>
              <a:miter lim="800000"/>
            </a:ln>
          </p:spPr>
          <p:txBody>
            <a:bodyPr lIns="90000" tIns="72000" rIns="90000" bIns="72000" rtlCol="0" anchor="t"/>
            <a:lstStyle/>
            <a:p>
              <a:pPr algn="ctr" fontAlgn="base">
                <a:spcBef>
                  <a:spcPct val="50000"/>
                </a:spcBef>
                <a:spcAft>
                  <a:spcPct val="0"/>
                </a:spcAft>
                <a:buClr>
                  <a:srgbClr val="F0AB00"/>
                </a:buClr>
                <a:buSzPct val="80000"/>
              </a:pPr>
              <a:r>
                <a:rPr lang="en-US" sz="1200" b="1" kern="0" dirty="0">
                  <a:latin typeface="Arial" panose="020B0604020202020204" pitchFamily="34" charset="0"/>
                  <a:ea typeface="Arial Unicode MS" panose="020B0604020202020204" pitchFamily="34" charset="-128"/>
                  <a:cs typeface="Arial Unicode MS" panose="020B0604020202020204" pitchFamily="34" charset="-128"/>
                </a:rPr>
                <a:t>ABAP Studio</a:t>
              </a:r>
              <a:endParaRPr lang="en-US" sz="1200" b="1" kern="0" dirty="0">
                <a:latin typeface="Arial" panose="020B0604020202020204" pitchFamily="34" charset="0"/>
                <a:ea typeface="Arial Unicode MS" panose="020B0604020202020204" pitchFamily="34" charset="-128"/>
                <a:cs typeface="Arial Unicode MS" panose="020B0604020202020204" pitchFamily="34" charset="-128"/>
              </a:endParaRPr>
            </a:p>
            <a:p>
              <a:pPr marL="55880" lvl="2" indent="-55880" fontAlgn="base">
                <a:spcBef>
                  <a:spcPts val="400"/>
                </a:spcBef>
                <a:spcAft>
                  <a:spcPct val="0"/>
                </a:spcAft>
                <a:buClr>
                  <a:schemeClr val="accent1"/>
                </a:buClr>
                <a:buSzPct val="100000"/>
                <a:buFont typeface="Wingdings" panose="05000000000000000000" pitchFamily="2" charset="2"/>
                <a:buChar char=""/>
              </a:pPr>
              <a:r>
                <a:rPr lang="en-US" sz="1100" dirty="0">
                  <a:latin typeface="+mn-lt"/>
                </a:rPr>
                <a:t>Support ABAP Programing</a:t>
              </a:r>
              <a:endParaRPr lang="en-US" sz="1100" dirty="0">
                <a:latin typeface="+mn-lt"/>
              </a:endParaRPr>
            </a:p>
          </p:txBody>
        </p:sp>
        <p:sp>
          <p:nvSpPr>
            <p:cNvPr id="36" name="Rectangle 35"/>
            <p:cNvSpPr/>
            <p:nvPr/>
          </p:nvSpPr>
          <p:spPr bwMode="gray">
            <a:xfrm>
              <a:off x="5393026" y="3250949"/>
              <a:ext cx="1216157" cy="1557747"/>
            </a:xfrm>
            <a:prstGeom prst="rect">
              <a:avLst/>
            </a:prstGeom>
            <a:solidFill>
              <a:schemeClr val="accent1"/>
            </a:solidFill>
            <a:ln w="34925" cap="sq" cmpd="sng" algn="ctr">
              <a:noFill/>
              <a:miter lim="800000"/>
            </a:ln>
          </p:spPr>
          <p:txBody>
            <a:bodyPr lIns="90000" tIns="72000" rIns="90000" bIns="72000" rtlCol="0" anchor="t"/>
            <a:lstStyle/>
            <a:p>
              <a:pPr algn="ctr" fontAlgn="base">
                <a:spcBef>
                  <a:spcPct val="50000"/>
                </a:spcBef>
                <a:spcAft>
                  <a:spcPct val="0"/>
                </a:spcAft>
                <a:buClr>
                  <a:srgbClr val="F0AB00"/>
                </a:buClr>
                <a:buSzPct val="80000"/>
              </a:pPr>
              <a:r>
                <a:rPr lang="en-US" sz="1200" b="1" kern="0" dirty="0">
                  <a:latin typeface="Arial" panose="020B0604020202020204" pitchFamily="34" charset="0"/>
                  <a:ea typeface="Arial Unicode MS" panose="020B0604020202020204" pitchFamily="34" charset="-128"/>
                  <a:cs typeface="Arial Unicode MS" panose="020B0604020202020204" pitchFamily="34" charset="-128"/>
                </a:rPr>
                <a:t>ABAP IDE</a:t>
              </a:r>
              <a:endParaRPr lang="en-US" sz="1200" b="1" kern="0" dirty="0">
                <a:latin typeface="Arial" panose="020B0604020202020204" pitchFamily="34" charset="0"/>
                <a:ea typeface="Arial Unicode MS" panose="020B0604020202020204" pitchFamily="34" charset="-128"/>
                <a:cs typeface="Arial Unicode MS" panose="020B0604020202020204" pitchFamily="34" charset="-128"/>
              </a:endParaRPr>
            </a:p>
            <a:p>
              <a:pPr marL="179705" lvl="2" indent="-179705" fontAlgn="base">
                <a:spcBef>
                  <a:spcPts val="400"/>
                </a:spcBef>
                <a:spcAft>
                  <a:spcPct val="0"/>
                </a:spcAft>
                <a:buClr>
                  <a:schemeClr val="accent1"/>
                </a:buClr>
                <a:buSzPct val="100000"/>
                <a:buFont typeface="Wingdings" panose="05000000000000000000" pitchFamily="2" charset="2"/>
                <a:buChar char=""/>
              </a:pPr>
              <a:r>
                <a:rPr lang="en-US" sz="1100" dirty="0">
                  <a:latin typeface="+mn-lt"/>
                </a:rPr>
                <a:t>Simplicity</a:t>
              </a:r>
              <a:endParaRPr lang="en-US" sz="1100" dirty="0">
                <a:latin typeface="+mn-lt"/>
              </a:endParaRPr>
            </a:p>
            <a:p>
              <a:pPr marL="179705" lvl="2" indent="-179705" fontAlgn="base">
                <a:spcBef>
                  <a:spcPts val="400"/>
                </a:spcBef>
                <a:spcAft>
                  <a:spcPct val="0"/>
                </a:spcAft>
                <a:buClr>
                  <a:schemeClr val="accent1"/>
                </a:buClr>
                <a:buSzPct val="100000"/>
                <a:buFont typeface="Wingdings" panose="05000000000000000000" pitchFamily="2" charset="2"/>
                <a:buChar char=""/>
              </a:pPr>
              <a:r>
                <a:rPr lang="en-US" sz="1100" dirty="0">
                  <a:latin typeface="+mn-lt"/>
                </a:rPr>
                <a:t>Professional Developers</a:t>
              </a:r>
              <a:endParaRPr lang="en-US" sz="1100" dirty="0">
                <a:latin typeface="+mn-lt"/>
              </a:endParaRPr>
            </a:p>
          </p:txBody>
        </p:sp>
        <p:sp>
          <p:nvSpPr>
            <p:cNvPr id="39" name="Rectangle 38"/>
            <p:cNvSpPr/>
            <p:nvPr/>
          </p:nvSpPr>
          <p:spPr bwMode="gray">
            <a:xfrm>
              <a:off x="2886025" y="3249944"/>
              <a:ext cx="1216157" cy="1188720"/>
            </a:xfrm>
            <a:prstGeom prst="rect">
              <a:avLst/>
            </a:prstGeom>
            <a:solidFill>
              <a:schemeClr val="accent1"/>
            </a:solidFill>
            <a:ln w="34925" cap="sq" cmpd="sng" algn="ctr">
              <a:noFill/>
              <a:miter lim="800000"/>
            </a:ln>
          </p:spPr>
          <p:txBody>
            <a:bodyPr lIns="90000" tIns="72000" rIns="90000" bIns="72000" rtlCol="0" anchor="t"/>
            <a:lstStyle/>
            <a:p>
              <a:pPr algn="ctr" fontAlgn="base">
                <a:spcBef>
                  <a:spcPct val="50000"/>
                </a:spcBef>
                <a:spcAft>
                  <a:spcPct val="0"/>
                </a:spcAft>
                <a:buClr>
                  <a:srgbClr val="F0AB00"/>
                </a:buClr>
                <a:buSzPct val="80000"/>
              </a:pPr>
              <a:r>
                <a:rPr lang="en-US" sz="1200" b="1" kern="0" dirty="0">
                  <a:latin typeface="Arial" panose="020B0604020202020204" pitchFamily="34" charset="0"/>
                  <a:ea typeface="Arial Unicode MS" panose="020B0604020202020204" pitchFamily="34" charset="-128"/>
                  <a:cs typeface="Arial Unicode MS" panose="020B0604020202020204" pitchFamily="34" charset="-128"/>
                </a:rPr>
                <a:t>NetWeaver</a:t>
              </a:r>
              <a:endParaRPr lang="en-US" sz="1200" b="1" kern="0" dirty="0">
                <a:latin typeface="Arial" panose="020B0604020202020204" pitchFamily="34" charset="0"/>
                <a:ea typeface="Arial Unicode MS" panose="020B0604020202020204" pitchFamily="34" charset="-128"/>
                <a:cs typeface="Arial Unicode MS" panose="020B0604020202020204" pitchFamily="34" charset="-128"/>
              </a:endParaRPr>
            </a:p>
            <a:p>
              <a:pPr marL="179705" lvl="2" indent="-179705" fontAlgn="base">
                <a:spcBef>
                  <a:spcPts val="400"/>
                </a:spcBef>
                <a:spcAft>
                  <a:spcPct val="0"/>
                </a:spcAft>
                <a:buClr>
                  <a:schemeClr val="accent1"/>
                </a:buClr>
                <a:buSzPct val="100000"/>
                <a:buFont typeface="Wingdings" panose="05000000000000000000" pitchFamily="2" charset="2"/>
                <a:buChar char=""/>
              </a:pPr>
              <a:r>
                <a:rPr lang="en-US" sz="1100" dirty="0">
                  <a:latin typeface="+mn-lt"/>
                </a:rPr>
                <a:t>SAP Java development environment</a:t>
              </a:r>
              <a:endParaRPr lang="en-US" sz="1100" dirty="0">
                <a:latin typeface="+mn-lt"/>
              </a:endParaRPr>
            </a:p>
          </p:txBody>
        </p:sp>
        <p:sp>
          <p:nvSpPr>
            <p:cNvPr id="16" name="Rectangle 15"/>
            <p:cNvSpPr/>
            <p:nvPr/>
          </p:nvSpPr>
          <p:spPr bwMode="gray">
            <a:xfrm>
              <a:off x="2099732" y="5758048"/>
              <a:ext cx="1082368" cy="405209"/>
            </a:xfrm>
            <a:prstGeom prst="rect">
              <a:avLst/>
            </a:prstGeom>
            <a:solidFill>
              <a:schemeClr val="bg1"/>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200" dirty="0" err="1">
                  <a:solidFill>
                    <a:srgbClr val="000000"/>
                  </a:solidFill>
                  <a:latin typeface="Arial" panose="020B0604020202020204" pitchFamily="34" charset="0"/>
                </a:rPr>
                <a:t>Fiori</a:t>
              </a:r>
              <a:r>
                <a:rPr lang="en-US" sz="1200" dirty="0">
                  <a:solidFill>
                    <a:srgbClr val="000000"/>
                  </a:solidFill>
                  <a:latin typeface="Arial" panose="020B0604020202020204" pitchFamily="34" charset="0"/>
                </a:rPr>
                <a:t> Library</a:t>
              </a:r>
              <a:endParaRPr lang="en-US" sz="1200" kern="0" dirty="0">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17" name="Rectangle 16"/>
            <p:cNvSpPr/>
            <p:nvPr/>
          </p:nvSpPr>
          <p:spPr bwMode="gray">
            <a:xfrm>
              <a:off x="3307641" y="5758060"/>
              <a:ext cx="1082368" cy="405209"/>
            </a:xfrm>
            <a:prstGeom prst="rect">
              <a:avLst/>
            </a:prstGeom>
            <a:solidFill>
              <a:schemeClr val="bg1"/>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200" dirty="0">
                  <a:solidFill>
                    <a:srgbClr val="000000"/>
                  </a:solidFill>
                  <a:latin typeface="Arial" panose="020B0604020202020204" pitchFamily="34" charset="0"/>
                </a:rPr>
                <a:t>PAL/BFL</a:t>
              </a:r>
              <a:endParaRPr lang="en-US" sz="1200" kern="0" dirty="0">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18" name="Rectangle 17"/>
            <p:cNvSpPr/>
            <p:nvPr/>
          </p:nvSpPr>
          <p:spPr bwMode="gray">
            <a:xfrm>
              <a:off x="4515550" y="5758072"/>
              <a:ext cx="1082368" cy="405209"/>
            </a:xfrm>
            <a:prstGeom prst="rect">
              <a:avLst/>
            </a:prstGeom>
            <a:solidFill>
              <a:schemeClr val="bg1"/>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200" dirty="0" err="1">
                  <a:solidFill>
                    <a:srgbClr val="000000"/>
                  </a:solidFill>
                  <a:latin typeface="Arial" panose="020B0604020202020204" pitchFamily="34" charset="0"/>
                </a:rPr>
                <a:t>Lumira</a:t>
              </a:r>
              <a:r>
                <a:rPr lang="en-US" sz="1200" dirty="0">
                  <a:solidFill>
                    <a:srgbClr val="000000"/>
                  </a:solidFill>
                  <a:latin typeface="Arial" panose="020B0604020202020204" pitchFamily="34" charset="0"/>
                </a:rPr>
                <a:t> Library</a:t>
              </a:r>
              <a:endParaRPr lang="en-US" sz="1200" kern="0" dirty="0">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19" name="Rectangle 18"/>
            <p:cNvSpPr/>
            <p:nvPr/>
          </p:nvSpPr>
          <p:spPr bwMode="gray">
            <a:xfrm>
              <a:off x="5723460" y="5758072"/>
              <a:ext cx="1082368" cy="405209"/>
            </a:xfrm>
            <a:prstGeom prst="rect">
              <a:avLst/>
            </a:prstGeom>
            <a:solidFill>
              <a:schemeClr val="bg1"/>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200" dirty="0">
                  <a:solidFill>
                    <a:srgbClr val="000000"/>
                  </a:solidFill>
                  <a:latin typeface="Arial" panose="020B0604020202020204" pitchFamily="34" charset="0"/>
                </a:rPr>
                <a:t>SAP UI5</a:t>
              </a:r>
              <a:endParaRPr lang="en-US" sz="1200" kern="0" dirty="0">
                <a:latin typeface="Arial" panose="020B0604020202020204" pitchFamily="34" charset="0"/>
                <a:ea typeface="Arial Unicode MS" panose="020B0604020202020204" pitchFamily="34" charset="-128"/>
                <a:cs typeface="Arial Unicode MS" panose="020B0604020202020204" pitchFamily="34" charset="-128"/>
              </a:endParaRPr>
            </a:p>
          </p:txBody>
        </p:sp>
        <p:grpSp>
          <p:nvGrpSpPr>
            <p:cNvPr id="20" name="Group 19"/>
            <p:cNvGrpSpPr>
              <a:grpSpLocks noChangeAspect="1"/>
            </p:cNvGrpSpPr>
            <p:nvPr/>
          </p:nvGrpSpPr>
          <p:grpSpPr>
            <a:xfrm>
              <a:off x="3073354" y="5337259"/>
              <a:ext cx="317414" cy="303917"/>
              <a:chOff x="2046552" y="3014619"/>
              <a:chExt cx="1541073" cy="1541073"/>
            </a:xfrm>
          </p:grpSpPr>
          <p:sp>
            <p:nvSpPr>
              <p:cNvPr id="21" name="Rounded Rectangle 20"/>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22"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200" dirty="0" err="1">
                  <a:solidFill>
                    <a:schemeClr val="bg1"/>
                  </a:solidFill>
                  <a:cs typeface="Arial" panose="020B0604020202020204"/>
                </a:endParaRPr>
              </a:p>
            </p:txBody>
          </p:sp>
          <p:sp>
            <p:nvSpPr>
              <p:cNvPr id="23" name="Rounded Rectangle 22"/>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4" name="Right Triangle 23"/>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nvGrpSpPr>
              <p:cNvPr id="25" name="Group 24"/>
              <p:cNvGrpSpPr/>
              <p:nvPr/>
            </p:nvGrpSpPr>
            <p:grpSpPr>
              <a:xfrm>
                <a:off x="2241846" y="3014619"/>
                <a:ext cx="1150485" cy="88005"/>
                <a:chOff x="2620824" y="4036835"/>
                <a:chExt cx="1363166" cy="104274"/>
              </a:xfrm>
              <a:solidFill>
                <a:schemeClr val="tx1"/>
              </a:solidFill>
            </p:grpSpPr>
            <p:sp>
              <p:nvSpPr>
                <p:cNvPr id="72" name="Rectangle 71"/>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3" name="Rectangle 72"/>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4" name="Rectangle 73"/>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5" name="Rectangle 74"/>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6" name="Rectangle 75"/>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7" name="Rectangle 76"/>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8" name="Rectangle 77"/>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9" name="Rectangle 78"/>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0" name="Rectangle 79"/>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1" name="Rectangle 80"/>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82" name="Rectangle 81"/>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27" name="Group 26"/>
              <p:cNvGrpSpPr/>
              <p:nvPr/>
            </p:nvGrpSpPr>
            <p:grpSpPr>
              <a:xfrm>
                <a:off x="2241846" y="4467687"/>
                <a:ext cx="1150485" cy="88005"/>
                <a:chOff x="2620824" y="4036835"/>
                <a:chExt cx="1363166" cy="104274"/>
              </a:xfrm>
              <a:solidFill>
                <a:schemeClr val="tx1"/>
              </a:solidFill>
            </p:grpSpPr>
            <p:sp>
              <p:nvSpPr>
                <p:cNvPr id="61" name="Rectangle 60"/>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2" name="Rectangle 61"/>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3" name="Rectangle 62"/>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4" name="Rectangle 63"/>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5" name="Rectangle 64"/>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6" name="Rectangle 65"/>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7" name="Rectangle 66"/>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8" name="Rectangle 67"/>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9" name="Rectangle 68"/>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0" name="Rectangle 69"/>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71" name="Rectangle 70"/>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28" name="Group 27"/>
              <p:cNvGrpSpPr/>
              <p:nvPr/>
            </p:nvGrpSpPr>
            <p:grpSpPr>
              <a:xfrm rot="16200000">
                <a:off x="2241846" y="3014622"/>
                <a:ext cx="1150485" cy="1541073"/>
                <a:chOff x="2620824" y="4018547"/>
                <a:chExt cx="1363166" cy="1825959"/>
              </a:xfrm>
              <a:solidFill>
                <a:schemeClr val="tx1"/>
              </a:solidFill>
            </p:grpSpPr>
            <p:grpSp>
              <p:nvGrpSpPr>
                <p:cNvPr id="30" name="Group 29"/>
                <p:cNvGrpSpPr/>
                <p:nvPr/>
              </p:nvGrpSpPr>
              <p:grpSpPr>
                <a:xfrm>
                  <a:off x="2620824" y="4018547"/>
                  <a:ext cx="1363166" cy="104274"/>
                  <a:chOff x="2620824" y="4036835"/>
                  <a:chExt cx="1363166" cy="104274"/>
                </a:xfrm>
                <a:grpFill/>
              </p:grpSpPr>
              <p:sp>
                <p:nvSpPr>
                  <p:cNvPr id="50" name="Rectangle 49"/>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1" name="Rectangle 50"/>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2" name="Rectangle 51"/>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3" name="Rectangle 52"/>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4" name="Rectangle 53"/>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5" name="Rectangle 54"/>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6" name="Rectangle 55"/>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7" name="Rectangle 56"/>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8" name="Rectangle 57"/>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9" name="Rectangle 58"/>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60" name="Rectangle 59"/>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31" name="Group 30"/>
                <p:cNvGrpSpPr/>
                <p:nvPr/>
              </p:nvGrpSpPr>
              <p:grpSpPr>
                <a:xfrm>
                  <a:off x="2620824" y="5740232"/>
                  <a:ext cx="1363166" cy="104274"/>
                  <a:chOff x="2620824" y="4036835"/>
                  <a:chExt cx="1363166" cy="104274"/>
                </a:xfrm>
                <a:grpFill/>
              </p:grpSpPr>
              <p:sp>
                <p:nvSpPr>
                  <p:cNvPr id="32" name="Rectangle 31"/>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33" name="Rectangle 32"/>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1" name="Rectangle 40"/>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2" name="Rectangle 41"/>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3" name="Rectangle 42"/>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4" name="Rectangle 43"/>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5" name="Rectangle 44"/>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6" name="Rectangle 45"/>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7" name="Rectangle 46"/>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8" name="Rectangle 47"/>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49" name="Rectangle 48"/>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grpSp>
      </p:grpSp>
      <p:grpSp>
        <p:nvGrpSpPr>
          <p:cNvPr id="83" name="Group 82"/>
          <p:cNvGrpSpPr/>
          <p:nvPr/>
        </p:nvGrpSpPr>
        <p:grpSpPr>
          <a:xfrm>
            <a:off x="10699824" y="320848"/>
            <a:ext cx="985869" cy="734503"/>
            <a:chOff x="3951288" y="1895475"/>
            <a:chExt cx="344487" cy="325438"/>
          </a:xfrm>
          <a:solidFill>
            <a:schemeClr val="accent1"/>
          </a:solidFill>
        </p:grpSpPr>
        <p:sp>
          <p:nvSpPr>
            <p:cNvPr id="84" name="Freeform 9"/>
            <p:cNvSpPr>
              <a:spLocks noEditPoints="1"/>
            </p:cNvSpPr>
            <p:nvPr/>
          </p:nvSpPr>
          <p:spPr bwMode="auto">
            <a:xfrm>
              <a:off x="4187825" y="1908175"/>
              <a:ext cx="28575" cy="44450"/>
            </a:xfrm>
            <a:custGeom>
              <a:avLst/>
              <a:gdLst>
                <a:gd name="T0" fmla="*/ 20 w 26"/>
                <a:gd name="T1" fmla="*/ 41 h 41"/>
                <a:gd name="T2" fmla="*/ 19 w 26"/>
                <a:gd name="T3" fmla="*/ 32 h 41"/>
                <a:gd name="T4" fmla="*/ 18 w 26"/>
                <a:gd name="T5" fmla="*/ 31 h 41"/>
                <a:gd name="T6" fmla="*/ 26 w 26"/>
                <a:gd name="T7" fmla="*/ 9 h 41"/>
                <a:gd name="T8" fmla="*/ 20 w 26"/>
                <a:gd name="T9" fmla="*/ 0 h 41"/>
                <a:gd name="T10" fmla="*/ 8 w 26"/>
                <a:gd name="T11" fmla="*/ 29 h 41"/>
                <a:gd name="T12" fmla="*/ 0 w 26"/>
                <a:gd name="T13" fmla="*/ 41 h 41"/>
                <a:gd name="T14" fmla="*/ 11 w 26"/>
                <a:gd name="T15" fmla="*/ 39 h 41"/>
                <a:gd name="T16" fmla="*/ 20 w 26"/>
                <a:gd name="T17" fmla="*/ 41 h 41"/>
                <a:gd name="T18" fmla="*/ 13 w 26"/>
                <a:gd name="T19" fmla="*/ 17 h 41"/>
                <a:gd name="T20" fmla="*/ 19 w 26"/>
                <a:gd name="T21" fmla="*/ 6 h 41"/>
                <a:gd name="T22" fmla="*/ 21 w 26"/>
                <a:gd name="T23" fmla="*/ 10 h 41"/>
                <a:gd name="T24" fmla="*/ 14 w 26"/>
                <a:gd name="T25" fmla="*/ 28 h 41"/>
                <a:gd name="T26" fmla="*/ 13 w 26"/>
                <a:gd name="T27" fmla="*/ 28 h 41"/>
                <a:gd name="T28" fmla="*/ 12 w 26"/>
                <a:gd name="T29" fmla="*/ 28 h 41"/>
                <a:gd name="T30" fmla="*/ 13 w 26"/>
                <a:gd name="T31"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41">
                  <a:moveTo>
                    <a:pt x="20" y="41"/>
                  </a:moveTo>
                  <a:cubicBezTo>
                    <a:pt x="20" y="38"/>
                    <a:pt x="20" y="35"/>
                    <a:pt x="19" y="32"/>
                  </a:cubicBezTo>
                  <a:cubicBezTo>
                    <a:pt x="19" y="31"/>
                    <a:pt x="18" y="31"/>
                    <a:pt x="18" y="31"/>
                  </a:cubicBezTo>
                  <a:cubicBezTo>
                    <a:pt x="21" y="25"/>
                    <a:pt x="26" y="16"/>
                    <a:pt x="26" y="9"/>
                  </a:cubicBezTo>
                  <a:cubicBezTo>
                    <a:pt x="26" y="6"/>
                    <a:pt x="25" y="0"/>
                    <a:pt x="20" y="0"/>
                  </a:cubicBezTo>
                  <a:cubicBezTo>
                    <a:pt x="14" y="0"/>
                    <a:pt x="6" y="12"/>
                    <a:pt x="8" y="29"/>
                  </a:cubicBezTo>
                  <a:cubicBezTo>
                    <a:pt x="3" y="32"/>
                    <a:pt x="1" y="37"/>
                    <a:pt x="0" y="41"/>
                  </a:cubicBezTo>
                  <a:cubicBezTo>
                    <a:pt x="3" y="40"/>
                    <a:pt x="7" y="39"/>
                    <a:pt x="11" y="39"/>
                  </a:cubicBezTo>
                  <a:cubicBezTo>
                    <a:pt x="14" y="39"/>
                    <a:pt x="17" y="40"/>
                    <a:pt x="20" y="41"/>
                  </a:cubicBezTo>
                  <a:close/>
                  <a:moveTo>
                    <a:pt x="13" y="17"/>
                  </a:moveTo>
                  <a:cubicBezTo>
                    <a:pt x="15" y="10"/>
                    <a:pt x="18" y="6"/>
                    <a:pt x="19" y="6"/>
                  </a:cubicBezTo>
                  <a:cubicBezTo>
                    <a:pt x="21" y="6"/>
                    <a:pt x="21" y="9"/>
                    <a:pt x="21" y="10"/>
                  </a:cubicBezTo>
                  <a:cubicBezTo>
                    <a:pt x="21" y="16"/>
                    <a:pt x="17" y="24"/>
                    <a:pt x="14" y="28"/>
                  </a:cubicBezTo>
                  <a:cubicBezTo>
                    <a:pt x="14" y="28"/>
                    <a:pt x="13" y="28"/>
                    <a:pt x="13" y="28"/>
                  </a:cubicBezTo>
                  <a:cubicBezTo>
                    <a:pt x="13" y="28"/>
                    <a:pt x="12" y="28"/>
                    <a:pt x="12" y="28"/>
                  </a:cubicBezTo>
                  <a:cubicBezTo>
                    <a:pt x="12" y="26"/>
                    <a:pt x="13" y="22"/>
                    <a:pt x="1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10"/>
            <p:cNvSpPr>
              <a:spLocks noEditPoints="1"/>
            </p:cNvSpPr>
            <p:nvPr/>
          </p:nvSpPr>
          <p:spPr bwMode="auto">
            <a:xfrm>
              <a:off x="3983038" y="2117725"/>
              <a:ext cx="250825" cy="103188"/>
            </a:xfrm>
            <a:custGeom>
              <a:avLst/>
              <a:gdLst>
                <a:gd name="T0" fmla="*/ 7 w 230"/>
                <a:gd name="T1" fmla="*/ 30 h 94"/>
                <a:gd name="T2" fmla="*/ 0 w 230"/>
                <a:gd name="T3" fmla="*/ 29 h 94"/>
                <a:gd name="T4" fmla="*/ 44 w 230"/>
                <a:gd name="T5" fmla="*/ 84 h 94"/>
                <a:gd name="T6" fmla="*/ 61 w 230"/>
                <a:gd name="T7" fmla="*/ 94 h 94"/>
                <a:gd name="T8" fmla="*/ 66 w 230"/>
                <a:gd name="T9" fmla="*/ 57 h 94"/>
                <a:gd name="T10" fmla="*/ 53 w 230"/>
                <a:gd name="T11" fmla="*/ 66 h 94"/>
                <a:gd name="T12" fmla="*/ 47 w 230"/>
                <a:gd name="T13" fmla="*/ 65 h 94"/>
                <a:gd name="T14" fmla="*/ 31 w 230"/>
                <a:gd name="T15" fmla="*/ 43 h 94"/>
                <a:gd name="T16" fmla="*/ 34 w 230"/>
                <a:gd name="T17" fmla="*/ 33 h 94"/>
                <a:gd name="T18" fmla="*/ 49 w 230"/>
                <a:gd name="T19" fmla="*/ 38 h 94"/>
                <a:gd name="T20" fmla="*/ 52 w 230"/>
                <a:gd name="T21" fmla="*/ 47 h 94"/>
                <a:gd name="T22" fmla="*/ 56 w 230"/>
                <a:gd name="T23" fmla="*/ 34 h 94"/>
                <a:gd name="T24" fmla="*/ 52 w 230"/>
                <a:gd name="T25" fmla="*/ 28 h 94"/>
                <a:gd name="T26" fmla="*/ 186 w 230"/>
                <a:gd name="T27" fmla="*/ 59 h 94"/>
                <a:gd name="T28" fmla="*/ 230 w 230"/>
                <a:gd name="T29" fmla="*/ 51 h 94"/>
                <a:gd name="T30" fmla="*/ 202 w 230"/>
                <a:gd name="T31" fmla="*/ 30 h 94"/>
                <a:gd name="T32" fmla="*/ 69 w 230"/>
                <a:gd name="T33" fmla="*/ 0 h 94"/>
                <a:gd name="T34" fmla="*/ 23 w 230"/>
                <a:gd name="T35" fmla="*/ 26 h 94"/>
                <a:gd name="T36" fmla="*/ 7 w 230"/>
                <a:gd name="T37" fmla="*/ 30 h 94"/>
                <a:gd name="T38" fmla="*/ 172 w 230"/>
                <a:gd name="T39" fmla="*/ 50 h 94"/>
                <a:gd name="T40" fmla="*/ 140 w 230"/>
                <a:gd name="T41" fmla="*/ 43 h 94"/>
                <a:gd name="T42" fmla="*/ 172 w 230"/>
                <a:gd name="T43" fmla="*/ 5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94">
                  <a:moveTo>
                    <a:pt x="7" y="30"/>
                  </a:moveTo>
                  <a:cubicBezTo>
                    <a:pt x="5" y="30"/>
                    <a:pt x="2" y="30"/>
                    <a:pt x="0" y="29"/>
                  </a:cubicBezTo>
                  <a:cubicBezTo>
                    <a:pt x="13" y="46"/>
                    <a:pt x="34" y="74"/>
                    <a:pt x="44" y="84"/>
                  </a:cubicBezTo>
                  <a:cubicBezTo>
                    <a:pt x="61" y="94"/>
                    <a:pt x="61" y="94"/>
                    <a:pt x="61" y="94"/>
                  </a:cubicBezTo>
                  <a:cubicBezTo>
                    <a:pt x="61" y="94"/>
                    <a:pt x="73" y="77"/>
                    <a:pt x="66" y="57"/>
                  </a:cubicBezTo>
                  <a:cubicBezTo>
                    <a:pt x="53" y="66"/>
                    <a:pt x="53" y="66"/>
                    <a:pt x="53" y="66"/>
                  </a:cubicBezTo>
                  <a:cubicBezTo>
                    <a:pt x="53" y="66"/>
                    <a:pt x="50" y="69"/>
                    <a:pt x="47" y="65"/>
                  </a:cubicBezTo>
                  <a:cubicBezTo>
                    <a:pt x="45" y="60"/>
                    <a:pt x="31" y="43"/>
                    <a:pt x="31" y="43"/>
                  </a:cubicBezTo>
                  <a:cubicBezTo>
                    <a:pt x="34" y="33"/>
                    <a:pt x="34" y="33"/>
                    <a:pt x="34" y="33"/>
                  </a:cubicBezTo>
                  <a:cubicBezTo>
                    <a:pt x="34" y="33"/>
                    <a:pt x="46" y="33"/>
                    <a:pt x="49" y="38"/>
                  </a:cubicBezTo>
                  <a:cubicBezTo>
                    <a:pt x="52" y="42"/>
                    <a:pt x="52" y="47"/>
                    <a:pt x="52" y="47"/>
                  </a:cubicBezTo>
                  <a:cubicBezTo>
                    <a:pt x="52" y="47"/>
                    <a:pt x="60" y="40"/>
                    <a:pt x="56" y="34"/>
                  </a:cubicBezTo>
                  <a:cubicBezTo>
                    <a:pt x="55" y="32"/>
                    <a:pt x="54" y="30"/>
                    <a:pt x="52" y="28"/>
                  </a:cubicBezTo>
                  <a:cubicBezTo>
                    <a:pt x="80" y="35"/>
                    <a:pt x="174" y="58"/>
                    <a:pt x="186" y="59"/>
                  </a:cubicBezTo>
                  <a:cubicBezTo>
                    <a:pt x="199" y="60"/>
                    <a:pt x="230" y="51"/>
                    <a:pt x="230" y="51"/>
                  </a:cubicBezTo>
                  <a:cubicBezTo>
                    <a:pt x="230" y="51"/>
                    <a:pt x="227" y="40"/>
                    <a:pt x="202" y="30"/>
                  </a:cubicBezTo>
                  <a:cubicBezTo>
                    <a:pt x="183" y="22"/>
                    <a:pt x="105" y="7"/>
                    <a:pt x="69" y="0"/>
                  </a:cubicBezTo>
                  <a:cubicBezTo>
                    <a:pt x="23" y="26"/>
                    <a:pt x="23" y="26"/>
                    <a:pt x="23" y="26"/>
                  </a:cubicBezTo>
                  <a:cubicBezTo>
                    <a:pt x="18" y="29"/>
                    <a:pt x="13" y="30"/>
                    <a:pt x="7" y="30"/>
                  </a:cubicBezTo>
                  <a:close/>
                  <a:moveTo>
                    <a:pt x="172" y="50"/>
                  </a:moveTo>
                  <a:cubicBezTo>
                    <a:pt x="140" y="43"/>
                    <a:pt x="140" y="43"/>
                    <a:pt x="140" y="43"/>
                  </a:cubicBezTo>
                  <a:cubicBezTo>
                    <a:pt x="159" y="40"/>
                    <a:pt x="172" y="50"/>
                    <a:pt x="17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11"/>
            <p:cNvSpPr>
              <a:spLocks noEditPoints="1"/>
            </p:cNvSpPr>
            <p:nvPr/>
          </p:nvSpPr>
          <p:spPr bwMode="auto">
            <a:xfrm>
              <a:off x="3994150" y="1895475"/>
              <a:ext cx="111125" cy="134938"/>
            </a:xfrm>
            <a:custGeom>
              <a:avLst/>
              <a:gdLst>
                <a:gd name="T0" fmla="*/ 80 w 101"/>
                <a:gd name="T1" fmla="*/ 97 h 123"/>
                <a:gd name="T2" fmla="*/ 80 w 101"/>
                <a:gd name="T3" fmla="*/ 83 h 123"/>
                <a:gd name="T4" fmla="*/ 81 w 101"/>
                <a:gd name="T5" fmla="*/ 77 h 123"/>
                <a:gd name="T6" fmla="*/ 87 w 101"/>
                <a:gd name="T7" fmla="*/ 69 h 123"/>
                <a:gd name="T8" fmla="*/ 82 w 101"/>
                <a:gd name="T9" fmla="*/ 57 h 123"/>
                <a:gd name="T10" fmla="*/ 94 w 101"/>
                <a:gd name="T11" fmla="*/ 47 h 123"/>
                <a:gd name="T12" fmla="*/ 89 w 101"/>
                <a:gd name="T13" fmla="*/ 34 h 123"/>
                <a:gd name="T14" fmla="*/ 99 w 101"/>
                <a:gd name="T15" fmla="*/ 23 h 123"/>
                <a:gd name="T16" fmla="*/ 98 w 101"/>
                <a:gd name="T17" fmla="*/ 14 h 123"/>
                <a:gd name="T18" fmla="*/ 97 w 101"/>
                <a:gd name="T19" fmla="*/ 6 h 123"/>
                <a:gd name="T20" fmla="*/ 100 w 101"/>
                <a:gd name="T21" fmla="*/ 5 h 123"/>
                <a:gd name="T22" fmla="*/ 80 w 101"/>
                <a:gd name="T23" fmla="*/ 3 h 123"/>
                <a:gd name="T24" fmla="*/ 80 w 101"/>
                <a:gd name="T25" fmla="*/ 11 h 123"/>
                <a:gd name="T26" fmla="*/ 85 w 101"/>
                <a:gd name="T27" fmla="*/ 14 h 123"/>
                <a:gd name="T28" fmla="*/ 90 w 101"/>
                <a:gd name="T29" fmla="*/ 21 h 123"/>
                <a:gd name="T30" fmla="*/ 81 w 101"/>
                <a:gd name="T31" fmla="*/ 27 h 123"/>
                <a:gd name="T32" fmla="*/ 78 w 101"/>
                <a:gd name="T33" fmla="*/ 27 h 123"/>
                <a:gd name="T34" fmla="*/ 73 w 101"/>
                <a:gd name="T35" fmla="*/ 30 h 123"/>
                <a:gd name="T36" fmla="*/ 76 w 101"/>
                <a:gd name="T37" fmla="*/ 35 h 123"/>
                <a:gd name="T38" fmla="*/ 85 w 101"/>
                <a:gd name="T39" fmla="*/ 43 h 123"/>
                <a:gd name="T40" fmla="*/ 83 w 101"/>
                <a:gd name="T41" fmla="*/ 47 h 123"/>
                <a:gd name="T42" fmla="*/ 73 w 101"/>
                <a:gd name="T43" fmla="*/ 49 h 123"/>
                <a:gd name="T44" fmla="*/ 72 w 101"/>
                <a:gd name="T45" fmla="*/ 49 h 123"/>
                <a:gd name="T46" fmla="*/ 69 w 101"/>
                <a:gd name="T47" fmla="*/ 58 h 123"/>
                <a:gd name="T48" fmla="*/ 77 w 101"/>
                <a:gd name="T49" fmla="*/ 65 h 123"/>
                <a:gd name="T50" fmla="*/ 78 w 101"/>
                <a:gd name="T51" fmla="*/ 68 h 123"/>
                <a:gd name="T52" fmla="*/ 70 w 101"/>
                <a:gd name="T53" fmla="*/ 71 h 123"/>
                <a:gd name="T54" fmla="*/ 66 w 101"/>
                <a:gd name="T55" fmla="*/ 71 h 123"/>
                <a:gd name="T56" fmla="*/ 62 w 101"/>
                <a:gd name="T57" fmla="*/ 74 h 123"/>
                <a:gd name="T58" fmla="*/ 64 w 101"/>
                <a:gd name="T59" fmla="*/ 80 h 123"/>
                <a:gd name="T60" fmla="*/ 72 w 101"/>
                <a:gd name="T61" fmla="*/ 88 h 123"/>
                <a:gd name="T62" fmla="*/ 71 w 101"/>
                <a:gd name="T63" fmla="*/ 96 h 123"/>
                <a:gd name="T64" fmla="*/ 63 w 101"/>
                <a:gd name="T65" fmla="*/ 96 h 123"/>
                <a:gd name="T66" fmla="*/ 58 w 101"/>
                <a:gd name="T67" fmla="*/ 110 h 123"/>
                <a:gd name="T68" fmla="*/ 3 w 101"/>
                <a:gd name="T69" fmla="*/ 21 h 123"/>
                <a:gd name="T70" fmla="*/ 17 w 101"/>
                <a:gd name="T71" fmla="*/ 73 h 123"/>
                <a:gd name="T72" fmla="*/ 79 w 101"/>
                <a:gd name="T73" fmla="*/ 106 h 123"/>
                <a:gd name="T74" fmla="*/ 28 w 101"/>
                <a:gd name="T75" fmla="*/ 76 h 123"/>
                <a:gd name="T76" fmla="*/ 21 w 101"/>
                <a:gd name="T77" fmla="*/ 70 h 123"/>
                <a:gd name="T78" fmla="*/ 25 w 101"/>
                <a:gd name="T79" fmla="*/ 68 h 123"/>
                <a:gd name="T80" fmla="*/ 28 w 101"/>
                <a:gd name="T81" fmla="*/ 7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3">
                  <a:moveTo>
                    <a:pt x="80" y="100"/>
                  </a:moveTo>
                  <a:cubicBezTo>
                    <a:pt x="80" y="99"/>
                    <a:pt x="80" y="98"/>
                    <a:pt x="80" y="97"/>
                  </a:cubicBezTo>
                  <a:cubicBezTo>
                    <a:pt x="81" y="95"/>
                    <a:pt x="81" y="92"/>
                    <a:pt x="81" y="90"/>
                  </a:cubicBezTo>
                  <a:cubicBezTo>
                    <a:pt x="81" y="88"/>
                    <a:pt x="81" y="86"/>
                    <a:pt x="80" y="83"/>
                  </a:cubicBezTo>
                  <a:cubicBezTo>
                    <a:pt x="79" y="82"/>
                    <a:pt x="78" y="80"/>
                    <a:pt x="76" y="79"/>
                  </a:cubicBezTo>
                  <a:cubicBezTo>
                    <a:pt x="78" y="78"/>
                    <a:pt x="79" y="78"/>
                    <a:pt x="81" y="77"/>
                  </a:cubicBezTo>
                  <a:cubicBezTo>
                    <a:pt x="82" y="76"/>
                    <a:pt x="84" y="75"/>
                    <a:pt x="85" y="74"/>
                  </a:cubicBezTo>
                  <a:cubicBezTo>
                    <a:pt x="86" y="72"/>
                    <a:pt x="87" y="71"/>
                    <a:pt x="87" y="69"/>
                  </a:cubicBezTo>
                  <a:cubicBezTo>
                    <a:pt x="87" y="65"/>
                    <a:pt x="86" y="63"/>
                    <a:pt x="85" y="60"/>
                  </a:cubicBezTo>
                  <a:cubicBezTo>
                    <a:pt x="84" y="59"/>
                    <a:pt x="83" y="58"/>
                    <a:pt x="82" y="57"/>
                  </a:cubicBezTo>
                  <a:cubicBezTo>
                    <a:pt x="84" y="56"/>
                    <a:pt x="86" y="56"/>
                    <a:pt x="87" y="55"/>
                  </a:cubicBezTo>
                  <a:cubicBezTo>
                    <a:pt x="90" y="53"/>
                    <a:pt x="93" y="51"/>
                    <a:pt x="94" y="47"/>
                  </a:cubicBezTo>
                  <a:cubicBezTo>
                    <a:pt x="95" y="44"/>
                    <a:pt x="94" y="41"/>
                    <a:pt x="92" y="38"/>
                  </a:cubicBezTo>
                  <a:cubicBezTo>
                    <a:pt x="91" y="37"/>
                    <a:pt x="90" y="35"/>
                    <a:pt x="89" y="34"/>
                  </a:cubicBezTo>
                  <a:cubicBezTo>
                    <a:pt x="90" y="33"/>
                    <a:pt x="91" y="33"/>
                    <a:pt x="91" y="32"/>
                  </a:cubicBezTo>
                  <a:cubicBezTo>
                    <a:pt x="95" y="31"/>
                    <a:pt x="98" y="28"/>
                    <a:pt x="99" y="23"/>
                  </a:cubicBezTo>
                  <a:cubicBezTo>
                    <a:pt x="100" y="20"/>
                    <a:pt x="99" y="17"/>
                    <a:pt x="98" y="14"/>
                  </a:cubicBezTo>
                  <a:cubicBezTo>
                    <a:pt x="98" y="14"/>
                    <a:pt x="98" y="14"/>
                    <a:pt x="98" y="14"/>
                  </a:cubicBezTo>
                  <a:cubicBezTo>
                    <a:pt x="96" y="11"/>
                    <a:pt x="93" y="8"/>
                    <a:pt x="90" y="7"/>
                  </a:cubicBezTo>
                  <a:cubicBezTo>
                    <a:pt x="93" y="6"/>
                    <a:pt x="95" y="6"/>
                    <a:pt x="97" y="6"/>
                  </a:cubicBezTo>
                  <a:cubicBezTo>
                    <a:pt x="99" y="7"/>
                    <a:pt x="100" y="7"/>
                    <a:pt x="100" y="7"/>
                  </a:cubicBezTo>
                  <a:cubicBezTo>
                    <a:pt x="101" y="6"/>
                    <a:pt x="100" y="6"/>
                    <a:pt x="100" y="5"/>
                  </a:cubicBezTo>
                  <a:cubicBezTo>
                    <a:pt x="98" y="2"/>
                    <a:pt x="86" y="0"/>
                    <a:pt x="80" y="3"/>
                  </a:cubicBezTo>
                  <a:cubicBezTo>
                    <a:pt x="80" y="3"/>
                    <a:pt x="80" y="3"/>
                    <a:pt x="80" y="3"/>
                  </a:cubicBezTo>
                  <a:cubicBezTo>
                    <a:pt x="79" y="3"/>
                    <a:pt x="78" y="4"/>
                    <a:pt x="78" y="5"/>
                  </a:cubicBezTo>
                  <a:cubicBezTo>
                    <a:pt x="77" y="7"/>
                    <a:pt x="78" y="10"/>
                    <a:pt x="80" y="11"/>
                  </a:cubicBezTo>
                  <a:cubicBezTo>
                    <a:pt x="80" y="11"/>
                    <a:pt x="80" y="11"/>
                    <a:pt x="81" y="11"/>
                  </a:cubicBezTo>
                  <a:cubicBezTo>
                    <a:pt x="81" y="11"/>
                    <a:pt x="83" y="12"/>
                    <a:pt x="85" y="14"/>
                  </a:cubicBezTo>
                  <a:cubicBezTo>
                    <a:pt x="87" y="15"/>
                    <a:pt x="89" y="17"/>
                    <a:pt x="90" y="18"/>
                  </a:cubicBezTo>
                  <a:cubicBezTo>
                    <a:pt x="91" y="20"/>
                    <a:pt x="91" y="20"/>
                    <a:pt x="90" y="21"/>
                  </a:cubicBezTo>
                  <a:cubicBezTo>
                    <a:pt x="90" y="22"/>
                    <a:pt x="89" y="24"/>
                    <a:pt x="87" y="25"/>
                  </a:cubicBezTo>
                  <a:cubicBezTo>
                    <a:pt x="85" y="26"/>
                    <a:pt x="83" y="26"/>
                    <a:pt x="81" y="27"/>
                  </a:cubicBezTo>
                  <a:cubicBezTo>
                    <a:pt x="80" y="27"/>
                    <a:pt x="79" y="27"/>
                    <a:pt x="78" y="27"/>
                  </a:cubicBezTo>
                  <a:cubicBezTo>
                    <a:pt x="78" y="27"/>
                    <a:pt x="78" y="27"/>
                    <a:pt x="78" y="27"/>
                  </a:cubicBezTo>
                  <a:cubicBezTo>
                    <a:pt x="77" y="27"/>
                    <a:pt x="77" y="27"/>
                    <a:pt x="77" y="27"/>
                  </a:cubicBezTo>
                  <a:cubicBezTo>
                    <a:pt x="75" y="27"/>
                    <a:pt x="74" y="28"/>
                    <a:pt x="73" y="30"/>
                  </a:cubicBezTo>
                  <a:cubicBezTo>
                    <a:pt x="73" y="32"/>
                    <a:pt x="74" y="34"/>
                    <a:pt x="76" y="35"/>
                  </a:cubicBezTo>
                  <a:cubicBezTo>
                    <a:pt x="76" y="35"/>
                    <a:pt x="76" y="35"/>
                    <a:pt x="76" y="35"/>
                  </a:cubicBezTo>
                  <a:cubicBezTo>
                    <a:pt x="76" y="36"/>
                    <a:pt x="78" y="37"/>
                    <a:pt x="80" y="38"/>
                  </a:cubicBezTo>
                  <a:cubicBezTo>
                    <a:pt x="82" y="40"/>
                    <a:pt x="84" y="41"/>
                    <a:pt x="85" y="43"/>
                  </a:cubicBezTo>
                  <a:cubicBezTo>
                    <a:pt x="85" y="44"/>
                    <a:pt x="85" y="44"/>
                    <a:pt x="85" y="45"/>
                  </a:cubicBezTo>
                  <a:cubicBezTo>
                    <a:pt x="85" y="45"/>
                    <a:pt x="84" y="46"/>
                    <a:pt x="83" y="47"/>
                  </a:cubicBezTo>
                  <a:cubicBezTo>
                    <a:pt x="81" y="48"/>
                    <a:pt x="78" y="49"/>
                    <a:pt x="76" y="49"/>
                  </a:cubicBezTo>
                  <a:cubicBezTo>
                    <a:pt x="74" y="49"/>
                    <a:pt x="73" y="49"/>
                    <a:pt x="73" y="49"/>
                  </a:cubicBezTo>
                  <a:cubicBezTo>
                    <a:pt x="72" y="49"/>
                    <a:pt x="72" y="49"/>
                    <a:pt x="72" y="49"/>
                  </a:cubicBezTo>
                  <a:cubicBezTo>
                    <a:pt x="72" y="49"/>
                    <a:pt x="72" y="49"/>
                    <a:pt x="72" y="49"/>
                  </a:cubicBezTo>
                  <a:cubicBezTo>
                    <a:pt x="69" y="49"/>
                    <a:pt x="68" y="51"/>
                    <a:pt x="67" y="53"/>
                  </a:cubicBezTo>
                  <a:cubicBezTo>
                    <a:pt x="67" y="55"/>
                    <a:pt x="68" y="57"/>
                    <a:pt x="69" y="58"/>
                  </a:cubicBezTo>
                  <a:cubicBezTo>
                    <a:pt x="69" y="58"/>
                    <a:pt x="70" y="58"/>
                    <a:pt x="70" y="58"/>
                  </a:cubicBezTo>
                  <a:cubicBezTo>
                    <a:pt x="71" y="58"/>
                    <a:pt x="76" y="61"/>
                    <a:pt x="77" y="65"/>
                  </a:cubicBezTo>
                  <a:cubicBezTo>
                    <a:pt x="78" y="66"/>
                    <a:pt x="78" y="67"/>
                    <a:pt x="78" y="68"/>
                  </a:cubicBezTo>
                  <a:cubicBezTo>
                    <a:pt x="78" y="68"/>
                    <a:pt x="78" y="68"/>
                    <a:pt x="78" y="68"/>
                  </a:cubicBezTo>
                  <a:cubicBezTo>
                    <a:pt x="78" y="69"/>
                    <a:pt x="77" y="69"/>
                    <a:pt x="77" y="69"/>
                  </a:cubicBezTo>
                  <a:cubicBezTo>
                    <a:pt x="75" y="70"/>
                    <a:pt x="72" y="71"/>
                    <a:pt x="70" y="71"/>
                  </a:cubicBezTo>
                  <a:cubicBezTo>
                    <a:pt x="69" y="71"/>
                    <a:pt x="68" y="71"/>
                    <a:pt x="67" y="71"/>
                  </a:cubicBezTo>
                  <a:cubicBezTo>
                    <a:pt x="67" y="71"/>
                    <a:pt x="66" y="71"/>
                    <a:pt x="66" y="71"/>
                  </a:cubicBezTo>
                  <a:cubicBezTo>
                    <a:pt x="66" y="71"/>
                    <a:pt x="66" y="71"/>
                    <a:pt x="66" y="71"/>
                  </a:cubicBezTo>
                  <a:cubicBezTo>
                    <a:pt x="64" y="71"/>
                    <a:pt x="62" y="73"/>
                    <a:pt x="62" y="74"/>
                  </a:cubicBezTo>
                  <a:cubicBezTo>
                    <a:pt x="61" y="76"/>
                    <a:pt x="62" y="78"/>
                    <a:pt x="63" y="79"/>
                  </a:cubicBezTo>
                  <a:cubicBezTo>
                    <a:pt x="63" y="79"/>
                    <a:pt x="64" y="80"/>
                    <a:pt x="64" y="80"/>
                  </a:cubicBezTo>
                  <a:cubicBezTo>
                    <a:pt x="66" y="81"/>
                    <a:pt x="67" y="83"/>
                    <a:pt x="69" y="84"/>
                  </a:cubicBezTo>
                  <a:cubicBezTo>
                    <a:pt x="70" y="85"/>
                    <a:pt x="72" y="87"/>
                    <a:pt x="72" y="88"/>
                  </a:cubicBezTo>
                  <a:cubicBezTo>
                    <a:pt x="72" y="88"/>
                    <a:pt x="72" y="88"/>
                    <a:pt x="72" y="88"/>
                  </a:cubicBezTo>
                  <a:cubicBezTo>
                    <a:pt x="72" y="89"/>
                    <a:pt x="72" y="93"/>
                    <a:pt x="71" y="96"/>
                  </a:cubicBezTo>
                  <a:cubicBezTo>
                    <a:pt x="71" y="97"/>
                    <a:pt x="71" y="97"/>
                    <a:pt x="71" y="98"/>
                  </a:cubicBezTo>
                  <a:cubicBezTo>
                    <a:pt x="63" y="96"/>
                    <a:pt x="63" y="96"/>
                    <a:pt x="63" y="96"/>
                  </a:cubicBezTo>
                  <a:cubicBezTo>
                    <a:pt x="62" y="115"/>
                    <a:pt x="62" y="115"/>
                    <a:pt x="62" y="115"/>
                  </a:cubicBezTo>
                  <a:cubicBezTo>
                    <a:pt x="61" y="113"/>
                    <a:pt x="59" y="112"/>
                    <a:pt x="58" y="110"/>
                  </a:cubicBezTo>
                  <a:cubicBezTo>
                    <a:pt x="52" y="101"/>
                    <a:pt x="56" y="98"/>
                    <a:pt x="56" y="98"/>
                  </a:cubicBezTo>
                  <a:cubicBezTo>
                    <a:pt x="3" y="21"/>
                    <a:pt x="3" y="21"/>
                    <a:pt x="3" y="21"/>
                  </a:cubicBezTo>
                  <a:cubicBezTo>
                    <a:pt x="0" y="23"/>
                    <a:pt x="0" y="23"/>
                    <a:pt x="0" y="23"/>
                  </a:cubicBezTo>
                  <a:cubicBezTo>
                    <a:pt x="0" y="23"/>
                    <a:pt x="12" y="65"/>
                    <a:pt x="17" y="73"/>
                  </a:cubicBezTo>
                  <a:cubicBezTo>
                    <a:pt x="21" y="80"/>
                    <a:pt x="42" y="111"/>
                    <a:pt x="50" y="123"/>
                  </a:cubicBezTo>
                  <a:cubicBezTo>
                    <a:pt x="79" y="106"/>
                    <a:pt x="79" y="106"/>
                    <a:pt x="79" y="106"/>
                  </a:cubicBezTo>
                  <a:lnTo>
                    <a:pt x="80" y="100"/>
                  </a:lnTo>
                  <a:close/>
                  <a:moveTo>
                    <a:pt x="28" y="76"/>
                  </a:moveTo>
                  <a:cubicBezTo>
                    <a:pt x="27" y="77"/>
                    <a:pt x="26" y="77"/>
                    <a:pt x="25" y="76"/>
                  </a:cubicBezTo>
                  <a:cubicBezTo>
                    <a:pt x="21" y="70"/>
                    <a:pt x="21" y="70"/>
                    <a:pt x="21" y="70"/>
                  </a:cubicBezTo>
                  <a:cubicBezTo>
                    <a:pt x="21" y="69"/>
                    <a:pt x="21" y="68"/>
                    <a:pt x="22" y="67"/>
                  </a:cubicBezTo>
                  <a:cubicBezTo>
                    <a:pt x="23" y="67"/>
                    <a:pt x="25" y="67"/>
                    <a:pt x="25" y="68"/>
                  </a:cubicBezTo>
                  <a:cubicBezTo>
                    <a:pt x="29" y="73"/>
                    <a:pt x="29" y="73"/>
                    <a:pt x="29" y="73"/>
                  </a:cubicBezTo>
                  <a:cubicBezTo>
                    <a:pt x="29" y="74"/>
                    <a:pt x="29" y="76"/>
                    <a:pt x="2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12"/>
            <p:cNvSpPr>
              <a:spLocks noEditPoints="1"/>
            </p:cNvSpPr>
            <p:nvPr/>
          </p:nvSpPr>
          <p:spPr bwMode="auto">
            <a:xfrm>
              <a:off x="4165600" y="2003425"/>
              <a:ext cx="130175" cy="127000"/>
            </a:xfrm>
            <a:custGeom>
              <a:avLst/>
              <a:gdLst>
                <a:gd name="T0" fmla="*/ 114 w 119"/>
                <a:gd name="T1" fmla="*/ 65 h 116"/>
                <a:gd name="T2" fmla="*/ 67 w 119"/>
                <a:gd name="T3" fmla="*/ 0 h 116"/>
                <a:gd name="T4" fmla="*/ 51 w 119"/>
                <a:gd name="T5" fmla="*/ 22 h 116"/>
                <a:gd name="T6" fmla="*/ 17 w 119"/>
                <a:gd name="T7" fmla="*/ 41 h 116"/>
                <a:gd name="T8" fmla="*/ 3 w 119"/>
                <a:gd name="T9" fmla="*/ 89 h 116"/>
                <a:gd name="T10" fmla="*/ 5 w 119"/>
                <a:gd name="T11" fmla="*/ 115 h 116"/>
                <a:gd name="T12" fmla="*/ 10 w 119"/>
                <a:gd name="T13" fmla="*/ 116 h 116"/>
                <a:gd name="T14" fmla="*/ 25 w 119"/>
                <a:gd name="T15" fmla="*/ 95 h 116"/>
                <a:gd name="T16" fmla="*/ 42 w 119"/>
                <a:gd name="T17" fmla="*/ 33 h 116"/>
                <a:gd name="T18" fmla="*/ 51 w 119"/>
                <a:gd name="T19" fmla="*/ 47 h 116"/>
                <a:gd name="T20" fmla="*/ 60 w 119"/>
                <a:gd name="T21" fmla="*/ 48 h 116"/>
                <a:gd name="T22" fmla="*/ 55 w 119"/>
                <a:gd name="T23" fmla="*/ 41 h 116"/>
                <a:gd name="T24" fmla="*/ 80 w 119"/>
                <a:gd name="T25" fmla="*/ 46 h 116"/>
                <a:gd name="T26" fmla="*/ 93 w 119"/>
                <a:gd name="T27" fmla="*/ 79 h 116"/>
                <a:gd name="T28" fmla="*/ 109 w 119"/>
                <a:gd name="T29" fmla="*/ 88 h 116"/>
                <a:gd name="T30" fmla="*/ 119 w 119"/>
                <a:gd name="T31" fmla="*/ 80 h 116"/>
                <a:gd name="T32" fmla="*/ 114 w 119"/>
                <a:gd name="T33" fmla="*/ 65 h 116"/>
                <a:gd name="T34" fmla="*/ 93 w 119"/>
                <a:gd name="T35" fmla="*/ 46 h 116"/>
                <a:gd name="T36" fmla="*/ 106 w 119"/>
                <a:gd name="T37" fmla="*/ 64 h 116"/>
                <a:gd name="T38" fmla="*/ 93 w 119"/>
                <a:gd name="T39" fmla="*/ 4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116">
                  <a:moveTo>
                    <a:pt x="114" y="65"/>
                  </a:moveTo>
                  <a:cubicBezTo>
                    <a:pt x="67" y="0"/>
                    <a:pt x="67" y="0"/>
                    <a:pt x="67" y="0"/>
                  </a:cubicBezTo>
                  <a:cubicBezTo>
                    <a:pt x="65" y="9"/>
                    <a:pt x="60" y="17"/>
                    <a:pt x="51" y="22"/>
                  </a:cubicBezTo>
                  <a:cubicBezTo>
                    <a:pt x="17" y="41"/>
                    <a:pt x="17" y="41"/>
                    <a:pt x="17" y="41"/>
                  </a:cubicBezTo>
                  <a:cubicBezTo>
                    <a:pt x="12" y="57"/>
                    <a:pt x="5" y="82"/>
                    <a:pt x="3" y="89"/>
                  </a:cubicBezTo>
                  <a:cubicBezTo>
                    <a:pt x="0" y="100"/>
                    <a:pt x="5" y="108"/>
                    <a:pt x="5" y="115"/>
                  </a:cubicBezTo>
                  <a:cubicBezTo>
                    <a:pt x="10" y="116"/>
                    <a:pt x="10" y="116"/>
                    <a:pt x="10" y="116"/>
                  </a:cubicBezTo>
                  <a:cubicBezTo>
                    <a:pt x="13" y="111"/>
                    <a:pt x="22" y="106"/>
                    <a:pt x="25" y="95"/>
                  </a:cubicBezTo>
                  <a:cubicBezTo>
                    <a:pt x="28" y="86"/>
                    <a:pt x="40" y="42"/>
                    <a:pt x="42" y="33"/>
                  </a:cubicBezTo>
                  <a:cubicBezTo>
                    <a:pt x="51" y="47"/>
                    <a:pt x="51" y="47"/>
                    <a:pt x="51" y="47"/>
                  </a:cubicBezTo>
                  <a:cubicBezTo>
                    <a:pt x="60" y="48"/>
                    <a:pt x="60" y="48"/>
                    <a:pt x="60" y="48"/>
                  </a:cubicBezTo>
                  <a:cubicBezTo>
                    <a:pt x="55" y="41"/>
                    <a:pt x="55" y="41"/>
                    <a:pt x="55" y="41"/>
                  </a:cubicBezTo>
                  <a:cubicBezTo>
                    <a:pt x="55" y="41"/>
                    <a:pt x="71" y="30"/>
                    <a:pt x="80" y="46"/>
                  </a:cubicBezTo>
                  <a:cubicBezTo>
                    <a:pt x="87" y="58"/>
                    <a:pt x="85" y="68"/>
                    <a:pt x="93" y="79"/>
                  </a:cubicBezTo>
                  <a:cubicBezTo>
                    <a:pt x="100" y="87"/>
                    <a:pt x="109" y="88"/>
                    <a:pt x="109" y="88"/>
                  </a:cubicBezTo>
                  <a:cubicBezTo>
                    <a:pt x="119" y="80"/>
                    <a:pt x="119" y="80"/>
                    <a:pt x="119" y="80"/>
                  </a:cubicBezTo>
                  <a:cubicBezTo>
                    <a:pt x="119" y="80"/>
                    <a:pt x="113" y="71"/>
                    <a:pt x="114" y="65"/>
                  </a:cubicBezTo>
                  <a:close/>
                  <a:moveTo>
                    <a:pt x="93" y="46"/>
                  </a:moveTo>
                  <a:cubicBezTo>
                    <a:pt x="106" y="64"/>
                    <a:pt x="106" y="64"/>
                    <a:pt x="106" y="64"/>
                  </a:cubicBezTo>
                  <a:cubicBezTo>
                    <a:pt x="93" y="60"/>
                    <a:pt x="93" y="46"/>
                    <a:pt x="9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13"/>
            <p:cNvSpPr/>
            <p:nvPr/>
          </p:nvSpPr>
          <p:spPr bwMode="auto">
            <a:xfrm>
              <a:off x="3951288" y="1952625"/>
              <a:ext cx="288925" cy="195263"/>
            </a:xfrm>
            <a:custGeom>
              <a:avLst/>
              <a:gdLst>
                <a:gd name="T0" fmla="*/ 254 w 263"/>
                <a:gd name="T1" fmla="*/ 20 h 178"/>
                <a:gd name="T2" fmla="*/ 212 w 263"/>
                <a:gd name="T3" fmla="*/ 9 h 178"/>
                <a:gd name="T4" fmla="*/ 21 w 263"/>
                <a:gd name="T5" fmla="*/ 115 h 178"/>
                <a:gd name="T6" fmla="*/ 9 w 263"/>
                <a:gd name="T7" fmla="*/ 158 h 178"/>
                <a:gd name="T8" fmla="*/ 51 w 263"/>
                <a:gd name="T9" fmla="*/ 170 h 178"/>
                <a:gd name="T10" fmla="*/ 242 w 263"/>
                <a:gd name="T11" fmla="*/ 63 h 178"/>
                <a:gd name="T12" fmla="*/ 254 w 263"/>
                <a:gd name="T13" fmla="*/ 20 h 178"/>
              </a:gdLst>
              <a:ahLst/>
              <a:cxnLst>
                <a:cxn ang="0">
                  <a:pos x="T0" y="T1"/>
                </a:cxn>
                <a:cxn ang="0">
                  <a:pos x="T2" y="T3"/>
                </a:cxn>
                <a:cxn ang="0">
                  <a:pos x="T4" y="T5"/>
                </a:cxn>
                <a:cxn ang="0">
                  <a:pos x="T6" y="T7"/>
                </a:cxn>
                <a:cxn ang="0">
                  <a:pos x="T8" y="T9"/>
                </a:cxn>
                <a:cxn ang="0">
                  <a:pos x="T10" y="T11"/>
                </a:cxn>
                <a:cxn ang="0">
                  <a:pos x="T12" y="T13"/>
                </a:cxn>
              </a:cxnLst>
              <a:rect l="0" t="0" r="r" b="b"/>
              <a:pathLst>
                <a:path w="263" h="178">
                  <a:moveTo>
                    <a:pt x="254" y="20"/>
                  </a:moveTo>
                  <a:cubicBezTo>
                    <a:pt x="246" y="5"/>
                    <a:pt x="227" y="0"/>
                    <a:pt x="212" y="9"/>
                  </a:cubicBezTo>
                  <a:cubicBezTo>
                    <a:pt x="21" y="115"/>
                    <a:pt x="21" y="115"/>
                    <a:pt x="21" y="115"/>
                  </a:cubicBezTo>
                  <a:cubicBezTo>
                    <a:pt x="6" y="124"/>
                    <a:pt x="0" y="143"/>
                    <a:pt x="9" y="158"/>
                  </a:cubicBezTo>
                  <a:cubicBezTo>
                    <a:pt x="17" y="173"/>
                    <a:pt x="36" y="178"/>
                    <a:pt x="51" y="170"/>
                  </a:cubicBezTo>
                  <a:cubicBezTo>
                    <a:pt x="242" y="63"/>
                    <a:pt x="242" y="63"/>
                    <a:pt x="242" y="63"/>
                  </a:cubicBezTo>
                  <a:cubicBezTo>
                    <a:pt x="257" y="54"/>
                    <a:pt x="263" y="35"/>
                    <a:pt x="25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使用</a:t>
            </a:r>
            <a:r>
              <a:rPr lang="en-US" altLang="en-US" dirty="0">
                <a:latin typeface="微软雅黑" panose="020B0503020204020204" pitchFamily="34" charset="-122"/>
                <a:ea typeface="微软雅黑" panose="020B0503020204020204" pitchFamily="34" charset="-122"/>
              </a:rPr>
              <a:t>HANA Studio</a:t>
            </a:r>
            <a:r>
              <a:rPr lang="zh-CN" altLang="en-US" dirty="0">
                <a:latin typeface="微软雅黑" panose="020B0503020204020204" pitchFamily="34" charset="-122"/>
                <a:ea typeface="微软雅黑" panose="020B0503020204020204" pitchFamily="34" charset="-122"/>
              </a:rPr>
              <a:t>进行数据建模</a:t>
            </a:r>
            <a:endParaRPr lang="zh-CN" altLang="en-US" dirty="0">
              <a:latin typeface="微软雅黑" panose="020B0503020204020204" pitchFamily="34" charset="-122"/>
              <a:ea typeface="微软雅黑" panose="020B0503020204020204" pitchFamily="34" charset="-122"/>
            </a:endParaRPr>
          </a:p>
        </p:txBody>
      </p:sp>
      <p:pic>
        <p:nvPicPr>
          <p:cNvPr id="4" name="Picture 3"/>
          <p:cNvPicPr>
            <a:picLocks noChangeAspect="1" noChangeArrowheads="1"/>
          </p:cNvPicPr>
          <p:nvPr/>
        </p:nvPicPr>
        <p:blipFill>
          <a:blip r:embed="rId1" cstate="print"/>
          <a:srcRect/>
          <a:stretch>
            <a:fillRect/>
          </a:stretch>
        </p:blipFill>
        <p:spPr bwMode="auto">
          <a:xfrm>
            <a:off x="103259" y="1272930"/>
            <a:ext cx="7954876" cy="3280126"/>
          </a:xfrm>
          <a:prstGeom prst="rect">
            <a:avLst/>
          </a:prstGeom>
          <a:noFill/>
          <a:ln w="9525">
            <a:noFill/>
            <a:miter lim="800000"/>
            <a:headEnd/>
            <a:tailEnd/>
          </a:ln>
        </p:spPr>
      </p:pic>
      <p:sp>
        <p:nvSpPr>
          <p:cNvPr id="10" name="TextBox 9"/>
          <p:cNvSpPr txBox="1"/>
          <p:nvPr/>
        </p:nvSpPr>
        <p:spPr>
          <a:xfrm>
            <a:off x="8215034" y="1643961"/>
            <a:ext cx="3504194" cy="756272"/>
          </a:xfrm>
          <a:prstGeom prst="rect">
            <a:avLst/>
          </a:prstGeom>
          <a:noFill/>
        </p:spPr>
        <p:txBody>
          <a:bodyPr wrap="square" lIns="108878" tIns="54439" rIns="108878" bIns="54439" rtlCol="0">
            <a:spAutoFit/>
          </a:bodyPr>
          <a:lstStyle/>
          <a:p>
            <a:pPr fontAlgn="base">
              <a:spcBef>
                <a:spcPct val="50000"/>
              </a:spcBef>
              <a:spcAft>
                <a:spcPct val="0"/>
              </a:spcAft>
              <a:buClr>
                <a:srgbClr val="F0AB00"/>
              </a:buClr>
              <a:buSzPct val="80000"/>
            </a:pPr>
            <a:r>
              <a:rPr lang="en-US" altLang="zh-CN" b="1" kern="0" dirty="0">
                <a:latin typeface="微软雅黑" panose="020B0503020204020204" pitchFamily="34" charset="-122"/>
                <a:ea typeface="微软雅黑" panose="020B0503020204020204" pitchFamily="34" charset="-122"/>
                <a:cs typeface="Arial Unicode MS" panose="020B0604020202020204" pitchFamily="34" charset="-128"/>
              </a:rPr>
              <a:t>HANA Studio</a:t>
            </a:r>
            <a:r>
              <a:rPr lang="zh-CN" altLang="en-US" b="1" kern="0" dirty="0">
                <a:latin typeface="微软雅黑" panose="020B0503020204020204" pitchFamily="34" charset="-122"/>
                <a:ea typeface="微软雅黑" panose="020B0503020204020204" pitchFamily="34" charset="-122"/>
                <a:cs typeface="Arial Unicode MS" panose="020B0604020202020204" pitchFamily="34" charset="-128"/>
              </a:rPr>
              <a:t>基于</a:t>
            </a:r>
            <a:r>
              <a:rPr lang="en-US" altLang="zh-CN" b="1" kern="0" dirty="0">
                <a:latin typeface="微软雅黑" panose="020B0503020204020204" pitchFamily="34" charset="-122"/>
                <a:ea typeface="微软雅黑" panose="020B0503020204020204" pitchFamily="34" charset="-122"/>
                <a:cs typeface="Arial Unicode MS" panose="020B0604020202020204" pitchFamily="34" charset="-128"/>
              </a:rPr>
              <a:t>Eclipse</a:t>
            </a:r>
            <a:r>
              <a:rPr lang="zh-CN" altLang="en-US" b="1" kern="0" dirty="0">
                <a:latin typeface="微软雅黑" panose="020B0503020204020204" pitchFamily="34" charset="-122"/>
                <a:ea typeface="微软雅黑" panose="020B0503020204020204" pitchFamily="34" charset="-122"/>
                <a:cs typeface="Arial Unicode MS" panose="020B0604020202020204" pitchFamily="34" charset="-128"/>
              </a:rPr>
              <a:t>实现可视化开发</a:t>
            </a:r>
            <a:endParaRPr lang="zh-CN" altLang="en-US"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3" name="Group 17"/>
          <p:cNvGrpSpPr/>
          <p:nvPr/>
        </p:nvGrpSpPr>
        <p:grpSpPr>
          <a:xfrm>
            <a:off x="4391342" y="3047153"/>
            <a:ext cx="7291834" cy="3310386"/>
            <a:chOff x="1028601" y="1272635"/>
            <a:chExt cx="9918729" cy="5027711"/>
          </a:xfrm>
        </p:grpSpPr>
        <p:pic>
          <p:nvPicPr>
            <p:cNvPr id="11" name="Picture 6"/>
            <p:cNvPicPr>
              <a:picLocks noChangeAspect="1" noChangeArrowheads="1"/>
            </p:cNvPicPr>
            <p:nvPr/>
          </p:nvPicPr>
          <p:blipFill>
            <a:blip r:embed="rId2" cstate="print"/>
            <a:srcRect/>
            <a:stretch>
              <a:fillRect/>
            </a:stretch>
          </p:blipFill>
          <p:spPr bwMode="auto">
            <a:xfrm>
              <a:off x="8042892" y="4136021"/>
              <a:ext cx="2904438" cy="1286804"/>
            </a:xfrm>
            <a:prstGeom prst="rect">
              <a:avLst/>
            </a:prstGeom>
            <a:ln>
              <a:noFill/>
            </a:ln>
            <a:effectLst>
              <a:outerShdw blurRad="292100" dist="139700" dir="2700000" algn="tl" rotWithShape="0">
                <a:srgbClr val="333333">
                  <a:alpha val="65000"/>
                </a:srgbClr>
              </a:outerShdw>
            </a:effectLst>
          </p:spPr>
        </p:pic>
        <p:pic>
          <p:nvPicPr>
            <p:cNvPr id="12" name="Picture 5"/>
            <p:cNvPicPr>
              <a:picLocks noChangeAspect="1" noChangeArrowheads="1"/>
            </p:cNvPicPr>
            <p:nvPr/>
          </p:nvPicPr>
          <p:blipFill>
            <a:blip r:embed="rId3" cstate="print"/>
            <a:srcRect/>
            <a:stretch>
              <a:fillRect/>
            </a:stretch>
          </p:blipFill>
          <p:spPr bwMode="auto">
            <a:xfrm>
              <a:off x="7174033" y="1272635"/>
              <a:ext cx="3773297" cy="1385123"/>
            </a:xfrm>
            <a:prstGeom prst="rect">
              <a:avLst/>
            </a:prstGeom>
            <a:ln>
              <a:noFill/>
            </a:ln>
            <a:effectLst>
              <a:outerShdw blurRad="292100" dist="139700" dir="2700000" algn="tl" rotWithShape="0">
                <a:srgbClr val="333333">
                  <a:alpha val="65000"/>
                </a:srgbClr>
              </a:outerShdw>
            </a:effectLst>
          </p:spPr>
        </p:pic>
        <p:sp>
          <p:nvSpPr>
            <p:cNvPr id="13" name="Curved Left Arrow 12"/>
            <p:cNvSpPr/>
            <p:nvPr/>
          </p:nvSpPr>
          <p:spPr bwMode="auto">
            <a:xfrm rot="3349468" flipV="1">
              <a:off x="8443536" y="1563780"/>
              <a:ext cx="526876" cy="3381653"/>
            </a:xfrm>
            <a:prstGeom prst="curvedLeftArrow">
              <a:avLst>
                <a:gd name="adj1" fmla="val 25000"/>
                <a:gd name="adj2" fmla="val 107354"/>
                <a:gd name="adj3" fmla="val 1921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163" tIns="55725" rIns="107163" bIns="55725" anchor="ctr"/>
            <a:lstStyle/>
            <a:p>
              <a:pPr>
                <a:defRPr/>
              </a:pPr>
              <a:endParaRPr lang="en-US" i="1" dirty="0">
                <a:solidFill>
                  <a:schemeClr val="dk1"/>
                </a:solidFill>
              </a:endParaRPr>
            </a:p>
          </p:txBody>
        </p:sp>
        <p:pic>
          <p:nvPicPr>
            <p:cNvPr id="14" name="Picture 2"/>
            <p:cNvPicPr>
              <a:picLocks noChangeAspect="1" noChangeArrowheads="1"/>
            </p:cNvPicPr>
            <p:nvPr/>
          </p:nvPicPr>
          <p:blipFill>
            <a:blip r:embed="rId4" cstate="print"/>
            <a:srcRect/>
            <a:stretch>
              <a:fillRect/>
            </a:stretch>
          </p:blipFill>
          <p:spPr bwMode="auto">
            <a:xfrm>
              <a:off x="1028601" y="2657758"/>
              <a:ext cx="6174790" cy="3127213"/>
            </a:xfrm>
            <a:prstGeom prst="rect">
              <a:avLst/>
            </a:prstGeom>
            <a:ln>
              <a:noFill/>
            </a:ln>
            <a:effectLst>
              <a:outerShdw blurRad="292100" dist="139700" dir="2700000" algn="tl" rotWithShape="0">
                <a:srgbClr val="333333">
                  <a:alpha val="65000"/>
                </a:srgbClr>
              </a:outerShdw>
            </a:effectLst>
          </p:spPr>
        </p:pic>
        <p:sp>
          <p:nvSpPr>
            <p:cNvPr id="15" name="Bent Arrow 14"/>
            <p:cNvSpPr/>
            <p:nvPr/>
          </p:nvSpPr>
          <p:spPr bwMode="auto">
            <a:xfrm rot="10800000" flipH="1">
              <a:off x="6016364" y="4373402"/>
              <a:ext cx="1995574" cy="372201"/>
            </a:xfrm>
            <a:prstGeom prst="ben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163" tIns="55725" rIns="107163" bIns="55725" anchor="ctr"/>
            <a:lstStyle/>
            <a:p>
              <a:pPr>
                <a:defRPr/>
              </a:pPr>
              <a:endParaRPr lang="en-US" dirty="0"/>
            </a:p>
          </p:txBody>
        </p:sp>
        <p:pic>
          <p:nvPicPr>
            <p:cNvPr id="16" name="Picture 4"/>
            <p:cNvPicPr>
              <a:picLocks noChangeAspect="1" noChangeArrowheads="1"/>
            </p:cNvPicPr>
            <p:nvPr/>
          </p:nvPicPr>
          <p:blipFill>
            <a:blip r:embed="rId5" cstate="print"/>
            <a:srcRect/>
            <a:stretch>
              <a:fillRect/>
            </a:stretch>
          </p:blipFill>
          <p:spPr bwMode="auto">
            <a:xfrm>
              <a:off x="1947985" y="5282045"/>
              <a:ext cx="3385763" cy="1005852"/>
            </a:xfrm>
            <a:prstGeom prst="rect">
              <a:avLst/>
            </a:prstGeom>
            <a:ln>
              <a:noFill/>
            </a:ln>
            <a:effectLst>
              <a:outerShdw blurRad="292100" dist="139700" dir="2700000" algn="tl" rotWithShape="0">
                <a:srgbClr val="333333">
                  <a:alpha val="65000"/>
                </a:srgbClr>
              </a:outerShdw>
            </a:effectLst>
          </p:spPr>
        </p:pic>
        <p:sp>
          <p:nvSpPr>
            <p:cNvPr id="17" name="Curved Left Arrow 16"/>
            <p:cNvSpPr/>
            <p:nvPr/>
          </p:nvSpPr>
          <p:spPr bwMode="auto">
            <a:xfrm rot="9604004" flipV="1">
              <a:off x="2801726" y="3837961"/>
              <a:ext cx="699427" cy="2462385"/>
            </a:xfrm>
            <a:prstGeom prst="curvedLeftArrow">
              <a:avLst>
                <a:gd name="adj1" fmla="val 25000"/>
                <a:gd name="adj2" fmla="val 78750"/>
                <a:gd name="adj3" fmla="val 1921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163" tIns="55725" rIns="107163" bIns="55725" anchor="ctr"/>
            <a:lstStyle/>
            <a:p>
              <a:pPr>
                <a:defRPr/>
              </a:pPr>
              <a:endParaRPr lang="en-US" i="1" dirty="0">
                <a:solidFill>
                  <a:schemeClr val="dk1"/>
                </a:solidFill>
              </a:endParaRPr>
            </a:p>
          </p:txBody>
        </p:sp>
      </p:grpSp>
      <p:pic>
        <p:nvPicPr>
          <p:cNvPr id="20" name="Picture 4"/>
          <p:cNvPicPr>
            <a:picLocks noChangeAspect="1" noChangeArrowheads="1"/>
          </p:cNvPicPr>
          <p:nvPr/>
        </p:nvPicPr>
        <p:blipFill>
          <a:blip r:embed="rId6" cstate="print"/>
          <a:srcRect/>
          <a:stretch>
            <a:fillRect/>
          </a:stretch>
        </p:blipFill>
        <p:spPr bwMode="auto">
          <a:xfrm>
            <a:off x="473219" y="3979662"/>
            <a:ext cx="2977124" cy="24416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HANA – </a:t>
            </a:r>
            <a:r>
              <a:rPr lang="zh-CN" altLang="en-US" dirty="0">
                <a:latin typeface="微软雅黑" panose="020B0503020204020204" pitchFamily="34" charset="-122"/>
                <a:ea typeface="微软雅黑" panose="020B0503020204020204" pitchFamily="34" charset="-122"/>
              </a:rPr>
              <a:t>开发架构场景</a:t>
            </a:r>
            <a:endParaRPr lang="en-US" dirty="0">
              <a:latin typeface="微软雅黑" panose="020B0503020204020204" pitchFamily="34" charset="-122"/>
              <a:ea typeface="微软雅黑" panose="020B0503020204020204" pitchFamily="34" charset="-122"/>
            </a:endParaRPr>
          </a:p>
        </p:txBody>
      </p:sp>
      <p:sp>
        <p:nvSpPr>
          <p:cNvPr id="5" name="Text Placeholder 4"/>
          <p:cNvSpPr>
            <a:spLocks noGrp="1"/>
          </p:cNvSpPr>
          <p:nvPr>
            <p:ph type="body" sz="quarter" idx="10"/>
          </p:nvPr>
        </p:nvSpPr>
        <p:spPr>
          <a:xfrm>
            <a:off x="432113" y="1317946"/>
            <a:ext cx="11329234" cy="609360"/>
          </a:xfrm>
        </p:spPr>
        <p:txBody>
          <a:bodyPr/>
          <a:lstStyle/>
          <a:p>
            <a:r>
              <a:rPr lang="en-US" sz="1800" dirty="0">
                <a:solidFill>
                  <a:srgbClr val="000000"/>
                </a:solidFill>
                <a:latin typeface="微软雅黑" panose="020B0503020204020204" pitchFamily="34" charset="-122"/>
                <a:ea typeface="微软雅黑" panose="020B0503020204020204" pitchFamily="34" charset="-122"/>
              </a:rPr>
              <a:t>1. </a:t>
            </a:r>
            <a:r>
              <a:rPr lang="zh-CN" altLang="en-US" sz="1800" dirty="0">
                <a:solidFill>
                  <a:srgbClr val="000000"/>
                </a:solidFill>
                <a:latin typeface="微软雅黑" panose="020B0503020204020204" pitchFamily="34" charset="-122"/>
                <a:ea typeface="微软雅黑" panose="020B0503020204020204" pitchFamily="34" charset="-122"/>
              </a:rPr>
              <a:t>基于</a:t>
            </a:r>
            <a:r>
              <a:rPr lang="en-US" altLang="zh-CN" sz="1800" dirty="0">
                <a:solidFill>
                  <a:srgbClr val="000000"/>
                </a:solidFill>
                <a:latin typeface="微软雅黑" panose="020B0503020204020204" pitchFamily="34" charset="-122"/>
                <a:ea typeface="微软雅黑" panose="020B0503020204020204" pitchFamily="34" charset="-122"/>
              </a:rPr>
              <a:t>HANA</a:t>
            </a:r>
            <a:r>
              <a:rPr lang="zh-CN" altLang="en-US" sz="1800" dirty="0">
                <a:solidFill>
                  <a:srgbClr val="000000"/>
                </a:solidFill>
                <a:latin typeface="微软雅黑" panose="020B0503020204020204" pitchFamily="34" charset="-122"/>
                <a:ea typeface="微软雅黑" panose="020B0503020204020204" pitchFamily="34" charset="-122"/>
              </a:rPr>
              <a:t>的商业分析</a:t>
            </a:r>
            <a:endParaRPr lang="en-US" sz="1800" dirty="0">
              <a:solidFill>
                <a:srgbClr val="000000"/>
              </a:solidFill>
              <a:latin typeface="微软雅黑" panose="020B0503020204020204" pitchFamily="34" charset="-122"/>
              <a:ea typeface="微软雅黑" panose="020B0503020204020204" pitchFamily="34" charset="-122"/>
            </a:endParaRPr>
          </a:p>
          <a:p>
            <a:pPr marL="276225">
              <a:spcBef>
                <a:spcPts val="0"/>
              </a:spcBef>
            </a:pPr>
            <a:r>
              <a:rPr lang="en-US" sz="1900" b="0" dirty="0">
                <a:latin typeface="微软雅黑" panose="020B0503020204020204" pitchFamily="34" charset="-122"/>
                <a:ea typeface="微软雅黑" panose="020B0503020204020204" pitchFamily="34" charset="-122"/>
              </a:rPr>
              <a:t>Develop business analytics scenarios on top of HANA using Business Objects tools.</a:t>
            </a:r>
            <a:endParaRPr lang="en-US" sz="1900" b="0" dirty="0">
              <a:latin typeface="微软雅黑" panose="020B0503020204020204" pitchFamily="34" charset="-122"/>
              <a:ea typeface="微软雅黑" panose="020B0503020204020204" pitchFamily="34" charset="-122"/>
            </a:endParaRPr>
          </a:p>
          <a:p>
            <a:pPr marL="276225">
              <a:spcBef>
                <a:spcPts val="0"/>
              </a:spcBef>
            </a:pPr>
            <a:endParaRPr lang="en-US" dirty="0">
              <a:latin typeface="微软雅黑" panose="020B0503020204020204" pitchFamily="34" charset="-122"/>
              <a:ea typeface="微软雅黑" panose="020B0503020204020204" pitchFamily="34" charset="-122"/>
            </a:endParaRPr>
          </a:p>
        </p:txBody>
      </p:sp>
      <p:sp>
        <p:nvSpPr>
          <p:cNvPr id="9" name="Rectangle 8"/>
          <p:cNvSpPr/>
          <p:nvPr/>
        </p:nvSpPr>
        <p:spPr bwMode="gray">
          <a:xfrm>
            <a:off x="3109364" y="2402907"/>
            <a:ext cx="2439035" cy="813821"/>
          </a:xfrm>
          <a:prstGeom prst="rect">
            <a:avLst/>
          </a:prstGeom>
          <a:solidFill>
            <a:schemeClr val="accent1"/>
          </a:solidFill>
          <a:ln w="6350" algn="ctr">
            <a:noFill/>
            <a:miter lim="800000"/>
          </a:ln>
        </p:spPr>
        <p:txBody>
          <a:bodyPr lIns="107163" tIns="85730" rIns="107163" bIns="85730" rtlCol="0" anchor="ctr"/>
          <a:lstStyle/>
          <a:p>
            <a:pPr defTabSz="1089025" fontAlgn="base">
              <a:spcBef>
                <a:spcPct val="50000"/>
              </a:spcBef>
              <a:spcAft>
                <a:spcPct val="0"/>
              </a:spcAft>
              <a:buClr>
                <a:srgbClr val="F0AB00"/>
              </a:buClr>
              <a:buSzPct val="80000"/>
            </a:pPr>
            <a:r>
              <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HANA</a:t>
            </a: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11" name="Straight Arrow Connector 10"/>
          <p:cNvCxnSpPr/>
          <p:nvPr/>
        </p:nvCxnSpPr>
        <p:spPr>
          <a:xfrm>
            <a:off x="2198577" y="2715364"/>
            <a:ext cx="658868"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75983" y="2385889"/>
            <a:ext cx="1242598" cy="325385"/>
          </a:xfrm>
          <a:prstGeom prst="rect">
            <a:avLst/>
          </a:prstGeom>
          <a:noFill/>
        </p:spPr>
        <p:txBody>
          <a:bodyPr wrap="none" lIns="108878" tIns="54439" rIns="108878" bIns="54439" rtlCol="0">
            <a:spAutoFit/>
          </a:bodyPr>
          <a:lstStyle/>
          <a:p>
            <a:pPr defTabSz="1089025" fontAlgn="base">
              <a:spcBef>
                <a:spcPct val="50000"/>
              </a:spcBef>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a) load data</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1" name="Group 20"/>
          <p:cNvGrpSpPr/>
          <p:nvPr/>
        </p:nvGrpSpPr>
        <p:grpSpPr>
          <a:xfrm>
            <a:off x="4588863" y="2651827"/>
            <a:ext cx="506544" cy="379897"/>
            <a:chOff x="4588863" y="2569766"/>
            <a:chExt cx="506544" cy="379897"/>
          </a:xfrm>
        </p:grpSpPr>
        <p:sp>
          <p:nvSpPr>
            <p:cNvPr id="27" name="Oval 26"/>
            <p:cNvSpPr/>
            <p:nvPr/>
          </p:nvSpPr>
          <p:spPr bwMode="gray">
            <a:xfrm>
              <a:off x="4588863" y="2569766"/>
              <a:ext cx="506544" cy="379897"/>
            </a:xfrm>
            <a:prstGeom prst="ellipse">
              <a:avLst/>
            </a:prstGeom>
            <a:solidFill>
              <a:schemeClr val="accent6"/>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3" name="Group 25"/>
            <p:cNvGrpSpPr/>
            <p:nvPr/>
          </p:nvGrpSpPr>
          <p:grpSpPr>
            <a:xfrm>
              <a:off x="4660957" y="2630231"/>
              <a:ext cx="389042" cy="221348"/>
              <a:chOff x="4204630" y="2595817"/>
              <a:chExt cx="650092" cy="493179"/>
            </a:xfrm>
            <a:solidFill>
              <a:schemeClr val="bg2">
                <a:lumMod val="25000"/>
              </a:schemeClr>
            </a:solidFill>
          </p:grpSpPr>
          <p:cxnSp>
            <p:nvCxnSpPr>
              <p:cNvPr id="14" name="Straight Connector 13"/>
              <p:cNvCxnSpPr/>
              <p:nvPr/>
            </p:nvCxnSpPr>
            <p:spPr>
              <a:xfrm>
                <a:off x="4333344" y="2840171"/>
                <a:ext cx="0" cy="104214"/>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gray">
              <a:xfrm>
                <a:off x="4204630" y="2934547"/>
                <a:ext cx="257427" cy="154449"/>
              </a:xfrm>
              <a:prstGeom prst="rect">
                <a:avLst/>
              </a:prstGeom>
              <a:solidFill>
                <a:schemeClr val="bg2"/>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18" name="Straight Connector 17"/>
              <p:cNvCxnSpPr/>
              <p:nvPr/>
            </p:nvCxnSpPr>
            <p:spPr>
              <a:xfrm>
                <a:off x="4726009" y="2838122"/>
                <a:ext cx="0" cy="104214"/>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gray">
              <a:xfrm>
                <a:off x="4597295" y="2932498"/>
                <a:ext cx="257427" cy="154449"/>
              </a:xfrm>
              <a:prstGeom prst="rect">
                <a:avLst/>
              </a:prstGeom>
              <a:solidFill>
                <a:schemeClr val="bg2"/>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20" name="Straight Connector 19"/>
              <p:cNvCxnSpPr/>
              <p:nvPr/>
            </p:nvCxnSpPr>
            <p:spPr>
              <a:xfrm>
                <a:off x="4324763" y="2840160"/>
                <a:ext cx="403302" cy="0"/>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 name="Group 24"/>
              <p:cNvGrpSpPr/>
              <p:nvPr/>
            </p:nvGrpSpPr>
            <p:grpSpPr>
              <a:xfrm flipV="1">
                <a:off x="4397879" y="2595817"/>
                <a:ext cx="257427" cy="248825"/>
                <a:chOff x="4749695" y="2990522"/>
                <a:chExt cx="257427" cy="248825"/>
              </a:xfrm>
              <a:grpFill/>
            </p:grpSpPr>
            <p:cxnSp>
              <p:nvCxnSpPr>
                <p:cNvPr id="23" name="Straight Connector 22"/>
                <p:cNvCxnSpPr/>
                <p:nvPr/>
              </p:nvCxnSpPr>
              <p:spPr>
                <a:xfrm>
                  <a:off x="4878409" y="2990522"/>
                  <a:ext cx="0" cy="104214"/>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4749695" y="3084898"/>
                  <a:ext cx="257427" cy="154449"/>
                </a:xfrm>
                <a:prstGeom prst="rect">
                  <a:avLst/>
                </a:prstGeom>
                <a:solidFill>
                  <a:schemeClr val="bg2"/>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grpSp>
      <p:cxnSp>
        <p:nvCxnSpPr>
          <p:cNvPr id="29" name="Straight Connector 28"/>
          <p:cNvCxnSpPr>
            <a:endCxn id="31" idx="1"/>
          </p:cNvCxnSpPr>
          <p:nvPr/>
        </p:nvCxnSpPr>
        <p:spPr>
          <a:xfrm>
            <a:off x="5137231" y="2863634"/>
            <a:ext cx="1536571" cy="18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673802" y="2719584"/>
            <a:ext cx="995736" cy="325385"/>
          </a:xfrm>
          <a:prstGeom prst="rect">
            <a:avLst/>
          </a:prstGeom>
          <a:noFill/>
        </p:spPr>
        <p:txBody>
          <a:bodyPr wrap="none" lIns="108878" tIns="54439" rIns="108878" bIns="54439" rtlCol="0">
            <a:spAutoFit/>
          </a:bodyPr>
          <a:lstStyle/>
          <a:p>
            <a:pPr defTabSz="1089025" fontAlgn="base">
              <a:spcBef>
                <a:spcPct val="50000"/>
              </a:spcBef>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b) model</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 name="Rectangle 31"/>
          <p:cNvSpPr/>
          <p:nvPr/>
        </p:nvSpPr>
        <p:spPr bwMode="gray">
          <a:xfrm>
            <a:off x="3109364" y="1995966"/>
            <a:ext cx="2439035" cy="392388"/>
          </a:xfrm>
          <a:prstGeom prst="rect">
            <a:avLst/>
          </a:prstGeom>
          <a:solidFill>
            <a:schemeClr val="accent3"/>
          </a:solidFill>
          <a:ln w="6350" algn="ctr">
            <a:noFill/>
            <a:miter lim="800000"/>
          </a:ln>
        </p:spPr>
        <p:txBody>
          <a:bodyPr lIns="107163" tIns="85730" rIns="107163" bIns="85730" rtlCol="0" anchor="ctr"/>
          <a:lstStyle/>
          <a:p>
            <a:pPr algn="ctr" defTabSz="1089025" fontAlgn="base">
              <a:spcBef>
                <a:spcPct val="50000"/>
              </a:spcBef>
              <a:spcAft>
                <a:spcPct val="0"/>
              </a:spcAft>
              <a:buClr>
                <a:srgbClr val="F0AB00"/>
              </a:buClr>
              <a:buSzPct val="80000"/>
            </a:pPr>
            <a:r>
              <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Analytics</a:t>
            </a: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33" name="Straight Connector 32"/>
          <p:cNvCxnSpPr/>
          <p:nvPr/>
        </p:nvCxnSpPr>
        <p:spPr>
          <a:xfrm flipV="1">
            <a:off x="5230722" y="2170360"/>
            <a:ext cx="610422" cy="217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914017" y="2043379"/>
            <a:ext cx="2298978" cy="540828"/>
          </a:xfrm>
          <a:prstGeom prst="rect">
            <a:avLst/>
          </a:prstGeom>
          <a:noFill/>
        </p:spPr>
        <p:txBody>
          <a:bodyPr wrap="none" lIns="108878" tIns="54439" rIns="108878" bIns="54439" rtlCol="0">
            <a:spAutoFit/>
          </a:bodyPr>
          <a:lstStyle/>
          <a:p>
            <a:pPr defTabSz="1089025" fontAlgn="base">
              <a:spcBef>
                <a:spcPct val="50000"/>
              </a:spcBef>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c) build analytical apps </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defTabSz="1089025" fontAlgn="base">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using BOBJ tools/</a:t>
            </a:r>
            <a:r>
              <a:rPr lang="en-US" sz="1400" kern="0" dirty="0" err="1">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sdk</a:t>
            </a: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17" name="Group 16"/>
          <p:cNvGrpSpPr/>
          <p:nvPr/>
        </p:nvGrpSpPr>
        <p:grpSpPr>
          <a:xfrm>
            <a:off x="429371" y="3654614"/>
            <a:ext cx="11329234" cy="2743255"/>
            <a:chOff x="429371" y="3572553"/>
            <a:chExt cx="11329234" cy="2743255"/>
          </a:xfrm>
        </p:grpSpPr>
        <p:sp>
          <p:nvSpPr>
            <p:cNvPr id="28" name="Text Placeholder 4"/>
            <p:cNvSpPr txBox="1"/>
            <p:nvPr/>
          </p:nvSpPr>
          <p:spPr bwMode="gray">
            <a:xfrm>
              <a:off x="429371" y="3572553"/>
              <a:ext cx="11329234" cy="609360"/>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anose="05000000000000000000"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anose="05000000000000000000"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anose="020B0604020202020204" pitchFamily="34" charset="0"/>
                <a:buChar char="–"/>
                <a:defRPr sz="1400" kern="1200">
                  <a:solidFill>
                    <a:schemeClr val="tx1"/>
                  </a:solidFill>
                  <a:latin typeface="+mn-lt"/>
                  <a:ea typeface="+mn-ea"/>
                  <a:cs typeface="+mn-cs"/>
                </a:defRPr>
              </a:lvl4pPr>
              <a:lvl5pPr marL="627380" indent="-179705" algn="l" defTabSz="914400" rtl="0" eaLnBrk="1" latinLnBrk="0" hangingPunct="1">
                <a:spcBef>
                  <a:spcPts val="250"/>
                </a:spcBef>
                <a:buClr>
                  <a:schemeClr val="accent2"/>
                </a:buClr>
                <a:buSzPct val="100000"/>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0AB00"/>
                </a:buClr>
              </a:pPr>
              <a:r>
                <a:rPr lang="en-US" dirty="0">
                  <a:solidFill>
                    <a:srgbClr val="000000"/>
                  </a:solidFill>
                  <a:latin typeface="微软雅黑" panose="020B0503020204020204" pitchFamily="34" charset="-122"/>
                  <a:ea typeface="微软雅黑" panose="020B0503020204020204" pitchFamily="34" charset="-122"/>
                </a:rPr>
                <a:t>2. </a:t>
              </a:r>
              <a:r>
                <a:rPr lang="zh-CN" altLang="en-US" dirty="0">
                  <a:solidFill>
                    <a:srgbClr val="000000"/>
                  </a:solidFill>
                  <a:latin typeface="微软雅黑" panose="020B0503020204020204" pitchFamily="34" charset="-122"/>
                  <a:ea typeface="微软雅黑" panose="020B0503020204020204" pitchFamily="34" charset="-122"/>
                </a:rPr>
                <a:t>基于</a:t>
              </a:r>
              <a:r>
                <a:rPr lang="en-US" dirty="0">
                  <a:solidFill>
                    <a:srgbClr val="000000"/>
                  </a:solidFill>
                  <a:latin typeface="微软雅黑" panose="020B0503020204020204" pitchFamily="34" charset="-122"/>
                  <a:ea typeface="微软雅黑" panose="020B0503020204020204" pitchFamily="34" charset="-122"/>
                </a:rPr>
                <a:t>JDBC/SQL</a:t>
              </a:r>
              <a:r>
                <a:rPr lang="zh-CN" altLang="en-US" dirty="0">
                  <a:solidFill>
                    <a:srgbClr val="000000"/>
                  </a:solidFill>
                  <a:latin typeface="微软雅黑" panose="020B0503020204020204" pitchFamily="34" charset="-122"/>
                  <a:ea typeface="微软雅黑" panose="020B0503020204020204" pitchFamily="34" charset="-122"/>
                </a:rPr>
                <a:t>的传统模式开发</a:t>
              </a:r>
              <a:endParaRPr lang="en-US" dirty="0">
                <a:solidFill>
                  <a:srgbClr val="000000"/>
                </a:solidFill>
                <a:latin typeface="微软雅黑" panose="020B0503020204020204" pitchFamily="34" charset="-122"/>
                <a:ea typeface="微软雅黑" panose="020B0503020204020204" pitchFamily="34" charset="-122"/>
              </a:endParaRPr>
            </a:p>
            <a:p>
              <a:pPr marL="276225">
                <a:spcBef>
                  <a:spcPts val="0"/>
                </a:spcBef>
                <a:buClr>
                  <a:srgbClr val="F0AB00"/>
                </a:buClr>
              </a:pPr>
              <a:r>
                <a:rPr lang="en-US" sz="1900" b="0" dirty="0">
                  <a:solidFill>
                    <a:srgbClr val="000000"/>
                  </a:solidFill>
                  <a:latin typeface="微软雅黑" panose="020B0503020204020204" pitchFamily="34" charset="-122"/>
                  <a:ea typeface="微软雅黑" panose="020B0503020204020204" pitchFamily="34" charset="-122"/>
                </a:rPr>
                <a:t>Develop applications on top of HANA using JDBC and SQL</a:t>
              </a:r>
              <a:endParaRPr lang="en-US" sz="1900" b="0" dirty="0">
                <a:solidFill>
                  <a:srgbClr val="000000"/>
                </a:solidFill>
                <a:latin typeface="微软雅黑" panose="020B0503020204020204" pitchFamily="34" charset="-122"/>
                <a:ea typeface="微软雅黑" panose="020B0503020204020204" pitchFamily="34" charset="-122"/>
              </a:endParaRPr>
            </a:p>
            <a:p>
              <a:pPr marL="276225">
                <a:spcBef>
                  <a:spcPts val="0"/>
                </a:spcBef>
                <a:buClr>
                  <a:srgbClr val="F0AB00"/>
                </a:buClr>
              </a:pPr>
              <a:endParaRPr lang="en-US" dirty="0">
                <a:solidFill>
                  <a:srgbClr val="000000"/>
                </a:solidFill>
                <a:latin typeface="微软雅黑" panose="020B0503020204020204" pitchFamily="34" charset="-122"/>
                <a:ea typeface="微软雅黑" panose="020B0503020204020204" pitchFamily="34" charset="-122"/>
              </a:endParaRPr>
            </a:p>
          </p:txBody>
        </p:sp>
        <p:sp>
          <p:nvSpPr>
            <p:cNvPr id="30" name="Rectangle 29"/>
            <p:cNvSpPr/>
            <p:nvPr/>
          </p:nvSpPr>
          <p:spPr bwMode="gray">
            <a:xfrm>
              <a:off x="3121650" y="4865151"/>
              <a:ext cx="2439035" cy="813821"/>
            </a:xfrm>
            <a:prstGeom prst="rect">
              <a:avLst/>
            </a:prstGeom>
            <a:solidFill>
              <a:schemeClr val="accent1"/>
            </a:solidFill>
            <a:ln w="6350" algn="ctr">
              <a:noFill/>
              <a:miter lim="800000"/>
            </a:ln>
          </p:spPr>
          <p:txBody>
            <a:bodyPr lIns="107163" tIns="85730" rIns="107163" bIns="85730" rtlCol="0" anchor="ctr"/>
            <a:lstStyle/>
            <a:p>
              <a:pPr defTabSz="1089025" fontAlgn="base">
                <a:spcBef>
                  <a:spcPct val="50000"/>
                </a:spcBef>
                <a:spcAft>
                  <a:spcPct val="0"/>
                </a:spcAft>
                <a:buClr>
                  <a:srgbClr val="F0AB00"/>
                </a:buClr>
                <a:buSzPct val="80000"/>
              </a:pPr>
              <a:r>
                <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HANA</a:t>
              </a: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35" name="Straight Arrow Connector 34"/>
            <p:cNvCxnSpPr/>
            <p:nvPr/>
          </p:nvCxnSpPr>
          <p:spPr>
            <a:xfrm>
              <a:off x="2210863" y="5177607"/>
              <a:ext cx="658868"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775983" y="4815783"/>
              <a:ext cx="1242598" cy="325385"/>
            </a:xfrm>
            <a:prstGeom prst="rect">
              <a:avLst/>
            </a:prstGeom>
            <a:noFill/>
          </p:spPr>
          <p:txBody>
            <a:bodyPr wrap="none" lIns="108878" tIns="54439" rIns="108878" bIns="54439" rtlCol="0">
              <a:spAutoFit/>
            </a:bodyPr>
            <a:lstStyle/>
            <a:p>
              <a:pPr defTabSz="1089025" fontAlgn="base">
                <a:spcBef>
                  <a:spcPct val="50000"/>
                </a:spcBef>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a) load data</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7" name="TextBox 36"/>
            <p:cNvSpPr txBox="1"/>
            <p:nvPr/>
          </p:nvSpPr>
          <p:spPr>
            <a:xfrm>
              <a:off x="3511333" y="5990423"/>
              <a:ext cx="995736" cy="325385"/>
            </a:xfrm>
            <a:prstGeom prst="rect">
              <a:avLst/>
            </a:prstGeom>
            <a:noFill/>
          </p:spPr>
          <p:txBody>
            <a:bodyPr wrap="none" lIns="108878" tIns="54439" rIns="108878" bIns="54439" rtlCol="0">
              <a:spAutoFit/>
            </a:bodyPr>
            <a:lstStyle/>
            <a:p>
              <a:pPr defTabSz="1089025" fontAlgn="base">
                <a:spcBef>
                  <a:spcPct val="50000"/>
                </a:spcBef>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b) model</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8" name="Rectangle 37"/>
            <p:cNvSpPr/>
            <p:nvPr/>
          </p:nvSpPr>
          <p:spPr bwMode="gray">
            <a:xfrm>
              <a:off x="3121650" y="4269385"/>
              <a:ext cx="2439035" cy="392388"/>
            </a:xfrm>
            <a:prstGeom prst="rect">
              <a:avLst/>
            </a:prstGeom>
            <a:solidFill>
              <a:schemeClr val="accent5"/>
            </a:solidFill>
            <a:ln w="6350" algn="ctr">
              <a:noFill/>
              <a:miter lim="800000"/>
            </a:ln>
          </p:spPr>
          <p:txBody>
            <a:bodyPr lIns="107163" tIns="85730" rIns="107163" bIns="85730" rtlCol="0" anchor="ctr"/>
            <a:lstStyle/>
            <a:p>
              <a:pPr algn="ctr" defTabSz="1089025" fontAlgn="base">
                <a:spcBef>
                  <a:spcPct val="50000"/>
                </a:spcBef>
                <a:spcAft>
                  <a:spcPct val="0"/>
                </a:spcAft>
                <a:buClr>
                  <a:srgbClr val="F0AB00"/>
                </a:buClr>
                <a:buSzPct val="80000"/>
              </a:pPr>
              <a:r>
                <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New Apps</a:t>
              </a: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39" name="Straight Connector 38"/>
            <p:cNvCxnSpPr/>
            <p:nvPr/>
          </p:nvCxnSpPr>
          <p:spPr>
            <a:xfrm flipV="1">
              <a:off x="5344635" y="4797552"/>
              <a:ext cx="610422" cy="217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027928" y="4316798"/>
              <a:ext cx="2087381" cy="756272"/>
            </a:xfrm>
            <a:prstGeom prst="rect">
              <a:avLst/>
            </a:prstGeom>
            <a:noFill/>
          </p:spPr>
          <p:txBody>
            <a:bodyPr wrap="none" lIns="108878" tIns="54439" rIns="108878" bIns="54439" rtlCol="0">
              <a:spAutoFit/>
            </a:bodyPr>
            <a:lstStyle/>
            <a:p>
              <a:pPr defTabSz="1089025" fontAlgn="base">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d) Build custom apps </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defTabSz="1089025" fontAlgn="base">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using JDBC/ODBC</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defTabSz="1089025" fontAlgn="base">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against HANA</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42" name="Straight Connector 41"/>
            <p:cNvCxnSpPr>
              <a:stCxn id="38" idx="2"/>
              <a:endCxn id="30" idx="0"/>
            </p:cNvCxnSpPr>
            <p:nvPr/>
          </p:nvCxnSpPr>
          <p:spPr>
            <a:xfrm>
              <a:off x="4341168" y="4661773"/>
              <a:ext cx="0" cy="2033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96003" y="4652541"/>
              <a:ext cx="997339" cy="263830"/>
            </a:xfrm>
            <a:prstGeom prst="rect">
              <a:avLst/>
            </a:prstGeom>
            <a:noFill/>
          </p:spPr>
          <p:txBody>
            <a:bodyPr wrap="none" lIns="108878" tIns="54439" rIns="108878" bIns="54439" rtlCol="0">
              <a:spAutoFit/>
            </a:bodyPr>
            <a:lstStyle/>
            <a:p>
              <a:pPr defTabSz="1089025" fontAlgn="base">
                <a:spcBef>
                  <a:spcPct val="50000"/>
                </a:spcBef>
                <a:spcAft>
                  <a:spcPct val="0"/>
                </a:spcAft>
                <a:buClr>
                  <a:srgbClr val="F0AB00"/>
                </a:buClr>
                <a:buSzPct val="80000"/>
              </a:pPr>
              <a:r>
                <a:rPr lang="en-US" sz="10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JDBC/ODBC</a:t>
              </a:r>
              <a:endParaRPr lang="en-US" sz="10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7" name="Group 43"/>
            <p:cNvGrpSpPr/>
            <p:nvPr/>
          </p:nvGrpSpPr>
          <p:grpSpPr>
            <a:xfrm>
              <a:off x="4830033" y="5095858"/>
              <a:ext cx="517531" cy="388137"/>
              <a:chOff x="1948753" y="4932257"/>
              <a:chExt cx="548640" cy="548640"/>
            </a:xfrm>
          </p:grpSpPr>
          <p:sp>
            <p:nvSpPr>
              <p:cNvPr id="45" name="Oval 44"/>
              <p:cNvSpPr/>
              <p:nvPr/>
            </p:nvSpPr>
            <p:spPr bwMode="gray">
              <a:xfrm>
                <a:off x="1948753" y="4932257"/>
                <a:ext cx="548640" cy="548640"/>
              </a:xfrm>
              <a:prstGeom prst="ellipse">
                <a:avLst/>
              </a:prstGeom>
              <a:solidFill>
                <a:schemeClr val="accent4"/>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8" name="Group 76"/>
              <p:cNvGrpSpPr/>
              <p:nvPr/>
            </p:nvGrpSpPr>
            <p:grpSpPr>
              <a:xfrm>
                <a:off x="1976754" y="4997411"/>
                <a:ext cx="474346" cy="375843"/>
                <a:chOff x="2040254" y="5060911"/>
                <a:chExt cx="364622" cy="288905"/>
              </a:xfrm>
            </p:grpSpPr>
            <p:pic>
              <p:nvPicPr>
                <p:cNvPr id="47" name="Picture 46"/>
                <p:cNvPicPr>
                  <a:picLocks noChangeAspect="1"/>
                </p:cNvPicPr>
                <p:nvPr/>
              </p:nvPicPr>
              <p:blipFill>
                <a:blip r:embed="rId1" cstate="print"/>
                <a:stretch>
                  <a:fillRect/>
                </a:stretch>
              </p:blipFill>
              <p:spPr>
                <a:xfrm>
                  <a:off x="2040254" y="5131604"/>
                  <a:ext cx="162794" cy="162248"/>
                </a:xfrm>
                <a:prstGeom prst="rect">
                  <a:avLst/>
                </a:prstGeom>
              </p:spPr>
            </p:pic>
            <p:pic>
              <p:nvPicPr>
                <p:cNvPr id="48" name="Picture 47"/>
                <p:cNvPicPr>
                  <a:picLocks noChangeAspect="1"/>
                </p:cNvPicPr>
                <p:nvPr/>
              </p:nvPicPr>
              <p:blipFill>
                <a:blip r:embed="rId1" cstate="print"/>
                <a:stretch>
                  <a:fillRect/>
                </a:stretch>
              </p:blipFill>
              <p:spPr>
                <a:xfrm>
                  <a:off x="2175492" y="5060911"/>
                  <a:ext cx="162794" cy="162248"/>
                </a:xfrm>
                <a:prstGeom prst="rect">
                  <a:avLst/>
                </a:prstGeom>
              </p:spPr>
            </p:pic>
            <p:pic>
              <p:nvPicPr>
                <p:cNvPr id="49" name="Picture 48"/>
                <p:cNvPicPr>
                  <a:picLocks noChangeAspect="1"/>
                </p:cNvPicPr>
                <p:nvPr/>
              </p:nvPicPr>
              <p:blipFill>
                <a:blip r:embed="rId1" cstate="print"/>
                <a:stretch>
                  <a:fillRect/>
                </a:stretch>
              </p:blipFill>
              <p:spPr>
                <a:xfrm>
                  <a:off x="2242082" y="5187568"/>
                  <a:ext cx="162794" cy="162248"/>
                </a:xfrm>
                <a:prstGeom prst="rect">
                  <a:avLst/>
                </a:prstGeom>
              </p:spPr>
            </p:pic>
          </p:grpSp>
        </p:grpSp>
        <p:grpSp>
          <p:nvGrpSpPr>
            <p:cNvPr id="10" name="Group 49"/>
            <p:cNvGrpSpPr/>
            <p:nvPr/>
          </p:nvGrpSpPr>
          <p:grpSpPr>
            <a:xfrm>
              <a:off x="4195250" y="5100550"/>
              <a:ext cx="506544" cy="379897"/>
              <a:chOff x="1918891" y="2607271"/>
              <a:chExt cx="548640" cy="548640"/>
            </a:xfrm>
          </p:grpSpPr>
          <p:sp>
            <p:nvSpPr>
              <p:cNvPr id="51" name="Oval 50"/>
              <p:cNvSpPr/>
              <p:nvPr/>
            </p:nvSpPr>
            <p:spPr bwMode="gray">
              <a:xfrm>
                <a:off x="1918891" y="2607271"/>
                <a:ext cx="548640" cy="548640"/>
              </a:xfrm>
              <a:prstGeom prst="ellipse">
                <a:avLst/>
              </a:prstGeom>
              <a:solidFill>
                <a:schemeClr val="accent6"/>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13" name="Group 82"/>
              <p:cNvGrpSpPr/>
              <p:nvPr/>
            </p:nvGrpSpPr>
            <p:grpSpPr>
              <a:xfrm>
                <a:off x="1996976" y="2694594"/>
                <a:ext cx="421373" cy="319666"/>
                <a:chOff x="4204630" y="2595817"/>
                <a:chExt cx="650092" cy="493179"/>
              </a:xfrm>
              <a:solidFill>
                <a:schemeClr val="bg2">
                  <a:lumMod val="25000"/>
                </a:schemeClr>
              </a:solidFill>
            </p:grpSpPr>
            <p:cxnSp>
              <p:nvCxnSpPr>
                <p:cNvPr id="53" name="Straight Connector 52"/>
                <p:cNvCxnSpPr/>
                <p:nvPr/>
              </p:nvCxnSpPr>
              <p:spPr>
                <a:xfrm>
                  <a:off x="4333344" y="2840171"/>
                  <a:ext cx="0" cy="104214"/>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4204630" y="2934547"/>
                  <a:ext cx="257427" cy="154449"/>
                </a:xfrm>
                <a:prstGeom prst="rect">
                  <a:avLst/>
                </a:prstGeom>
                <a:solidFill>
                  <a:schemeClr val="bg2"/>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55" name="Straight Connector 54"/>
                <p:cNvCxnSpPr/>
                <p:nvPr/>
              </p:nvCxnSpPr>
              <p:spPr>
                <a:xfrm>
                  <a:off x="4726009" y="2838122"/>
                  <a:ext cx="0" cy="104214"/>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4597295" y="2932498"/>
                  <a:ext cx="257427" cy="154449"/>
                </a:xfrm>
                <a:prstGeom prst="rect">
                  <a:avLst/>
                </a:prstGeom>
                <a:solidFill>
                  <a:schemeClr val="bg2"/>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57" name="Straight Connector 56"/>
                <p:cNvCxnSpPr/>
                <p:nvPr/>
              </p:nvCxnSpPr>
              <p:spPr>
                <a:xfrm>
                  <a:off x="4324763" y="2840160"/>
                  <a:ext cx="403302" cy="0"/>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6" name="Group 88"/>
                <p:cNvGrpSpPr/>
                <p:nvPr/>
              </p:nvGrpSpPr>
              <p:grpSpPr>
                <a:xfrm flipV="1">
                  <a:off x="4397879" y="2595817"/>
                  <a:ext cx="257427" cy="248825"/>
                  <a:chOff x="4749695" y="2990522"/>
                  <a:chExt cx="257427" cy="248825"/>
                </a:xfrm>
                <a:grpFill/>
              </p:grpSpPr>
              <p:cxnSp>
                <p:nvCxnSpPr>
                  <p:cNvPr id="59" name="Straight Connector 58"/>
                  <p:cNvCxnSpPr/>
                  <p:nvPr/>
                </p:nvCxnSpPr>
                <p:spPr>
                  <a:xfrm>
                    <a:off x="4878409" y="2990522"/>
                    <a:ext cx="0" cy="104214"/>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4749695" y="3084898"/>
                    <a:ext cx="257427" cy="154449"/>
                  </a:xfrm>
                  <a:prstGeom prst="rect">
                    <a:avLst/>
                  </a:prstGeom>
                  <a:solidFill>
                    <a:schemeClr val="bg2"/>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grpSp>
        <p:cxnSp>
          <p:nvCxnSpPr>
            <p:cNvPr id="61" name="Straight Connector 60"/>
            <p:cNvCxnSpPr/>
            <p:nvPr/>
          </p:nvCxnSpPr>
          <p:spPr>
            <a:xfrm flipH="1">
              <a:off x="3907857" y="5421476"/>
              <a:ext cx="423442" cy="5589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63" idx="1"/>
            </p:cNvCxnSpPr>
            <p:nvPr/>
          </p:nvCxnSpPr>
          <p:spPr>
            <a:xfrm>
              <a:off x="5290898" y="5271393"/>
              <a:ext cx="748514" cy="1118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039412" y="5005130"/>
              <a:ext cx="2352214" cy="756272"/>
            </a:xfrm>
            <a:prstGeom prst="rect">
              <a:avLst/>
            </a:prstGeom>
            <a:noFill/>
          </p:spPr>
          <p:txBody>
            <a:bodyPr wrap="square" lIns="108878" tIns="54439" rIns="108878" bIns="54439" rtlCol="0">
              <a:spAutoFit/>
            </a:bodyPr>
            <a:lstStyle/>
            <a:p>
              <a:pPr marL="133985" indent="-133985" defTabSz="1089025" fontAlgn="base">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c) Use SQL Script or advanced libraries (e.g. Predictive Analytics)</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4000" y="3301309"/>
            <a:ext cx="11545200" cy="923330"/>
          </a:xfrm>
        </p:spPr>
        <p:txBody>
          <a:bodyPr/>
          <a:lstStyle/>
          <a:p>
            <a:r>
              <a:rPr lang="zh-CN" altLang="en-US" sz="4800" dirty="0">
                <a:latin typeface="微软雅黑" panose="020B0503020204020204" pitchFamily="34" charset="-122"/>
                <a:ea typeface="微软雅黑" panose="020B0503020204020204" pitchFamily="34" charset="-122"/>
              </a:rPr>
              <a:t>什么是</a:t>
            </a:r>
            <a:r>
              <a:rPr lang="en-US" altLang="zh-CN" sz="4800" dirty="0">
                <a:latin typeface="微软雅黑" panose="020B0503020204020204" pitchFamily="34" charset="-122"/>
                <a:ea typeface="微软雅黑" panose="020B0503020204020204" pitchFamily="34" charset="-122"/>
              </a:rPr>
              <a:t>SAP HANA</a:t>
            </a:r>
            <a:r>
              <a:rPr lang="zh-CN" altLang="en-US" sz="4800" dirty="0">
                <a:latin typeface="微软雅黑" panose="020B0503020204020204" pitchFamily="34" charset="-122"/>
                <a:ea typeface="微软雅黑" panose="020B0503020204020204" pitchFamily="34" charset="-122"/>
              </a:rPr>
              <a:t>平台</a:t>
            </a:r>
            <a:r>
              <a:rPr lang="en-US" altLang="zh-CN" sz="4800" dirty="0">
                <a:latin typeface="微软雅黑" panose="020B0503020204020204" pitchFamily="34" charset="-122"/>
                <a:ea typeface="微软雅黑" panose="020B0503020204020204" pitchFamily="34" charset="-122"/>
              </a:rPr>
              <a:t>?</a:t>
            </a:r>
            <a:endParaRPr lang="en-US" altLang="zh-CN" sz="4800" dirty="0">
              <a:latin typeface="微软雅黑" panose="020B0503020204020204" pitchFamily="34" charset="-122"/>
              <a:ea typeface="微软雅黑" panose="020B0503020204020204" pitchFamily="34" charset="-122"/>
            </a:endParaRPr>
          </a:p>
        </p:txBody>
      </p:sp>
      <p:sp>
        <p:nvSpPr>
          <p:cNvPr id="2" name="Picture Placeholder 1"/>
          <p:cNvSpPr>
            <a:spLocks noGrp="1"/>
          </p:cNvSpPr>
          <p:nvPr>
            <p:ph type="pic" sz="quarter" idx="11"/>
          </p:nvPr>
        </p:nvSpPr>
        <p:spPr/>
      </p:sp>
      <p:pic>
        <p:nvPicPr>
          <p:cNvPr id="10" name="Picture 9" descr="cloud-supergraphic.png"/>
          <p:cNvPicPr>
            <a:picLocks noChangeAspect="1"/>
          </p:cNvPicPr>
          <p:nvPr/>
        </p:nvPicPr>
        <p:blipFill rotWithShape="1">
          <a:blip r:embed="rId1" cstate="screen">
            <a:alphaModFix amt="60000"/>
          </a:blip>
          <a:srcRect t="14324" r="7690" b="27763"/>
          <a:stretch>
            <a:fillRect/>
          </a:stretch>
        </p:blipFill>
        <p:spPr>
          <a:xfrm>
            <a:off x="6762750" y="162037"/>
            <a:ext cx="5108576" cy="2136663"/>
          </a:xfrm>
          <a:prstGeom prst="rect">
            <a:avLst/>
          </a:prstGeom>
        </p:spPr>
      </p:pic>
      <p:pic>
        <p:nvPicPr>
          <p:cNvPr id="4" name="Picture 3"/>
          <p:cNvPicPr>
            <a:picLocks noChangeAspect="1"/>
          </p:cNvPicPr>
          <p:nvPr/>
        </p:nvPicPr>
        <p:blipFill>
          <a:blip r:embed="rId2"/>
          <a:stretch>
            <a:fillRect/>
          </a:stretch>
        </p:blipFill>
        <p:spPr>
          <a:xfrm>
            <a:off x="321875" y="162036"/>
            <a:ext cx="11547325" cy="21352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HANA – </a:t>
            </a:r>
            <a:r>
              <a:rPr lang="zh-CN" altLang="en-US" dirty="0">
                <a:latin typeface="微软雅黑" panose="020B0503020204020204" pitchFamily="34" charset="-122"/>
                <a:ea typeface="微软雅黑" panose="020B0503020204020204" pitchFamily="34" charset="-122"/>
              </a:rPr>
              <a:t>开发架构场景</a:t>
            </a:r>
            <a:endParaRPr lang="en-US" dirty="0">
              <a:latin typeface="微软雅黑" panose="020B0503020204020204" pitchFamily="34" charset="-122"/>
              <a:ea typeface="微软雅黑" panose="020B0503020204020204" pitchFamily="34" charset="-122"/>
            </a:endParaRPr>
          </a:p>
        </p:txBody>
      </p:sp>
      <p:sp>
        <p:nvSpPr>
          <p:cNvPr id="5" name="Text Placeholder 4"/>
          <p:cNvSpPr>
            <a:spLocks noGrp="1"/>
          </p:cNvSpPr>
          <p:nvPr>
            <p:ph type="body" sz="quarter" idx="10"/>
          </p:nvPr>
        </p:nvSpPr>
        <p:spPr>
          <a:xfrm>
            <a:off x="432113" y="1356513"/>
            <a:ext cx="11329234" cy="609360"/>
          </a:xfrm>
        </p:spPr>
        <p:txBody>
          <a:bodyPr/>
          <a:lstStyle/>
          <a:p>
            <a:r>
              <a:rPr lang="en-US" sz="2100" dirty="0">
                <a:latin typeface="微软雅黑" panose="020B0503020204020204" pitchFamily="34" charset="-122"/>
                <a:ea typeface="微软雅黑" panose="020B0503020204020204" pitchFamily="34" charset="-122"/>
              </a:rPr>
              <a:t>3. </a:t>
            </a:r>
            <a:r>
              <a:rPr lang="en-US" dirty="0">
                <a:latin typeface="微软雅黑" panose="020B0503020204020204" pitchFamily="34" charset="-122"/>
                <a:ea typeface="微软雅黑" panose="020B0503020204020204" pitchFamily="34" charset="-122"/>
              </a:rPr>
              <a:t>XS</a:t>
            </a:r>
            <a:r>
              <a:rPr lang="zh-CN" altLang="en-US" dirty="0">
                <a:latin typeface="微软雅黑" panose="020B0503020204020204" pitchFamily="34" charset="-122"/>
                <a:ea typeface="微软雅黑" panose="020B0503020204020204" pitchFamily="34" charset="-122"/>
              </a:rPr>
              <a:t>引擎支持</a:t>
            </a:r>
            <a:r>
              <a:rPr lang="en-US" altLang="zh-CN" dirty="0">
                <a:latin typeface="微软雅黑" panose="020B0503020204020204" pitchFamily="34" charset="-122"/>
                <a:ea typeface="微软雅黑" panose="020B0503020204020204" pitchFamily="34" charset="-122"/>
              </a:rPr>
              <a:t>HANA</a:t>
            </a:r>
            <a:r>
              <a:rPr lang="zh-CN" altLang="en-US" dirty="0">
                <a:latin typeface="微软雅黑" panose="020B0503020204020204" pitchFamily="34" charset="-122"/>
                <a:ea typeface="微软雅黑" panose="020B0503020204020204" pitchFamily="34" charset="-122"/>
              </a:rPr>
              <a:t>原生开发</a:t>
            </a:r>
            <a:endParaRPr lang="en-US" sz="2100" dirty="0">
              <a:latin typeface="微软雅黑" panose="020B0503020204020204" pitchFamily="34" charset="-122"/>
              <a:ea typeface="微软雅黑" panose="020B0503020204020204" pitchFamily="34" charset="-122"/>
            </a:endParaRPr>
          </a:p>
          <a:p>
            <a:pPr marL="276225">
              <a:spcBef>
                <a:spcPts val="0"/>
              </a:spcBef>
            </a:pPr>
            <a:r>
              <a:rPr lang="en-US" sz="1900" b="0" dirty="0">
                <a:latin typeface="微软雅黑" panose="020B0503020204020204" pitchFamily="34" charset="-122"/>
                <a:ea typeface="微软雅黑" panose="020B0503020204020204" pitchFamily="34" charset="-122"/>
              </a:rPr>
              <a:t> Develop lightweight apps direct</a:t>
            </a:r>
            <a:r>
              <a:rPr lang="en-US" sz="1900" b="0" dirty="0">
                <a:solidFill>
                  <a:srgbClr val="000000"/>
                </a:solidFill>
                <a:latin typeface="微软雅黑" panose="020B0503020204020204" pitchFamily="34" charset="-122"/>
                <a:ea typeface="微软雅黑" panose="020B0503020204020204" pitchFamily="34" charset="-122"/>
              </a:rPr>
              <a:t>ly</a:t>
            </a:r>
            <a:r>
              <a:rPr lang="en-US" sz="1900" b="0" dirty="0">
                <a:latin typeface="微软雅黑" panose="020B0503020204020204" pitchFamily="34" charset="-122"/>
                <a:ea typeface="微软雅黑" panose="020B0503020204020204" pitchFamily="34" charset="-122"/>
              </a:rPr>
              <a:t> on HANA</a:t>
            </a:r>
            <a:endParaRPr lang="en-US" sz="1900" b="0" dirty="0">
              <a:latin typeface="微软雅黑" panose="020B0503020204020204" pitchFamily="34" charset="-122"/>
              <a:ea typeface="微软雅黑" panose="020B0503020204020204" pitchFamily="34" charset="-122"/>
            </a:endParaRPr>
          </a:p>
          <a:p>
            <a:pPr marL="276225">
              <a:spcBef>
                <a:spcPts val="0"/>
              </a:spcBef>
            </a:pPr>
            <a:endParaRPr lang="en-US" dirty="0">
              <a:latin typeface="微软雅黑" panose="020B0503020204020204" pitchFamily="34" charset="-122"/>
              <a:ea typeface="微软雅黑" panose="020B0503020204020204" pitchFamily="34" charset="-122"/>
            </a:endParaRPr>
          </a:p>
        </p:txBody>
      </p:sp>
      <p:cxnSp>
        <p:nvCxnSpPr>
          <p:cNvPr id="98" name="Straight Connector 97"/>
          <p:cNvCxnSpPr/>
          <p:nvPr/>
        </p:nvCxnSpPr>
        <p:spPr>
          <a:xfrm flipV="1">
            <a:off x="5706115" y="2471008"/>
            <a:ext cx="610422" cy="217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6577767" y="2344027"/>
            <a:ext cx="2276536" cy="540828"/>
          </a:xfrm>
          <a:prstGeom prst="rect">
            <a:avLst/>
          </a:prstGeom>
          <a:noFill/>
        </p:spPr>
        <p:txBody>
          <a:bodyPr wrap="none" lIns="108878" tIns="54439" rIns="108878" bIns="54439" rtlCol="0">
            <a:spAutoFit/>
          </a:bodyPr>
          <a:lstStyle/>
          <a:p>
            <a:pPr defTabSz="1089025" fontAlgn="base">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d) Build apps using </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defTabSz="1089025" fontAlgn="base">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JavaScript/XS/HTML5</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 name="Rectangle 34"/>
          <p:cNvSpPr/>
          <p:nvPr/>
        </p:nvSpPr>
        <p:spPr bwMode="gray">
          <a:xfrm>
            <a:off x="3488635" y="2253979"/>
            <a:ext cx="2836076" cy="1080370"/>
          </a:xfrm>
          <a:prstGeom prst="rect">
            <a:avLst/>
          </a:prstGeom>
          <a:solidFill>
            <a:schemeClr val="accent1"/>
          </a:solidFill>
          <a:ln w="6350" algn="ctr">
            <a:noFill/>
            <a:miter lim="800000"/>
          </a:ln>
        </p:spPr>
        <p:txBody>
          <a:bodyPr lIns="107163" tIns="85730" rIns="107163" bIns="85730" rtlCol="0" anchor="ctr"/>
          <a:lstStyle/>
          <a:p>
            <a:pPr defTabSz="1089025" fontAlgn="base">
              <a:spcBef>
                <a:spcPct val="50000"/>
              </a:spcBef>
              <a:spcAft>
                <a:spcPct val="0"/>
              </a:spcAft>
              <a:buClr>
                <a:srgbClr val="F0AB00"/>
              </a:buClr>
              <a:buSzPct val="80000"/>
            </a:pPr>
            <a:r>
              <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HANA</a:t>
            </a: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36" name="Straight Arrow Connector 35"/>
          <p:cNvCxnSpPr/>
          <p:nvPr/>
        </p:nvCxnSpPr>
        <p:spPr>
          <a:xfrm>
            <a:off x="2336920" y="2902200"/>
            <a:ext cx="658868"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986631" y="2570723"/>
            <a:ext cx="1242598" cy="325385"/>
          </a:xfrm>
          <a:prstGeom prst="rect">
            <a:avLst/>
          </a:prstGeom>
          <a:noFill/>
        </p:spPr>
        <p:txBody>
          <a:bodyPr wrap="none" lIns="108878" tIns="54439" rIns="108878" bIns="54439" rtlCol="0">
            <a:spAutoFit/>
          </a:bodyPr>
          <a:lstStyle/>
          <a:p>
            <a:pPr defTabSz="1089025" fontAlgn="base">
              <a:spcBef>
                <a:spcPct val="50000"/>
              </a:spcBef>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a) load data</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8" name="TextBox 37"/>
          <p:cNvSpPr txBox="1"/>
          <p:nvPr/>
        </p:nvSpPr>
        <p:spPr>
          <a:xfrm>
            <a:off x="3878320" y="3633483"/>
            <a:ext cx="995736" cy="325385"/>
          </a:xfrm>
          <a:prstGeom prst="rect">
            <a:avLst/>
          </a:prstGeom>
          <a:noFill/>
        </p:spPr>
        <p:txBody>
          <a:bodyPr wrap="none" lIns="108878" tIns="54439" rIns="108878" bIns="54439" rtlCol="0">
            <a:spAutoFit/>
          </a:bodyPr>
          <a:lstStyle/>
          <a:p>
            <a:pPr defTabSz="1089025" fontAlgn="base">
              <a:spcBef>
                <a:spcPct val="50000"/>
              </a:spcBef>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b) model</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 name="Group 45"/>
          <p:cNvGrpSpPr/>
          <p:nvPr/>
        </p:nvGrpSpPr>
        <p:grpSpPr>
          <a:xfrm>
            <a:off x="5197019" y="2738918"/>
            <a:ext cx="517531" cy="388137"/>
            <a:chOff x="1948753" y="4932257"/>
            <a:chExt cx="548640" cy="548640"/>
          </a:xfrm>
        </p:grpSpPr>
        <p:sp>
          <p:nvSpPr>
            <p:cNvPr id="47" name="Oval 46"/>
            <p:cNvSpPr/>
            <p:nvPr/>
          </p:nvSpPr>
          <p:spPr bwMode="gray">
            <a:xfrm>
              <a:off x="1948753" y="4932257"/>
              <a:ext cx="548640" cy="548640"/>
            </a:xfrm>
            <a:prstGeom prst="ellipse">
              <a:avLst/>
            </a:prstGeom>
            <a:solidFill>
              <a:schemeClr val="accent4"/>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3" name="Group 47"/>
            <p:cNvGrpSpPr/>
            <p:nvPr/>
          </p:nvGrpSpPr>
          <p:grpSpPr>
            <a:xfrm>
              <a:off x="1976754" y="4997411"/>
              <a:ext cx="474346" cy="375843"/>
              <a:chOff x="2040254" y="5060911"/>
              <a:chExt cx="364622" cy="288905"/>
            </a:xfrm>
          </p:grpSpPr>
          <p:pic>
            <p:nvPicPr>
              <p:cNvPr id="49" name="Picture 48"/>
              <p:cNvPicPr>
                <a:picLocks noChangeAspect="1"/>
              </p:cNvPicPr>
              <p:nvPr/>
            </p:nvPicPr>
            <p:blipFill>
              <a:blip r:embed="rId1" cstate="print"/>
              <a:stretch>
                <a:fillRect/>
              </a:stretch>
            </p:blipFill>
            <p:spPr>
              <a:xfrm>
                <a:off x="2040254" y="5131604"/>
                <a:ext cx="162794" cy="162248"/>
              </a:xfrm>
              <a:prstGeom prst="rect">
                <a:avLst/>
              </a:prstGeom>
            </p:spPr>
          </p:pic>
          <p:pic>
            <p:nvPicPr>
              <p:cNvPr id="50" name="Picture 49"/>
              <p:cNvPicPr>
                <a:picLocks noChangeAspect="1"/>
              </p:cNvPicPr>
              <p:nvPr/>
            </p:nvPicPr>
            <p:blipFill>
              <a:blip r:embed="rId1" cstate="print"/>
              <a:stretch>
                <a:fillRect/>
              </a:stretch>
            </p:blipFill>
            <p:spPr>
              <a:xfrm>
                <a:off x="2175492" y="5060911"/>
                <a:ext cx="162794" cy="162248"/>
              </a:xfrm>
              <a:prstGeom prst="rect">
                <a:avLst/>
              </a:prstGeom>
            </p:spPr>
          </p:pic>
          <p:pic>
            <p:nvPicPr>
              <p:cNvPr id="51" name="Picture 50"/>
              <p:cNvPicPr>
                <a:picLocks noChangeAspect="1"/>
              </p:cNvPicPr>
              <p:nvPr/>
            </p:nvPicPr>
            <p:blipFill>
              <a:blip r:embed="rId1" cstate="print"/>
              <a:stretch>
                <a:fillRect/>
              </a:stretch>
            </p:blipFill>
            <p:spPr>
              <a:xfrm>
                <a:off x="2242082" y="5187568"/>
                <a:ext cx="162794" cy="162248"/>
              </a:xfrm>
              <a:prstGeom prst="rect">
                <a:avLst/>
              </a:prstGeom>
            </p:spPr>
          </p:pic>
        </p:grpSp>
      </p:grpSp>
      <p:grpSp>
        <p:nvGrpSpPr>
          <p:cNvPr id="6" name="Group 51"/>
          <p:cNvGrpSpPr/>
          <p:nvPr/>
        </p:nvGrpSpPr>
        <p:grpSpPr>
          <a:xfrm>
            <a:off x="4562236" y="2743610"/>
            <a:ext cx="506544" cy="379897"/>
            <a:chOff x="1918891" y="2607271"/>
            <a:chExt cx="548640" cy="548640"/>
          </a:xfrm>
        </p:grpSpPr>
        <p:sp>
          <p:nvSpPr>
            <p:cNvPr id="53" name="Oval 52"/>
            <p:cNvSpPr/>
            <p:nvPr/>
          </p:nvSpPr>
          <p:spPr bwMode="gray">
            <a:xfrm>
              <a:off x="1918891" y="2607271"/>
              <a:ext cx="548640" cy="548640"/>
            </a:xfrm>
            <a:prstGeom prst="ellipse">
              <a:avLst/>
            </a:prstGeom>
            <a:solidFill>
              <a:schemeClr val="accent6"/>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7" name="Group 53"/>
            <p:cNvGrpSpPr/>
            <p:nvPr/>
          </p:nvGrpSpPr>
          <p:grpSpPr>
            <a:xfrm>
              <a:off x="1996976" y="2694594"/>
              <a:ext cx="421373" cy="319666"/>
              <a:chOff x="4204630" y="2595817"/>
              <a:chExt cx="650092" cy="493179"/>
            </a:xfrm>
            <a:solidFill>
              <a:schemeClr val="bg2">
                <a:lumMod val="25000"/>
              </a:schemeClr>
            </a:solidFill>
          </p:grpSpPr>
          <p:cxnSp>
            <p:nvCxnSpPr>
              <p:cNvPr id="55" name="Straight Connector 54"/>
              <p:cNvCxnSpPr/>
              <p:nvPr/>
            </p:nvCxnSpPr>
            <p:spPr>
              <a:xfrm>
                <a:off x="4333344" y="2840171"/>
                <a:ext cx="0" cy="104214"/>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4204630" y="2934547"/>
                <a:ext cx="257427" cy="154449"/>
              </a:xfrm>
              <a:prstGeom prst="rect">
                <a:avLst/>
              </a:prstGeom>
              <a:solidFill>
                <a:schemeClr val="bg2"/>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57" name="Straight Connector 56"/>
              <p:cNvCxnSpPr/>
              <p:nvPr/>
            </p:nvCxnSpPr>
            <p:spPr>
              <a:xfrm>
                <a:off x="4726009" y="2838122"/>
                <a:ext cx="0" cy="104214"/>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4597295" y="2932498"/>
                <a:ext cx="257427" cy="154449"/>
              </a:xfrm>
              <a:prstGeom prst="rect">
                <a:avLst/>
              </a:prstGeom>
              <a:solidFill>
                <a:schemeClr val="bg2"/>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59" name="Straight Connector 58"/>
              <p:cNvCxnSpPr/>
              <p:nvPr/>
            </p:nvCxnSpPr>
            <p:spPr>
              <a:xfrm>
                <a:off x="4324763" y="2840160"/>
                <a:ext cx="403302" cy="0"/>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8" name="Group 59"/>
              <p:cNvGrpSpPr/>
              <p:nvPr/>
            </p:nvGrpSpPr>
            <p:grpSpPr>
              <a:xfrm flipV="1">
                <a:off x="4397879" y="2595817"/>
                <a:ext cx="257427" cy="248825"/>
                <a:chOff x="4749695" y="2990522"/>
                <a:chExt cx="257427" cy="248825"/>
              </a:xfrm>
              <a:grpFill/>
            </p:grpSpPr>
            <p:cxnSp>
              <p:nvCxnSpPr>
                <p:cNvPr id="63" name="Straight Connector 62"/>
                <p:cNvCxnSpPr/>
                <p:nvPr/>
              </p:nvCxnSpPr>
              <p:spPr>
                <a:xfrm>
                  <a:off x="4878409" y="2990522"/>
                  <a:ext cx="0" cy="104214"/>
                </a:xfrm>
                <a:prstGeom prst="line">
                  <a:avLst/>
                </a:prstGeom>
                <a:grpFill/>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gray">
                <a:xfrm>
                  <a:off x="4749695" y="3084898"/>
                  <a:ext cx="257427" cy="154449"/>
                </a:xfrm>
                <a:prstGeom prst="rect">
                  <a:avLst/>
                </a:prstGeom>
                <a:solidFill>
                  <a:schemeClr val="bg2"/>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sz="19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grpSp>
      <p:cxnSp>
        <p:nvCxnSpPr>
          <p:cNvPr id="66" name="Straight Connector 65"/>
          <p:cNvCxnSpPr/>
          <p:nvPr/>
        </p:nvCxnSpPr>
        <p:spPr>
          <a:xfrm flipH="1">
            <a:off x="4274843" y="3064536"/>
            <a:ext cx="423442" cy="5589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gray">
          <a:xfrm>
            <a:off x="3577447" y="2398028"/>
            <a:ext cx="2520140" cy="254545"/>
          </a:xfrm>
          <a:prstGeom prst="rect">
            <a:avLst/>
          </a:prstGeom>
          <a:solidFill>
            <a:schemeClr val="tx2"/>
          </a:solidFill>
          <a:ln w="6350" algn="ctr">
            <a:noFill/>
            <a:miter lim="800000"/>
          </a:ln>
        </p:spPr>
        <p:txBody>
          <a:bodyPr lIns="107163" tIns="85730" rIns="107163" bIns="85730" rtlCol="0" anchor="ctr"/>
          <a:lstStyle/>
          <a:p>
            <a:pPr algn="ctr" defTabSz="1089025" fontAlgn="base">
              <a:spcBef>
                <a:spcPct val="50000"/>
              </a:spcBef>
              <a:spcAft>
                <a:spcPct val="0"/>
              </a:spcAft>
              <a:buClr>
                <a:srgbClr val="F0AB00"/>
              </a:buClr>
              <a:buSzPct val="80000"/>
            </a:pPr>
            <a:r>
              <a:rPr lang="en-US" sz="19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Apps</a:t>
            </a:r>
            <a:endParaRPr lang="en-US" sz="19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68" name="Straight Connector 67"/>
          <p:cNvCxnSpPr>
            <a:stCxn id="51" idx="3"/>
            <a:endCxn id="32" idx="1"/>
          </p:cNvCxnSpPr>
          <p:nvPr/>
        </p:nvCxnSpPr>
        <p:spPr>
          <a:xfrm>
            <a:off x="5670882" y="2976241"/>
            <a:ext cx="970605" cy="3471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41487" y="2945226"/>
            <a:ext cx="2352214" cy="756272"/>
          </a:xfrm>
          <a:prstGeom prst="rect">
            <a:avLst/>
          </a:prstGeom>
          <a:noFill/>
        </p:spPr>
        <p:txBody>
          <a:bodyPr wrap="square" lIns="108878" tIns="54439" rIns="108878" bIns="54439" rtlCol="0">
            <a:spAutoFit/>
          </a:bodyPr>
          <a:lstStyle/>
          <a:p>
            <a:pPr marL="133985" indent="-133985" defTabSz="1089025" fontAlgn="base">
              <a:spcAft>
                <a:spcPct val="0"/>
              </a:spcAft>
              <a:buClr>
                <a:srgbClr val="F0AB00"/>
              </a:buClr>
              <a:buSzPct val="80000"/>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c) Use SQL Script or advanced libraries (e.g. Predictive Analytics)</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1" name="Title 3"/>
          <p:cNvSpPr txBox="1"/>
          <p:nvPr/>
        </p:nvSpPr>
        <p:spPr bwMode="gray">
          <a:xfrm>
            <a:off x="3100897" y="4349940"/>
            <a:ext cx="4576988" cy="756175"/>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pPr algn="ctr"/>
            <a:r>
              <a:rPr lang="zh-CN" altLang="en-US" dirty="0">
                <a:latin typeface="微软雅黑" panose="020B0503020204020204" pitchFamily="34" charset="-122"/>
                <a:ea typeface="微软雅黑" panose="020B0503020204020204" pitchFamily="34" charset="-122"/>
              </a:rPr>
              <a:t>让计算更靠近数据</a:t>
            </a:r>
            <a:endParaRPr 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内存列式存储</a:t>
            </a:r>
            <a:br>
              <a:rPr lang="en-US" dirty="0">
                <a:latin typeface="微软雅黑" panose="020B0503020204020204" pitchFamily="34" charset="-122"/>
                <a:ea typeface="微软雅黑" panose="020B0503020204020204" pitchFamily="34" charset="-122"/>
              </a:rPr>
            </a:br>
            <a:r>
              <a:rPr lang="zh-CN" altLang="en-US" sz="2400" b="0" dirty="0">
                <a:latin typeface="微软雅黑" panose="020B0503020204020204" pitchFamily="34" charset="-122"/>
                <a:ea typeface="微软雅黑" panose="020B0503020204020204" pitchFamily="34" charset="-122"/>
              </a:rPr>
              <a:t>使用同一份数据，加速事务型和分析型应用</a:t>
            </a:r>
            <a:endParaRPr lang="en-US" sz="2200" b="0" dirty="0">
              <a:latin typeface="微软雅黑" panose="020B0503020204020204" pitchFamily="34" charset="-122"/>
              <a:ea typeface="微软雅黑" panose="020B0503020204020204" pitchFamily="34" charset="-122"/>
            </a:endParaRPr>
          </a:p>
        </p:txBody>
      </p:sp>
      <p:sp>
        <p:nvSpPr>
          <p:cNvPr id="4" name="Text Placeholder 3"/>
          <p:cNvSpPr>
            <a:spLocks noGrp="1"/>
          </p:cNvSpPr>
          <p:nvPr>
            <p:ph type="body" sz="quarter" idx="11"/>
          </p:nvPr>
        </p:nvSpPr>
        <p:spPr>
          <a:xfrm>
            <a:off x="641915" y="1571809"/>
            <a:ext cx="6037181" cy="4392042"/>
          </a:xfrm>
        </p:spPr>
        <p:txBody>
          <a:bodyPr/>
          <a:lstStyle/>
          <a:p>
            <a:pPr lvl="2">
              <a:spcBef>
                <a:spcPts val="1400"/>
              </a:spcBef>
              <a:spcAft>
                <a:spcPts val="400"/>
              </a:spcAft>
              <a:buFont typeface="Wingdings" panose="05000000000000000000" pitchFamily="2" charset="2"/>
              <a:buChar char="§"/>
            </a:pPr>
            <a:r>
              <a:rPr lang="en-US" dirty="0">
                <a:latin typeface="微软雅黑" panose="020B0503020204020204" pitchFamily="34" charset="-122"/>
                <a:ea typeface="微软雅黑" panose="020B0503020204020204" pitchFamily="34" charset="-122"/>
              </a:rPr>
              <a:t>ACID</a:t>
            </a:r>
            <a:r>
              <a:rPr lang="zh-CN" altLang="en-US" dirty="0">
                <a:latin typeface="微软雅黑" panose="020B0503020204020204" pitchFamily="34" charset="-122"/>
                <a:ea typeface="微软雅黑" panose="020B0503020204020204" pitchFamily="34" charset="-122"/>
              </a:rPr>
              <a:t>原则</a:t>
            </a:r>
            <a:endParaRPr lang="en-US" altLang="zh-CN" dirty="0">
              <a:latin typeface="微软雅黑" panose="020B0503020204020204" pitchFamily="34" charset="-122"/>
              <a:ea typeface="微软雅黑" panose="020B0503020204020204" pitchFamily="34" charset="-122"/>
            </a:endParaRPr>
          </a:p>
          <a:p>
            <a:pPr lvl="2">
              <a:spcBef>
                <a:spcPts val="1400"/>
              </a:spcBef>
              <a:spcAft>
                <a:spcPts val="4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指令集的编码优化</a:t>
            </a:r>
            <a:endParaRPr lang="en-US" dirty="0">
              <a:latin typeface="微软雅黑" panose="020B0503020204020204" pitchFamily="34" charset="-122"/>
              <a:ea typeface="微软雅黑" panose="020B0503020204020204" pitchFamily="34" charset="-122"/>
            </a:endParaRPr>
          </a:p>
          <a:p>
            <a:pPr lvl="2">
              <a:spcBef>
                <a:spcPts val="1400"/>
              </a:spcBef>
              <a:spcAft>
                <a:spcPts val="4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运算时数据汇聚</a:t>
            </a:r>
            <a:endParaRPr lang="en-US" dirty="0">
              <a:latin typeface="微软雅黑" panose="020B0503020204020204" pitchFamily="34" charset="-122"/>
              <a:ea typeface="微软雅黑" panose="020B0503020204020204" pitchFamily="34" charset="-122"/>
            </a:endParaRPr>
          </a:p>
          <a:p>
            <a:pPr lvl="2">
              <a:spcBef>
                <a:spcPts val="1400"/>
              </a:spcBef>
              <a:spcAft>
                <a:spcPts val="4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无需构建索引</a:t>
            </a:r>
            <a:endParaRPr lang="en-US" dirty="0">
              <a:latin typeface="微软雅黑" panose="020B0503020204020204" pitchFamily="34" charset="-122"/>
              <a:ea typeface="微软雅黑" panose="020B0503020204020204" pitchFamily="34" charset="-122"/>
            </a:endParaRPr>
          </a:p>
          <a:p>
            <a:pPr lvl="2">
              <a:spcBef>
                <a:spcPts val="1400"/>
              </a:spcBef>
              <a:spcAft>
                <a:spcPts val="4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数据压缩处理</a:t>
            </a:r>
            <a:endParaRPr lang="en-US" dirty="0">
              <a:latin typeface="微软雅黑" panose="020B0503020204020204" pitchFamily="34" charset="-122"/>
              <a:ea typeface="微软雅黑" panose="020B0503020204020204" pitchFamily="34" charset="-122"/>
            </a:endParaRPr>
          </a:p>
          <a:p>
            <a:pPr lvl="2">
              <a:spcBef>
                <a:spcPts val="1400"/>
              </a:spcBef>
              <a:spcAft>
                <a:spcPts val="4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优化的多核并行处理</a:t>
            </a:r>
            <a:endParaRPr lang="en-US" dirty="0">
              <a:latin typeface="微软雅黑" panose="020B0503020204020204" pitchFamily="34" charset="-122"/>
              <a:ea typeface="微软雅黑" panose="020B0503020204020204" pitchFamily="34" charset="-122"/>
            </a:endParaRPr>
          </a:p>
          <a:p>
            <a:pPr lvl="2">
              <a:spcBef>
                <a:spcPts val="1400"/>
              </a:spcBef>
              <a:spcAft>
                <a:spcPts val="4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运用非统一内存访问（</a:t>
            </a:r>
            <a:r>
              <a:rPr lang="en-US" altLang="zh-CN" dirty="0">
                <a:latin typeface="微软雅黑" panose="020B0503020204020204" pitchFamily="34" charset="-122"/>
                <a:ea typeface="微软雅黑" panose="020B0503020204020204" pitchFamily="34" charset="-122"/>
              </a:rPr>
              <a:t>NUMA</a:t>
            </a:r>
            <a:r>
              <a:rPr lang="zh-CN" altLang="en-US" dirty="0">
                <a:latin typeface="微软雅黑" panose="020B0503020204020204" pitchFamily="34" charset="-122"/>
                <a:ea typeface="微软雅黑" panose="020B0503020204020204" pitchFamily="34" charset="-122"/>
              </a:rPr>
              <a:t>）技术可以支持超大内存节点（</a:t>
            </a:r>
            <a:r>
              <a:rPr lang="en-US" altLang="zh-CN" dirty="0">
                <a:latin typeface="微软雅黑" panose="020B0503020204020204" pitchFamily="34" charset="-122"/>
                <a:ea typeface="微软雅黑" panose="020B0503020204020204" pitchFamily="34" charset="-122"/>
              </a:rPr>
              <a:t>12TB</a:t>
            </a:r>
            <a:r>
              <a:rPr lang="zh-CN" altLang="en-US" dirty="0">
                <a:latin typeface="微软雅黑" panose="020B0503020204020204" pitchFamily="34" charset="-122"/>
                <a:ea typeface="微软雅黑" panose="020B0503020204020204" pitchFamily="34" charset="-122"/>
              </a:rPr>
              <a:t>以上）</a:t>
            </a:r>
            <a:endParaRPr lang="en-US" dirty="0">
              <a:latin typeface="微软雅黑" panose="020B0503020204020204" pitchFamily="34" charset="-122"/>
              <a:ea typeface="微软雅黑" panose="020B0503020204020204" pitchFamily="34" charset="-122"/>
            </a:endParaRPr>
          </a:p>
        </p:txBody>
      </p:sp>
      <p:grpSp>
        <p:nvGrpSpPr>
          <p:cNvPr id="9" name="Group 8"/>
          <p:cNvGrpSpPr/>
          <p:nvPr/>
        </p:nvGrpSpPr>
        <p:grpSpPr>
          <a:xfrm>
            <a:off x="7273027" y="1715189"/>
            <a:ext cx="4004881" cy="3563973"/>
            <a:chOff x="8454794" y="2471403"/>
            <a:chExt cx="2741916" cy="2440051"/>
          </a:xfrm>
        </p:grpSpPr>
        <p:grpSp>
          <p:nvGrpSpPr>
            <p:cNvPr id="21" name="Group 20"/>
            <p:cNvGrpSpPr/>
            <p:nvPr/>
          </p:nvGrpSpPr>
          <p:grpSpPr>
            <a:xfrm>
              <a:off x="9389815" y="2471403"/>
              <a:ext cx="923110" cy="774265"/>
              <a:chOff x="7051091" y="4061530"/>
              <a:chExt cx="605141" cy="693952"/>
            </a:xfrm>
          </p:grpSpPr>
          <p:sp>
            <p:nvSpPr>
              <p:cNvPr id="22" name="Rectangle 21"/>
              <p:cNvSpPr/>
              <p:nvPr/>
            </p:nvSpPr>
            <p:spPr bwMode="gray">
              <a:xfrm flipH="1">
                <a:off x="7537593" y="4064578"/>
                <a:ext cx="118639" cy="626394"/>
              </a:xfrm>
              <a:prstGeom prst="rect">
                <a:avLst/>
              </a:prstGeom>
            </p:spPr>
            <p:style>
              <a:lnRef idx="1">
                <a:schemeClr val="accent1"/>
              </a:lnRef>
              <a:fillRef idx="3">
                <a:schemeClr val="accent1"/>
              </a:fillRef>
              <a:effectRef idx="2">
                <a:schemeClr val="accent1"/>
              </a:effectRef>
              <a:fontRef idx="minor">
                <a:schemeClr val="lt1"/>
              </a:fontRef>
            </p:style>
            <p:txBody>
              <a:bodyPr wrap="none" rtlCol="0" anchor="ctr" anchorCtr="1">
                <a:noAutofit/>
              </a:bodyPr>
              <a:lstStyle/>
              <a:p>
                <a:pPr algn="ctr"/>
                <a:endParaRPr lang="en-US" sz="1900" b="1"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3" name="Rectangle 22"/>
              <p:cNvSpPr/>
              <p:nvPr/>
            </p:nvSpPr>
            <p:spPr bwMode="gray">
              <a:xfrm flipH="1">
                <a:off x="7373311" y="4064578"/>
                <a:ext cx="118639" cy="502369"/>
              </a:xfrm>
              <a:prstGeom prst="rect">
                <a:avLst/>
              </a:prstGeom>
            </p:spPr>
            <p:style>
              <a:lnRef idx="1">
                <a:schemeClr val="accent1"/>
              </a:lnRef>
              <a:fillRef idx="3">
                <a:schemeClr val="accent1"/>
              </a:fillRef>
              <a:effectRef idx="2">
                <a:schemeClr val="accent1"/>
              </a:effectRef>
              <a:fontRef idx="minor">
                <a:schemeClr val="lt1"/>
              </a:fontRef>
            </p:style>
            <p:txBody>
              <a:bodyPr wrap="none" rtlCol="0" anchor="ctr" anchorCtr="1">
                <a:noAutofit/>
              </a:bodyPr>
              <a:lstStyle/>
              <a:p>
                <a:pPr algn="ctr"/>
                <a:endParaRPr lang="en-US" sz="1900" b="1"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4" name="Rectangle 23"/>
              <p:cNvSpPr/>
              <p:nvPr/>
            </p:nvSpPr>
            <p:spPr bwMode="gray">
              <a:xfrm flipH="1">
                <a:off x="7213246" y="4064580"/>
                <a:ext cx="118639" cy="435245"/>
              </a:xfrm>
              <a:prstGeom prst="rect">
                <a:avLst/>
              </a:prstGeom>
            </p:spPr>
            <p:style>
              <a:lnRef idx="1">
                <a:schemeClr val="accent1"/>
              </a:lnRef>
              <a:fillRef idx="3">
                <a:schemeClr val="accent1"/>
              </a:fillRef>
              <a:effectRef idx="2">
                <a:schemeClr val="accent1"/>
              </a:effectRef>
              <a:fontRef idx="minor">
                <a:schemeClr val="lt1"/>
              </a:fontRef>
            </p:style>
            <p:txBody>
              <a:bodyPr wrap="none" rtlCol="0" anchor="ctr" anchorCtr="1">
                <a:noAutofit/>
              </a:bodyPr>
              <a:lstStyle/>
              <a:p>
                <a:pPr algn="ctr"/>
                <a:endParaRPr lang="en-US" sz="1900" b="1"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5" name="Rectangle 24"/>
              <p:cNvSpPr/>
              <p:nvPr/>
            </p:nvSpPr>
            <p:spPr bwMode="gray">
              <a:xfrm flipH="1">
                <a:off x="7051091" y="4061530"/>
                <a:ext cx="118639" cy="693952"/>
              </a:xfrm>
              <a:prstGeom prst="rect">
                <a:avLst/>
              </a:prstGeom>
            </p:spPr>
            <p:style>
              <a:lnRef idx="1">
                <a:schemeClr val="accent1"/>
              </a:lnRef>
              <a:fillRef idx="3">
                <a:schemeClr val="accent1"/>
              </a:fillRef>
              <a:effectRef idx="2">
                <a:schemeClr val="accent1"/>
              </a:effectRef>
              <a:fontRef idx="minor">
                <a:schemeClr val="lt1"/>
              </a:fontRef>
            </p:style>
            <p:txBody>
              <a:bodyPr wrap="none" rtlCol="0" anchor="ctr" anchorCtr="1">
                <a:noAutofit/>
              </a:bodyPr>
              <a:lstStyle/>
              <a:p>
                <a:pPr algn="ctr"/>
                <a:endParaRPr lang="en-US" sz="1900" b="1" dirty="0">
                  <a:solidFill>
                    <a:schemeClr val="bg1"/>
                  </a:solidFill>
                  <a:latin typeface="微软雅黑" panose="020B0503020204020204" pitchFamily="34" charset="-122"/>
                  <a:ea typeface="微软雅黑" panose="020B0503020204020204" pitchFamily="34" charset="-122"/>
                  <a:cs typeface="Arial" panose="020B0604020202020204"/>
                </a:endParaRPr>
              </a:p>
            </p:txBody>
          </p:sp>
        </p:grpSp>
        <p:pic>
          <p:nvPicPr>
            <p:cNvPr id="107" name="Picture 5" descr="\\psf\Home\Graphic Tank\HANA Building Blocks IN BRAND-68.png"/>
            <p:cNvPicPr>
              <a:picLocks noChangeAspect="1" noChangeArrowheads="1"/>
            </p:cNvPicPr>
            <p:nvPr/>
          </p:nvPicPr>
          <p:blipFill>
            <a:blip r:embed="rId1" cstate="print">
              <a:biLevel thresh="75000"/>
              <a:extLst>
                <a:ext uri="{28A0092B-C50C-407E-A947-70E740481C1C}">
                  <a14:useLocalDpi xmlns:a14="http://schemas.microsoft.com/office/drawing/2010/main" val="0"/>
                </a:ext>
              </a:extLst>
            </a:blip>
            <a:srcRect/>
            <a:stretch>
              <a:fillRect/>
            </a:stretch>
          </p:blipFill>
          <p:spPr bwMode="auto">
            <a:xfrm>
              <a:off x="8454794" y="4008504"/>
              <a:ext cx="922257" cy="893209"/>
            </a:xfrm>
            <a:prstGeom prst="rect">
              <a:avLst/>
            </a:prstGeom>
          </p:spPr>
          <p:style>
            <a:lnRef idx="1">
              <a:schemeClr val="accent1"/>
            </a:lnRef>
            <a:fillRef idx="3">
              <a:schemeClr val="accent1"/>
            </a:fillRef>
            <a:effectRef idx="2">
              <a:schemeClr val="accent1"/>
            </a:effectRef>
            <a:fontRef idx="minor">
              <a:schemeClr val="lt1"/>
            </a:fontRef>
          </p:style>
        </p:pic>
        <p:pic>
          <p:nvPicPr>
            <p:cNvPr id="108" name="Picture 7" descr="\\psf\Home\Graphic Tank\HANA Building Blocks IN BRAND-15.png"/>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0284021" y="3998765"/>
              <a:ext cx="912689" cy="912689"/>
            </a:xfrm>
            <a:prstGeom prst="rect">
              <a:avLst/>
            </a:prstGeom>
          </p:spPr>
          <p:style>
            <a:lnRef idx="1">
              <a:schemeClr val="accent1"/>
            </a:lnRef>
            <a:fillRef idx="3">
              <a:schemeClr val="accent1"/>
            </a:fillRef>
            <a:effectRef idx="2">
              <a:schemeClr val="accent1"/>
            </a:effectRef>
            <a:fontRef idx="minor">
              <a:schemeClr val="lt1"/>
            </a:fontRef>
          </p:style>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0" y="324075"/>
            <a:ext cx="11545200" cy="831625"/>
          </a:xfrm>
        </p:spPr>
        <p:txBody>
          <a:bodyPr/>
          <a:lstStyle/>
          <a:p>
            <a:r>
              <a:rPr lang="zh-CN" altLang="en-US" dirty="0">
                <a:latin typeface="微软雅黑" panose="020B0503020204020204" pitchFamily="34" charset="-122"/>
                <a:ea typeface="微软雅黑" panose="020B0503020204020204" pitchFamily="34" charset="-122"/>
              </a:rPr>
              <a:t>多租户数据库</a:t>
            </a:r>
            <a:br>
              <a:rPr lang="en-US" dirty="0">
                <a:latin typeface="微软雅黑" panose="020B0503020204020204" pitchFamily="34" charset="-122"/>
                <a:ea typeface="微软雅黑" panose="020B0503020204020204" pitchFamily="34" charset="-122"/>
              </a:rPr>
            </a:br>
            <a:r>
              <a:rPr lang="zh-CN" altLang="en-US" sz="2400" b="0" dirty="0">
                <a:latin typeface="微软雅黑" panose="020B0503020204020204" pitchFamily="34" charset="-122"/>
                <a:ea typeface="微软雅黑" panose="020B0503020204020204" pitchFamily="34" charset="-122"/>
              </a:rPr>
              <a:t>降低资本和运营开支 </a:t>
            </a: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云就绪</a:t>
            </a:r>
            <a:endParaRPr lang="en-US" sz="2400" b="0" dirty="0">
              <a:latin typeface="微软雅黑" panose="020B0503020204020204" pitchFamily="34" charset="-122"/>
              <a:ea typeface="微软雅黑" panose="020B0503020204020204" pitchFamily="34" charset="-122"/>
            </a:endParaRPr>
          </a:p>
        </p:txBody>
      </p:sp>
      <p:sp>
        <p:nvSpPr>
          <p:cNvPr id="4" name="Rectangle 3"/>
          <p:cNvSpPr/>
          <p:nvPr/>
        </p:nvSpPr>
        <p:spPr bwMode="gray">
          <a:xfrm>
            <a:off x="7106370" y="1640966"/>
            <a:ext cx="4619561" cy="1649048"/>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lIns="107163" tIns="85730" rIns="107163" bIns="85730"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 name="Rectangle 4"/>
          <p:cNvSpPr/>
          <p:nvPr/>
        </p:nvSpPr>
        <p:spPr bwMode="gray">
          <a:xfrm>
            <a:off x="7191204" y="1704592"/>
            <a:ext cx="4460496" cy="1277573"/>
          </a:xfrm>
          <a:prstGeom prst="rect">
            <a:avLst/>
          </a:prstGeom>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 name="Rectangle 5"/>
          <p:cNvSpPr/>
          <p:nvPr/>
        </p:nvSpPr>
        <p:spPr bwMode="gray">
          <a:xfrm>
            <a:off x="7388183" y="2314811"/>
            <a:ext cx="4092128" cy="258801"/>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lIns="107163" tIns="85730" rIns="107163" bIns="85730" rtlCol="0" anchor="ctr"/>
          <a:lstStyle/>
          <a:p>
            <a:pPr algn="ctr"/>
            <a: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t>System Tenant</a:t>
            </a:r>
            <a:endParaRPr lang="en-US" sz="1100" dirty="0">
              <a:latin typeface="微软雅黑" panose="020B0503020204020204" pitchFamily="34" charset="-122"/>
              <a:ea typeface="微软雅黑" panose="020B0503020204020204" pitchFamily="34" charset="-122"/>
            </a:endParaRPr>
          </a:p>
        </p:txBody>
      </p:sp>
      <p:sp>
        <p:nvSpPr>
          <p:cNvPr id="17" name="Rectangle 16"/>
          <p:cNvSpPr/>
          <p:nvPr/>
        </p:nvSpPr>
        <p:spPr>
          <a:xfrm>
            <a:off x="8302729" y="2982165"/>
            <a:ext cx="2268520" cy="325385"/>
          </a:xfrm>
          <a:prstGeom prst="rect">
            <a:avLst/>
          </a:prstGeom>
          <a:effectLst/>
        </p:spPr>
        <p:txBody>
          <a:bodyPr wrap="none" lIns="108878" tIns="54439" rIns="108878" bIns="54439">
            <a:spAutoFit/>
          </a:bodyPr>
          <a:lstStyle/>
          <a:p>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SAP HANA System : SID</a:t>
            </a:r>
            <a:endParaRPr lang="en-US" sz="1400" dirty="0">
              <a:latin typeface="微软雅黑" panose="020B0503020204020204" pitchFamily="34" charset="-122"/>
              <a:ea typeface="微软雅黑" panose="020B0503020204020204" pitchFamily="34" charset="-122"/>
            </a:endParaRPr>
          </a:p>
        </p:txBody>
      </p:sp>
      <p:sp>
        <p:nvSpPr>
          <p:cNvPr id="18" name="Rectangle 17"/>
          <p:cNvSpPr/>
          <p:nvPr/>
        </p:nvSpPr>
        <p:spPr bwMode="gray">
          <a:xfrm>
            <a:off x="7388183" y="1806134"/>
            <a:ext cx="1272106" cy="405872"/>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a:r>
              <a:rPr lang="en-US"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SAP HANA Tenant A</a:t>
            </a:r>
            <a:endParaRPr lang="en-US" sz="1100" dirty="0">
              <a:solidFill>
                <a:srgbClr val="000000"/>
              </a:solidFill>
              <a:latin typeface="微软雅黑" panose="020B0503020204020204" pitchFamily="34" charset="-122"/>
              <a:ea typeface="微软雅黑" panose="020B0503020204020204" pitchFamily="34" charset="-122"/>
            </a:endParaRPr>
          </a:p>
        </p:txBody>
      </p:sp>
      <p:sp>
        <p:nvSpPr>
          <p:cNvPr id="36" name="Rectangle 35"/>
          <p:cNvSpPr/>
          <p:nvPr/>
        </p:nvSpPr>
        <p:spPr>
          <a:xfrm>
            <a:off x="8334160" y="2680588"/>
            <a:ext cx="1683425" cy="325385"/>
          </a:xfrm>
          <a:prstGeom prst="rect">
            <a:avLst/>
          </a:prstGeom>
          <a:effectLst/>
        </p:spPr>
        <p:txBody>
          <a:bodyPr wrap="none" lIns="108878" tIns="54439" rIns="108878" bIns="54439">
            <a:spAutoFit/>
          </a:bodyPr>
          <a:lstStyle/>
          <a:p>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SAP HANA Node</a:t>
            </a:r>
            <a:endParaRPr lang="en-US" sz="1400" dirty="0">
              <a:latin typeface="微软雅黑" panose="020B0503020204020204" pitchFamily="34" charset="-122"/>
              <a:ea typeface="微软雅黑" panose="020B0503020204020204" pitchFamily="34" charset="-122"/>
            </a:endParaRPr>
          </a:p>
        </p:txBody>
      </p:sp>
      <p:sp>
        <p:nvSpPr>
          <p:cNvPr id="37" name="Rectangle 36"/>
          <p:cNvSpPr/>
          <p:nvPr/>
        </p:nvSpPr>
        <p:spPr bwMode="gray">
          <a:xfrm>
            <a:off x="7265436" y="1744357"/>
            <a:ext cx="4322640" cy="925994"/>
          </a:xfrm>
          <a:prstGeom prst="rect">
            <a:avLst/>
          </a:prstGeom>
          <a:noFill/>
          <a:ln w="6350" algn="ctr">
            <a:solidFill>
              <a:schemeClr val="tx1"/>
            </a:solidFill>
            <a:prstDash val="dash"/>
            <a:miter lim="800000"/>
          </a:ln>
          <a:effectLst/>
        </p:spPr>
        <p:txBody>
          <a:bodyPr lIns="107163" tIns="85730" rIns="107163" bIns="85730"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9" name="Rectangle 38"/>
          <p:cNvSpPr/>
          <p:nvPr/>
        </p:nvSpPr>
        <p:spPr bwMode="gray">
          <a:xfrm>
            <a:off x="8798194" y="1806134"/>
            <a:ext cx="1272106" cy="405873"/>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a:r>
              <a:rPr lang="en-US"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SAP HANA Tenant B</a:t>
            </a:r>
            <a:endParaRPr lang="en-US" sz="1100" dirty="0">
              <a:solidFill>
                <a:srgbClr val="000000"/>
              </a:solidFill>
              <a:latin typeface="微软雅黑" panose="020B0503020204020204" pitchFamily="34" charset="-122"/>
              <a:ea typeface="微软雅黑" panose="020B0503020204020204" pitchFamily="34" charset="-122"/>
            </a:endParaRPr>
          </a:p>
        </p:txBody>
      </p:sp>
      <p:sp>
        <p:nvSpPr>
          <p:cNvPr id="40" name="Rectangle 39"/>
          <p:cNvSpPr/>
          <p:nvPr/>
        </p:nvSpPr>
        <p:spPr bwMode="gray">
          <a:xfrm>
            <a:off x="10208205" y="1806134"/>
            <a:ext cx="1272106" cy="405873"/>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a:r>
              <a:rPr lang="en-US" sz="11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SAP HANA Tenant C</a:t>
            </a:r>
            <a:endParaRPr lang="en-US" sz="1100" dirty="0">
              <a:solidFill>
                <a:srgbClr val="0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7106370" y="1362290"/>
            <a:ext cx="92333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anose="020B0604020202020204" pitchFamily="34" charset="-128"/>
              </a:rPr>
              <a:t>垂直扩展</a:t>
            </a: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 name="Rectangle 33"/>
          <p:cNvSpPr/>
          <p:nvPr/>
        </p:nvSpPr>
        <p:spPr bwMode="gray">
          <a:xfrm>
            <a:off x="6557671" y="3694727"/>
            <a:ext cx="5194678" cy="2768535"/>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lIns="107163" tIns="85730" rIns="107163" bIns="85730"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8" name="Rectangle 37"/>
          <p:cNvSpPr/>
          <p:nvPr/>
        </p:nvSpPr>
        <p:spPr bwMode="gray">
          <a:xfrm>
            <a:off x="9244180" y="3807954"/>
            <a:ext cx="1142958" cy="2333730"/>
          </a:xfrm>
          <a:prstGeom prst="rect">
            <a:avLst/>
          </a:prstGeom>
          <a:effectLst/>
        </p:spPr>
        <p:style>
          <a:lnRef idx="1">
            <a:schemeClr val="accent1"/>
          </a:lnRef>
          <a:fillRef idx="3">
            <a:schemeClr val="accent1"/>
          </a:fillRef>
          <a:effectRef idx="2">
            <a:schemeClr val="accent1"/>
          </a:effectRef>
          <a:fontRef idx="minor">
            <a:schemeClr val="lt1"/>
          </a:fontRef>
        </p:style>
        <p:txBody>
          <a:bodyPr lIns="89985" tIns="71987" rIns="89985" bIns="71987" rtlCol="0" anchor="ctr"/>
          <a:lstStyle/>
          <a:p>
            <a:pPr algn="ctr" defTabSz="914400" fontAlgn="base">
              <a:spcBef>
                <a:spcPct val="50000"/>
              </a:spcBef>
              <a:spcAft>
                <a:spcPct val="0"/>
              </a:spcAft>
              <a:buClr>
                <a:srgbClr val="F0AB00"/>
              </a:buClr>
              <a:buSzPct val="80000"/>
            </a:pPr>
            <a:endParaRPr lang="de-DE" sz="16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1" name="Rectangle 40"/>
          <p:cNvSpPr/>
          <p:nvPr/>
        </p:nvSpPr>
        <p:spPr bwMode="gray">
          <a:xfrm>
            <a:off x="6713565" y="3807954"/>
            <a:ext cx="1151569" cy="2333730"/>
          </a:xfrm>
          <a:prstGeom prst="rect">
            <a:avLst/>
          </a:prstGeom>
          <a:effectLst/>
        </p:spPr>
        <p:style>
          <a:lnRef idx="1">
            <a:schemeClr val="accent1"/>
          </a:lnRef>
          <a:fillRef idx="3">
            <a:schemeClr val="accent1"/>
          </a:fillRef>
          <a:effectRef idx="2">
            <a:schemeClr val="accent1"/>
          </a:effectRef>
          <a:fontRef idx="minor">
            <a:schemeClr val="lt1"/>
          </a:fontRef>
        </p:style>
        <p:txBody>
          <a:bodyPr lIns="89985" tIns="71987" rIns="89985" bIns="71987" rtlCol="0" anchor="ctr"/>
          <a:lstStyle/>
          <a:p>
            <a:pPr algn="ctr" defTabSz="914400" fontAlgn="base">
              <a:spcBef>
                <a:spcPct val="50000"/>
              </a:spcBef>
              <a:spcAft>
                <a:spcPct val="0"/>
              </a:spcAft>
              <a:buClr>
                <a:srgbClr val="F0AB00"/>
              </a:buClr>
              <a:buSzPct val="80000"/>
            </a:pPr>
            <a:endParaRPr lang="de-DE" sz="16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2" name="TextBox 41"/>
          <p:cNvSpPr txBox="1"/>
          <p:nvPr/>
        </p:nvSpPr>
        <p:spPr>
          <a:xfrm>
            <a:off x="9544752" y="5902836"/>
            <a:ext cx="541816" cy="169277"/>
          </a:xfrm>
          <a:prstGeom prst="rect">
            <a:avLst/>
          </a:prstGeom>
          <a:noFill/>
          <a:effectLst/>
        </p:spPr>
        <p:txBody>
          <a:bodyPr wrap="none" lIns="0" tIns="0" rIns="0" bIns="0" rtlCol="0">
            <a:spAutoFit/>
          </a:bodyPr>
          <a:lstStyle/>
          <a:p>
            <a:pPr algn="ctr" fontAlgn="base">
              <a:spcBef>
                <a:spcPts val="600"/>
              </a:spcBef>
              <a:spcAft>
                <a:spcPct val="0"/>
              </a:spcAft>
              <a:buClr>
                <a:srgbClr val="F0AB00"/>
              </a:buClr>
              <a:buSzPct val="80000"/>
            </a:pPr>
            <a:r>
              <a:rPr lang="de-DE" sz="1100" kern="0" dirty="0">
                <a:latin typeface="微软雅黑" panose="020B0503020204020204" pitchFamily="34" charset="-122"/>
                <a:ea typeface="微软雅黑" panose="020B0503020204020204" pitchFamily="34" charset="-122"/>
                <a:cs typeface="Arial Unicode MS" panose="020B0604020202020204" pitchFamily="34" charset="-128"/>
              </a:rPr>
              <a:t>Node 3 </a:t>
            </a:r>
            <a:endParaRPr lang="de-DE" sz="11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3" name="Rectangle 42"/>
          <p:cNvSpPr/>
          <p:nvPr/>
        </p:nvSpPr>
        <p:spPr>
          <a:xfrm>
            <a:off x="7847470" y="6155415"/>
            <a:ext cx="2268520" cy="325385"/>
          </a:xfrm>
          <a:prstGeom prst="rect">
            <a:avLst/>
          </a:prstGeom>
          <a:effectLst/>
        </p:spPr>
        <p:txBody>
          <a:bodyPr wrap="none" lIns="108878" tIns="54439" rIns="108878" bIns="54439">
            <a:spAutoFit/>
          </a:bodyPr>
          <a:lstStyle/>
          <a:p>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SAP HANA System : SID</a:t>
            </a:r>
            <a:endParaRPr lang="en-US" sz="1400" dirty="0">
              <a:latin typeface="微软雅黑" panose="020B0503020204020204" pitchFamily="34" charset="-122"/>
              <a:ea typeface="微软雅黑" panose="020B0503020204020204" pitchFamily="34" charset="-122"/>
            </a:endParaRPr>
          </a:p>
        </p:txBody>
      </p:sp>
      <p:sp>
        <p:nvSpPr>
          <p:cNvPr id="44" name="Rectangle 43"/>
          <p:cNvSpPr/>
          <p:nvPr/>
        </p:nvSpPr>
        <p:spPr bwMode="gray">
          <a:xfrm>
            <a:off x="7983179" y="3807952"/>
            <a:ext cx="1142958" cy="2333731"/>
          </a:xfrm>
          <a:prstGeom prst="rect">
            <a:avLst/>
          </a:prstGeom>
          <a:effectLst/>
        </p:spPr>
        <p:style>
          <a:lnRef idx="1">
            <a:schemeClr val="accent1"/>
          </a:lnRef>
          <a:fillRef idx="3">
            <a:schemeClr val="accent1"/>
          </a:fillRef>
          <a:effectRef idx="2">
            <a:schemeClr val="accent1"/>
          </a:effectRef>
          <a:fontRef idx="minor">
            <a:schemeClr val="lt1"/>
          </a:fontRef>
        </p:style>
        <p:txBody>
          <a:bodyPr lIns="89985" tIns="71987" rIns="89985" bIns="71987" rtlCol="0" anchor="ctr"/>
          <a:lstStyle/>
          <a:p>
            <a:pPr algn="ctr" defTabSz="914400" fontAlgn="base">
              <a:spcBef>
                <a:spcPct val="50000"/>
              </a:spcBef>
              <a:spcAft>
                <a:spcPct val="0"/>
              </a:spcAft>
              <a:buClr>
                <a:srgbClr val="F0AB00"/>
              </a:buClr>
              <a:buSzPct val="80000"/>
            </a:pPr>
            <a:endParaRPr lang="de-DE" sz="16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5" name="Rectangle 44"/>
          <p:cNvSpPr/>
          <p:nvPr/>
        </p:nvSpPr>
        <p:spPr bwMode="gray">
          <a:xfrm>
            <a:off x="6848064" y="4535759"/>
            <a:ext cx="882571" cy="309594"/>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a:r>
              <a:rPr lang="en-US" sz="105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Tenant A.1</a:t>
            </a:r>
            <a:endParaRPr lang="en-US" sz="1050" dirty="0">
              <a:solidFill>
                <a:srgbClr val="000000"/>
              </a:solidFill>
              <a:latin typeface="微软雅黑" panose="020B0503020204020204" pitchFamily="34" charset="-122"/>
              <a:ea typeface="微软雅黑" panose="020B0503020204020204" pitchFamily="34" charset="-122"/>
            </a:endParaRPr>
          </a:p>
        </p:txBody>
      </p:sp>
      <p:sp>
        <p:nvSpPr>
          <p:cNvPr id="46" name="Rectangle 45"/>
          <p:cNvSpPr/>
          <p:nvPr/>
        </p:nvSpPr>
        <p:spPr bwMode="gray">
          <a:xfrm>
            <a:off x="6848064" y="3890519"/>
            <a:ext cx="882571" cy="466074"/>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1000" kern="0" dirty="0">
                <a:latin typeface="微软雅黑" panose="020B0503020204020204" pitchFamily="34" charset="-122"/>
                <a:ea typeface="微软雅黑" panose="020B0503020204020204" pitchFamily="34" charset="-122"/>
                <a:cs typeface="Arial Unicode MS" panose="020B0604020202020204" pitchFamily="34" charset="-128"/>
              </a:rPr>
              <a:t>System Tenant</a:t>
            </a:r>
            <a:endParaRPr lang="en-US" sz="1000" dirty="0">
              <a:latin typeface="微软雅黑" panose="020B0503020204020204" pitchFamily="34" charset="-122"/>
              <a:ea typeface="微软雅黑" panose="020B0503020204020204" pitchFamily="34" charset="-122"/>
            </a:endParaRPr>
          </a:p>
        </p:txBody>
      </p:sp>
      <p:sp>
        <p:nvSpPr>
          <p:cNvPr id="47" name="Rounded Rectangle 46"/>
          <p:cNvSpPr/>
          <p:nvPr/>
        </p:nvSpPr>
        <p:spPr bwMode="gray">
          <a:xfrm>
            <a:off x="6784125" y="5004415"/>
            <a:ext cx="3533283" cy="456871"/>
          </a:xfrm>
          <a:prstGeom prst="roundRect">
            <a:avLst>
              <a:gd name="adj" fmla="val 0"/>
            </a:avLst>
          </a:prstGeom>
          <a:noFill/>
          <a:ln w="6350" algn="ctr">
            <a:solidFill>
              <a:schemeClr val="tx1"/>
            </a:solidFill>
            <a:prstDash val="dash"/>
            <a:miter lim="800000"/>
          </a:ln>
          <a:effectLst/>
        </p:spPr>
        <p:txBody>
          <a:bodyPr lIns="107163" tIns="85730" rIns="107163" bIns="85730" rtlCol="0" anchor="ctr"/>
          <a:lstStyle/>
          <a:p>
            <a:pPr algn="ctr" fontAlgn="base">
              <a:spcBef>
                <a:spcPct val="50000"/>
              </a:spcBef>
              <a:spcAft>
                <a:spcPct val="0"/>
              </a:spcAft>
              <a:buClr>
                <a:srgbClr val="F0AB00"/>
              </a:buClr>
              <a:buSzPct val="80000"/>
            </a:pPr>
            <a:endParaRPr lang="en-US" sz="105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8" name="TextBox 47"/>
          <p:cNvSpPr txBox="1"/>
          <p:nvPr/>
        </p:nvSpPr>
        <p:spPr>
          <a:xfrm>
            <a:off x="8087397" y="5902836"/>
            <a:ext cx="934522" cy="169277"/>
          </a:xfrm>
          <a:prstGeom prst="rect">
            <a:avLst/>
          </a:prstGeom>
          <a:noFill/>
          <a:effectLst/>
        </p:spPr>
        <p:txBody>
          <a:bodyPr wrap="square" lIns="0" tIns="0" rIns="0" bIns="0" rtlCol="0">
            <a:spAutoFit/>
          </a:bodyPr>
          <a:lstStyle/>
          <a:p>
            <a:pPr algn="ctr" fontAlgn="base">
              <a:spcBef>
                <a:spcPts val="600"/>
              </a:spcBef>
              <a:spcAft>
                <a:spcPct val="0"/>
              </a:spcAft>
              <a:buClr>
                <a:srgbClr val="F0AB00"/>
              </a:buClr>
              <a:buSzPct val="80000"/>
            </a:pPr>
            <a:r>
              <a:rPr lang="de-DE" sz="1100" kern="0" dirty="0">
                <a:latin typeface="微软雅黑" panose="020B0503020204020204" pitchFamily="34" charset="-122"/>
                <a:ea typeface="微软雅黑" panose="020B0503020204020204" pitchFamily="34" charset="-122"/>
                <a:cs typeface="Arial Unicode MS" panose="020B0604020202020204" pitchFamily="34" charset="-128"/>
              </a:rPr>
              <a:t>Node 2 </a:t>
            </a:r>
            <a:endParaRPr lang="de-DE" sz="11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9" name="TextBox 48"/>
          <p:cNvSpPr txBox="1"/>
          <p:nvPr/>
        </p:nvSpPr>
        <p:spPr>
          <a:xfrm>
            <a:off x="6844271" y="5902836"/>
            <a:ext cx="890161" cy="169277"/>
          </a:xfrm>
          <a:prstGeom prst="rect">
            <a:avLst/>
          </a:prstGeom>
          <a:noFill/>
          <a:effectLst/>
        </p:spPr>
        <p:txBody>
          <a:bodyPr wrap="square" lIns="0" tIns="0" rIns="0" bIns="0" rtlCol="0">
            <a:spAutoFit/>
          </a:bodyPr>
          <a:lstStyle/>
          <a:p>
            <a:pPr algn="ctr" fontAlgn="base">
              <a:spcBef>
                <a:spcPts val="600"/>
              </a:spcBef>
              <a:spcAft>
                <a:spcPct val="0"/>
              </a:spcAft>
              <a:buClr>
                <a:srgbClr val="F0AB00"/>
              </a:buClr>
              <a:buSzPct val="80000"/>
            </a:pPr>
            <a:r>
              <a:rPr lang="de-DE" sz="1100" kern="0" dirty="0">
                <a:latin typeface="微软雅黑" panose="020B0503020204020204" pitchFamily="34" charset="-122"/>
                <a:ea typeface="微软雅黑" panose="020B0503020204020204" pitchFamily="34" charset="-122"/>
                <a:cs typeface="Arial Unicode MS" panose="020B0604020202020204" pitchFamily="34" charset="-128"/>
              </a:rPr>
              <a:t>Node 1 </a:t>
            </a:r>
            <a:endParaRPr lang="de-DE" sz="11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0" name="Rectangle 49"/>
          <p:cNvSpPr/>
          <p:nvPr/>
        </p:nvSpPr>
        <p:spPr bwMode="gray">
          <a:xfrm>
            <a:off x="9374373" y="4535759"/>
            <a:ext cx="882571" cy="309594"/>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a:r>
              <a:rPr lang="en-US" sz="105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Tenant A.3</a:t>
            </a:r>
            <a:endParaRPr lang="en-US" sz="1050" dirty="0">
              <a:solidFill>
                <a:srgbClr val="000000"/>
              </a:solidFill>
              <a:latin typeface="微软雅黑" panose="020B0503020204020204" pitchFamily="34" charset="-122"/>
              <a:ea typeface="微软雅黑" panose="020B0503020204020204" pitchFamily="34" charset="-122"/>
            </a:endParaRPr>
          </a:p>
        </p:txBody>
      </p:sp>
      <p:sp>
        <p:nvSpPr>
          <p:cNvPr id="51" name="Rectangle 50"/>
          <p:cNvSpPr/>
          <p:nvPr/>
        </p:nvSpPr>
        <p:spPr bwMode="gray">
          <a:xfrm>
            <a:off x="6848064" y="5085534"/>
            <a:ext cx="882571" cy="294630"/>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a:r>
              <a:rPr lang="en-US" sz="105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Tenant B.1</a:t>
            </a:r>
            <a:endParaRPr lang="en-US" sz="1050" dirty="0">
              <a:solidFill>
                <a:srgbClr val="000000"/>
              </a:solidFill>
              <a:latin typeface="微软雅黑" panose="020B0503020204020204" pitchFamily="34" charset="-122"/>
              <a:ea typeface="微软雅黑" panose="020B0503020204020204" pitchFamily="34" charset="-122"/>
            </a:endParaRPr>
          </a:p>
        </p:txBody>
      </p:sp>
      <p:sp>
        <p:nvSpPr>
          <p:cNvPr id="52" name="Rectangle 51"/>
          <p:cNvSpPr/>
          <p:nvPr/>
        </p:nvSpPr>
        <p:spPr bwMode="gray">
          <a:xfrm>
            <a:off x="9366486" y="5085534"/>
            <a:ext cx="898347" cy="294630"/>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a:r>
              <a:rPr lang="en-US" sz="105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Tenant B.2</a:t>
            </a:r>
            <a:endParaRPr lang="en-US" sz="1050" dirty="0">
              <a:solidFill>
                <a:srgbClr val="000000"/>
              </a:solidFill>
              <a:latin typeface="微软雅黑" panose="020B0503020204020204" pitchFamily="34" charset="-122"/>
              <a:ea typeface="微软雅黑" panose="020B0503020204020204" pitchFamily="34" charset="-122"/>
            </a:endParaRPr>
          </a:p>
        </p:txBody>
      </p:sp>
      <p:sp>
        <p:nvSpPr>
          <p:cNvPr id="53" name="Rectangle 52"/>
          <p:cNvSpPr/>
          <p:nvPr/>
        </p:nvSpPr>
        <p:spPr bwMode="gray">
          <a:xfrm>
            <a:off x="6848064" y="5546153"/>
            <a:ext cx="882571" cy="286791"/>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a:r>
              <a:rPr lang="en-US" sz="105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Tenant C</a:t>
            </a:r>
            <a:endParaRPr lang="en-US" sz="105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4" name="Rectangle 53"/>
          <p:cNvSpPr/>
          <p:nvPr/>
        </p:nvSpPr>
        <p:spPr bwMode="gray">
          <a:xfrm>
            <a:off x="8113371" y="4535759"/>
            <a:ext cx="882571" cy="309594"/>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ctr"/>
          <a:lstStyle/>
          <a:p>
            <a:pPr algn="ctr"/>
            <a:r>
              <a:rPr lang="en-US" sz="105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Tenant A.2</a:t>
            </a:r>
            <a:endParaRPr lang="en-US" sz="1050" dirty="0">
              <a:solidFill>
                <a:srgbClr val="000000"/>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6538017" y="3414639"/>
            <a:ext cx="92333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zh-CN" altLang="en-US" sz="1800" kern="0" dirty="0">
                <a:latin typeface="微软雅黑" panose="020B0503020204020204" pitchFamily="34" charset="-122"/>
                <a:ea typeface="微软雅黑" panose="020B0503020204020204" pitchFamily="34" charset="-122"/>
                <a:cs typeface="Arial Unicode MS" panose="020B0604020202020204" pitchFamily="34" charset="-128"/>
              </a:rPr>
              <a:t>水平扩展</a:t>
            </a: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6" name="Rectangle 55"/>
          <p:cNvSpPr/>
          <p:nvPr/>
        </p:nvSpPr>
        <p:spPr bwMode="gray">
          <a:xfrm>
            <a:off x="10505183" y="3807954"/>
            <a:ext cx="1142958" cy="233373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89985" tIns="71987" rIns="89985" bIns="71987" rtlCol="0" anchor="ctr"/>
          <a:lstStyle/>
          <a:p>
            <a:pPr algn="ctr" defTabSz="914400" fontAlgn="base">
              <a:spcBef>
                <a:spcPct val="50000"/>
              </a:spcBef>
              <a:spcAft>
                <a:spcPct val="0"/>
              </a:spcAft>
              <a:buClr>
                <a:srgbClr val="F0AB00"/>
              </a:buClr>
              <a:buSzPct val="80000"/>
            </a:pPr>
            <a:endParaRPr lang="de-DE" sz="16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7" name="TextBox 56"/>
          <p:cNvSpPr txBox="1"/>
          <p:nvPr/>
        </p:nvSpPr>
        <p:spPr>
          <a:xfrm>
            <a:off x="10513276" y="5718128"/>
            <a:ext cx="1126771" cy="169277"/>
          </a:xfrm>
          <a:prstGeom prst="rect">
            <a:avLst/>
          </a:prstGeom>
          <a:noFill/>
          <a:effectLst/>
        </p:spPr>
        <p:txBody>
          <a:bodyPr wrap="square" lIns="0" tIns="0" rIns="0" bIns="0" rtlCol="0">
            <a:spAutoFit/>
          </a:bodyPr>
          <a:lstStyle/>
          <a:p>
            <a:pPr algn="ctr" fontAlgn="base">
              <a:spcBef>
                <a:spcPts val="600"/>
              </a:spcBef>
              <a:spcAft>
                <a:spcPct val="0"/>
              </a:spcAft>
              <a:buClr>
                <a:srgbClr val="F0AB00"/>
              </a:buClr>
              <a:buSzPct val="80000"/>
            </a:pPr>
            <a:r>
              <a:rPr lang="de-DE" sz="1100" kern="0" dirty="0">
                <a:latin typeface="微软雅黑" panose="020B0503020204020204" pitchFamily="34" charset="-122"/>
                <a:ea typeface="微软雅黑" panose="020B0503020204020204" pitchFamily="34" charset="-122"/>
                <a:cs typeface="Arial Unicode MS" panose="020B0604020202020204" pitchFamily="34" charset="-128"/>
              </a:rPr>
              <a:t>Standby Node</a:t>
            </a:r>
            <a:endParaRPr lang="de-DE" sz="11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8" name="Rectangle 57"/>
          <p:cNvSpPr/>
          <p:nvPr/>
        </p:nvSpPr>
        <p:spPr bwMode="gray">
          <a:xfrm>
            <a:off x="8113371" y="3892106"/>
            <a:ext cx="882571" cy="462899"/>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1000" kern="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8"/>
              </a:rPr>
              <a:t>System Tenant </a:t>
            </a:r>
            <a:r>
              <a:rPr lang="en-US" sz="900" kern="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8"/>
              </a:rPr>
              <a:t>(Standby)</a:t>
            </a:r>
            <a:endParaRPr lang="en-US" sz="900" dirty="0">
              <a:solidFill>
                <a:schemeClr val="tx1"/>
              </a:solidFill>
              <a:latin typeface="微软雅黑" panose="020B0503020204020204" pitchFamily="34" charset="-122"/>
              <a:ea typeface="微软雅黑" panose="020B0503020204020204" pitchFamily="34" charset="-122"/>
            </a:endParaRPr>
          </a:p>
        </p:txBody>
      </p:sp>
      <p:sp>
        <p:nvSpPr>
          <p:cNvPr id="60" name="Rectangle 59"/>
          <p:cNvSpPr/>
          <p:nvPr/>
        </p:nvSpPr>
        <p:spPr bwMode="gray">
          <a:xfrm>
            <a:off x="9374373" y="3892106"/>
            <a:ext cx="882571" cy="462899"/>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1000" kern="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8"/>
              </a:rPr>
              <a:t>System Tenant </a:t>
            </a:r>
            <a:r>
              <a:rPr lang="en-US" sz="900" kern="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8"/>
              </a:rPr>
              <a:t>(Standby)</a:t>
            </a:r>
            <a:endParaRPr lang="en-US" sz="900" dirty="0">
              <a:solidFill>
                <a:schemeClr val="tx1"/>
              </a:solidFill>
              <a:latin typeface="微软雅黑" panose="020B0503020204020204" pitchFamily="34" charset="-122"/>
              <a:ea typeface="微软雅黑" panose="020B0503020204020204" pitchFamily="34" charset="-122"/>
            </a:endParaRPr>
          </a:p>
        </p:txBody>
      </p:sp>
      <p:sp>
        <p:nvSpPr>
          <p:cNvPr id="61" name="Rectangle 60"/>
          <p:cNvSpPr/>
          <p:nvPr/>
        </p:nvSpPr>
        <p:spPr bwMode="gray">
          <a:xfrm>
            <a:off x="10635376" y="3892106"/>
            <a:ext cx="882571" cy="462899"/>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1000" kern="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8"/>
              </a:rPr>
              <a:t>System Tenant </a:t>
            </a:r>
            <a:r>
              <a:rPr lang="en-US" sz="900" kern="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8"/>
              </a:rPr>
              <a:t>(Standby)</a:t>
            </a:r>
            <a:endParaRPr lang="en-US" sz="900" dirty="0">
              <a:solidFill>
                <a:schemeClr val="tx1"/>
              </a:solidFill>
              <a:latin typeface="微软雅黑" panose="020B0503020204020204" pitchFamily="34" charset="-122"/>
              <a:ea typeface="微软雅黑" panose="020B0503020204020204" pitchFamily="34" charset="-122"/>
            </a:endParaRPr>
          </a:p>
        </p:txBody>
      </p:sp>
      <p:sp>
        <p:nvSpPr>
          <p:cNvPr id="64" name="Rounded Rectangle 63"/>
          <p:cNvSpPr/>
          <p:nvPr/>
        </p:nvSpPr>
        <p:spPr bwMode="gray">
          <a:xfrm>
            <a:off x="6776315" y="4462121"/>
            <a:ext cx="3533283" cy="456871"/>
          </a:xfrm>
          <a:prstGeom prst="roundRect">
            <a:avLst>
              <a:gd name="adj" fmla="val 0"/>
            </a:avLst>
          </a:prstGeom>
          <a:noFill/>
          <a:ln w="6350" algn="ctr">
            <a:solidFill>
              <a:schemeClr val="tx1"/>
            </a:solidFill>
            <a:prstDash val="dash"/>
            <a:miter lim="800000"/>
          </a:ln>
          <a:effectLst/>
        </p:spPr>
        <p:txBody>
          <a:bodyPr lIns="107163" tIns="85730" rIns="107163" bIns="85730" rtlCol="0" anchor="ctr"/>
          <a:lstStyle/>
          <a:p>
            <a:pPr algn="ctr" fontAlgn="base">
              <a:spcBef>
                <a:spcPct val="50000"/>
              </a:spcBef>
              <a:spcAft>
                <a:spcPct val="0"/>
              </a:spcAft>
              <a:buClr>
                <a:srgbClr val="F0AB00"/>
              </a:buClr>
              <a:buSzPct val="80000"/>
            </a:pPr>
            <a:endParaRPr lang="en-US" sz="105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54" name="Freeform 153"/>
          <p:cNvSpPr/>
          <p:nvPr/>
        </p:nvSpPr>
        <p:spPr>
          <a:xfrm>
            <a:off x="10063031" y="1262161"/>
            <a:ext cx="1257699" cy="384679"/>
          </a:xfrm>
          <a:custGeom>
            <a:avLst/>
            <a:gdLst>
              <a:gd name="connsiteX0" fmla="*/ 8686762 w 8686762"/>
              <a:gd name="connsiteY0" fmla="*/ 2650032 h 2650032"/>
              <a:gd name="connsiteX1" fmla="*/ 8118932 w 8686762"/>
              <a:gd name="connsiteY1" fmla="*/ 1977529 h 2650032"/>
              <a:gd name="connsiteX2" fmla="*/ 7823124 w 8686762"/>
              <a:gd name="connsiteY2" fmla="*/ 1977529 h 2650032"/>
              <a:gd name="connsiteX3" fmla="*/ 7823848 w 8686762"/>
              <a:gd name="connsiteY3" fmla="*/ 1966925 h 2650032"/>
              <a:gd name="connsiteX4" fmla="*/ 6918477 w 8686762"/>
              <a:gd name="connsiteY4" fmla="*/ 1277099 h 2650032"/>
              <a:gd name="connsiteX5" fmla="*/ 6499656 w 8686762"/>
              <a:gd name="connsiteY5" fmla="*/ 1282814 h 2650032"/>
              <a:gd name="connsiteX6" fmla="*/ 6499936 w 8686762"/>
              <a:gd name="connsiteY6" fmla="*/ 1277099 h 2650032"/>
              <a:gd name="connsiteX7" fmla="*/ 5063286 w 8686762"/>
              <a:gd name="connsiteY7" fmla="*/ 0 h 2650032"/>
              <a:gd name="connsiteX8" fmla="*/ 4153331 w 8686762"/>
              <a:gd name="connsiteY8" fmla="*/ 691362 h 2650032"/>
              <a:gd name="connsiteX9" fmla="*/ 3106521 w 8686762"/>
              <a:gd name="connsiteY9" fmla="*/ 375666 h 2650032"/>
              <a:gd name="connsiteX10" fmla="*/ 1873504 w 8686762"/>
              <a:gd name="connsiteY10" fmla="*/ 1471726 h 2650032"/>
              <a:gd name="connsiteX11" fmla="*/ 1873682 w 8686762"/>
              <a:gd name="connsiteY11" fmla="*/ 1476603 h 2650032"/>
              <a:gd name="connsiteX12" fmla="*/ 1514932 w 8686762"/>
              <a:gd name="connsiteY12" fmla="*/ 1471726 h 2650032"/>
              <a:gd name="connsiteX13" fmla="*/ 739292 w 8686762"/>
              <a:gd name="connsiteY13" fmla="*/ 2062619 h 2650032"/>
              <a:gd name="connsiteX14" fmla="*/ 739787 w 8686762"/>
              <a:gd name="connsiteY14" fmla="*/ 2071712 h 2650032"/>
              <a:gd name="connsiteX15" fmla="*/ 486524 w 8686762"/>
              <a:gd name="connsiteY15" fmla="*/ 2071712 h 2650032"/>
              <a:gd name="connsiteX16" fmla="*/ 0 w 8686762"/>
              <a:gd name="connsiteY16" fmla="*/ 2650032 h 2650032"/>
              <a:gd name="connsiteX17" fmla="*/ 8686762 w 8686762"/>
              <a:gd name="connsiteY17" fmla="*/ 2650032 h 26500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8686762" h="2650032">
                <a:moveTo>
                  <a:pt x="8686762" y="2650032"/>
                </a:moveTo>
                <a:cubicBezTo>
                  <a:pt x="8686686" y="2247353"/>
                  <a:pt x="8450707" y="1977529"/>
                  <a:pt x="8118932" y="1977529"/>
                </a:cubicBezTo>
                <a:lnTo>
                  <a:pt x="7823124" y="1977529"/>
                </a:lnTo>
                <a:cubicBezTo>
                  <a:pt x="7823314" y="1973834"/>
                  <a:pt x="7823848" y="1970417"/>
                  <a:pt x="7823848" y="1966925"/>
                </a:cubicBezTo>
                <a:cubicBezTo>
                  <a:pt x="7823848" y="1585950"/>
                  <a:pt x="7463536" y="1277099"/>
                  <a:pt x="6918477" y="1277099"/>
                </a:cubicBezTo>
                <a:cubicBezTo>
                  <a:pt x="6802958" y="1277099"/>
                  <a:pt x="6650101" y="1283220"/>
                  <a:pt x="6499656" y="1282814"/>
                </a:cubicBezTo>
                <a:cubicBezTo>
                  <a:pt x="6499656" y="1280934"/>
                  <a:pt x="6499936" y="1278978"/>
                  <a:pt x="6499936" y="1277099"/>
                </a:cubicBezTo>
                <a:cubicBezTo>
                  <a:pt x="6499936" y="571055"/>
                  <a:pt x="6046508" y="901"/>
                  <a:pt x="5063286" y="0"/>
                </a:cubicBezTo>
                <a:cubicBezTo>
                  <a:pt x="4632922" y="6578"/>
                  <a:pt x="4270908" y="347992"/>
                  <a:pt x="4153331" y="691362"/>
                </a:cubicBezTo>
                <a:cubicBezTo>
                  <a:pt x="3849877" y="501764"/>
                  <a:pt x="3491395" y="375666"/>
                  <a:pt x="3106521" y="375666"/>
                </a:cubicBezTo>
                <a:cubicBezTo>
                  <a:pt x="2262593" y="375666"/>
                  <a:pt x="1873504" y="866381"/>
                  <a:pt x="1873504" y="1471726"/>
                </a:cubicBezTo>
                <a:cubicBezTo>
                  <a:pt x="1873504" y="1473428"/>
                  <a:pt x="1873682" y="1474952"/>
                  <a:pt x="1873682" y="1476603"/>
                </a:cubicBezTo>
                <a:cubicBezTo>
                  <a:pt x="1744827" y="1476984"/>
                  <a:pt x="1613916" y="1471726"/>
                  <a:pt x="1514932" y="1471726"/>
                </a:cubicBezTo>
                <a:cubicBezTo>
                  <a:pt x="1048004" y="1471726"/>
                  <a:pt x="739292" y="1736318"/>
                  <a:pt x="739292" y="2062619"/>
                </a:cubicBezTo>
                <a:cubicBezTo>
                  <a:pt x="739292" y="2065693"/>
                  <a:pt x="739711" y="2068766"/>
                  <a:pt x="739787" y="2071712"/>
                </a:cubicBezTo>
                <a:lnTo>
                  <a:pt x="486524" y="2071712"/>
                </a:lnTo>
                <a:cubicBezTo>
                  <a:pt x="202336" y="2071712"/>
                  <a:pt x="0" y="2305113"/>
                  <a:pt x="0" y="2650032"/>
                </a:cubicBezTo>
                <a:lnTo>
                  <a:pt x="8686762" y="2650032"/>
                </a:lnTo>
              </a:path>
            </a:pathLst>
          </a:custGeom>
          <a:solidFill>
            <a:schemeClr val="bg1">
              <a:lumMod val="95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78" tIns="54439" rIns="108878" bIns="54439"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5" name="Freeform 154"/>
          <p:cNvSpPr/>
          <p:nvPr/>
        </p:nvSpPr>
        <p:spPr>
          <a:xfrm>
            <a:off x="10063031" y="3307023"/>
            <a:ext cx="1257699" cy="384679"/>
          </a:xfrm>
          <a:custGeom>
            <a:avLst/>
            <a:gdLst>
              <a:gd name="connsiteX0" fmla="*/ 8686762 w 8686762"/>
              <a:gd name="connsiteY0" fmla="*/ 2650032 h 2650032"/>
              <a:gd name="connsiteX1" fmla="*/ 8118932 w 8686762"/>
              <a:gd name="connsiteY1" fmla="*/ 1977529 h 2650032"/>
              <a:gd name="connsiteX2" fmla="*/ 7823124 w 8686762"/>
              <a:gd name="connsiteY2" fmla="*/ 1977529 h 2650032"/>
              <a:gd name="connsiteX3" fmla="*/ 7823848 w 8686762"/>
              <a:gd name="connsiteY3" fmla="*/ 1966925 h 2650032"/>
              <a:gd name="connsiteX4" fmla="*/ 6918477 w 8686762"/>
              <a:gd name="connsiteY4" fmla="*/ 1277099 h 2650032"/>
              <a:gd name="connsiteX5" fmla="*/ 6499656 w 8686762"/>
              <a:gd name="connsiteY5" fmla="*/ 1282814 h 2650032"/>
              <a:gd name="connsiteX6" fmla="*/ 6499936 w 8686762"/>
              <a:gd name="connsiteY6" fmla="*/ 1277099 h 2650032"/>
              <a:gd name="connsiteX7" fmla="*/ 5063286 w 8686762"/>
              <a:gd name="connsiteY7" fmla="*/ 0 h 2650032"/>
              <a:gd name="connsiteX8" fmla="*/ 4153331 w 8686762"/>
              <a:gd name="connsiteY8" fmla="*/ 691362 h 2650032"/>
              <a:gd name="connsiteX9" fmla="*/ 3106521 w 8686762"/>
              <a:gd name="connsiteY9" fmla="*/ 375666 h 2650032"/>
              <a:gd name="connsiteX10" fmla="*/ 1873504 w 8686762"/>
              <a:gd name="connsiteY10" fmla="*/ 1471726 h 2650032"/>
              <a:gd name="connsiteX11" fmla="*/ 1873682 w 8686762"/>
              <a:gd name="connsiteY11" fmla="*/ 1476603 h 2650032"/>
              <a:gd name="connsiteX12" fmla="*/ 1514932 w 8686762"/>
              <a:gd name="connsiteY12" fmla="*/ 1471726 h 2650032"/>
              <a:gd name="connsiteX13" fmla="*/ 739292 w 8686762"/>
              <a:gd name="connsiteY13" fmla="*/ 2062619 h 2650032"/>
              <a:gd name="connsiteX14" fmla="*/ 739787 w 8686762"/>
              <a:gd name="connsiteY14" fmla="*/ 2071712 h 2650032"/>
              <a:gd name="connsiteX15" fmla="*/ 486524 w 8686762"/>
              <a:gd name="connsiteY15" fmla="*/ 2071712 h 2650032"/>
              <a:gd name="connsiteX16" fmla="*/ 0 w 8686762"/>
              <a:gd name="connsiteY16" fmla="*/ 2650032 h 2650032"/>
              <a:gd name="connsiteX17" fmla="*/ 8686762 w 8686762"/>
              <a:gd name="connsiteY17" fmla="*/ 2650032 h 26500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8686762" h="2650032">
                <a:moveTo>
                  <a:pt x="8686762" y="2650032"/>
                </a:moveTo>
                <a:cubicBezTo>
                  <a:pt x="8686686" y="2247353"/>
                  <a:pt x="8450707" y="1977529"/>
                  <a:pt x="8118932" y="1977529"/>
                </a:cubicBezTo>
                <a:lnTo>
                  <a:pt x="7823124" y="1977529"/>
                </a:lnTo>
                <a:cubicBezTo>
                  <a:pt x="7823314" y="1973834"/>
                  <a:pt x="7823848" y="1970417"/>
                  <a:pt x="7823848" y="1966925"/>
                </a:cubicBezTo>
                <a:cubicBezTo>
                  <a:pt x="7823848" y="1585950"/>
                  <a:pt x="7463536" y="1277099"/>
                  <a:pt x="6918477" y="1277099"/>
                </a:cubicBezTo>
                <a:cubicBezTo>
                  <a:pt x="6802958" y="1277099"/>
                  <a:pt x="6650101" y="1283220"/>
                  <a:pt x="6499656" y="1282814"/>
                </a:cubicBezTo>
                <a:cubicBezTo>
                  <a:pt x="6499656" y="1280934"/>
                  <a:pt x="6499936" y="1278978"/>
                  <a:pt x="6499936" y="1277099"/>
                </a:cubicBezTo>
                <a:cubicBezTo>
                  <a:pt x="6499936" y="571055"/>
                  <a:pt x="6046508" y="901"/>
                  <a:pt x="5063286" y="0"/>
                </a:cubicBezTo>
                <a:cubicBezTo>
                  <a:pt x="4632922" y="6578"/>
                  <a:pt x="4270908" y="347992"/>
                  <a:pt x="4153331" y="691362"/>
                </a:cubicBezTo>
                <a:cubicBezTo>
                  <a:pt x="3849877" y="501764"/>
                  <a:pt x="3491395" y="375666"/>
                  <a:pt x="3106521" y="375666"/>
                </a:cubicBezTo>
                <a:cubicBezTo>
                  <a:pt x="2262593" y="375666"/>
                  <a:pt x="1873504" y="866381"/>
                  <a:pt x="1873504" y="1471726"/>
                </a:cubicBezTo>
                <a:cubicBezTo>
                  <a:pt x="1873504" y="1473428"/>
                  <a:pt x="1873682" y="1474952"/>
                  <a:pt x="1873682" y="1476603"/>
                </a:cubicBezTo>
                <a:cubicBezTo>
                  <a:pt x="1744827" y="1476984"/>
                  <a:pt x="1613916" y="1471726"/>
                  <a:pt x="1514932" y="1471726"/>
                </a:cubicBezTo>
                <a:cubicBezTo>
                  <a:pt x="1048004" y="1471726"/>
                  <a:pt x="739292" y="1736318"/>
                  <a:pt x="739292" y="2062619"/>
                </a:cubicBezTo>
                <a:cubicBezTo>
                  <a:pt x="739292" y="2065693"/>
                  <a:pt x="739711" y="2068766"/>
                  <a:pt x="739787" y="2071712"/>
                </a:cubicBezTo>
                <a:lnTo>
                  <a:pt x="486524" y="2071712"/>
                </a:lnTo>
                <a:cubicBezTo>
                  <a:pt x="202336" y="2071712"/>
                  <a:pt x="0" y="2305113"/>
                  <a:pt x="0" y="2650032"/>
                </a:cubicBezTo>
                <a:lnTo>
                  <a:pt x="8686762" y="2650032"/>
                </a:lnTo>
              </a:path>
            </a:pathLst>
          </a:custGeom>
          <a:solidFill>
            <a:schemeClr val="bg1">
              <a:lumMod val="95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78" tIns="54439" rIns="108878" bIns="54439" rtlCol="0" anchor="ctr"/>
          <a:lstStyle/>
          <a:p>
            <a:pPr algn="ctr"/>
            <a:endParaRPr lang="zh-CN" altLang="en-US" sz="1800">
              <a:latin typeface="微软雅黑" panose="020B0503020204020204" pitchFamily="34" charset="-122"/>
              <a:ea typeface="微软雅黑" panose="020B0503020204020204" pitchFamily="34" charset="-122"/>
            </a:endParaRPr>
          </a:p>
        </p:txBody>
      </p:sp>
      <p:sp>
        <p:nvSpPr>
          <p:cNvPr id="59" name="Rectangle 58"/>
          <p:cNvSpPr/>
          <p:nvPr/>
        </p:nvSpPr>
        <p:spPr>
          <a:xfrm>
            <a:off x="609601" y="1593994"/>
            <a:ext cx="5164040" cy="4270742"/>
          </a:xfrm>
          <a:prstGeom prst="rect">
            <a:avLst/>
          </a:prstGeom>
        </p:spPr>
        <p:txBody>
          <a:bodyPr lIns="91445" tIns="45723" rIns="91445" bIns="45723">
            <a:normAutofit/>
          </a:bodyPr>
          <a:lstStyle/>
          <a:p>
            <a:pPr>
              <a:spcBef>
                <a:spcPts val="2400"/>
              </a:spcBef>
              <a:buClr>
                <a:schemeClr val="accent1"/>
              </a:buClr>
              <a:buSzPct val="80000"/>
              <a:defRPr/>
            </a:pPr>
            <a:r>
              <a:rPr lang="zh-CN" altLang="en-US" b="1" dirty="0">
                <a:latin typeface="微软雅黑" panose="020B0503020204020204" pitchFamily="34" charset="-122"/>
                <a:ea typeface="微软雅黑" panose="020B0503020204020204" pitchFamily="34" charset="-122"/>
              </a:rPr>
              <a:t>系统数据库</a:t>
            </a:r>
            <a:endParaRPr lang="en-US" b="1" dirty="0">
              <a:latin typeface="微软雅黑" panose="020B0503020204020204" pitchFamily="34" charset="-122"/>
              <a:ea typeface="微软雅黑" panose="020B0503020204020204" pitchFamily="34" charset="-122"/>
            </a:endParaRPr>
          </a:p>
          <a:p>
            <a:pPr marL="180340" lvl="2" indent="-180340">
              <a:lnSpc>
                <a:spcPct val="110000"/>
              </a:lnSpc>
              <a:spcBef>
                <a:spcPts val="600"/>
              </a:spcBef>
              <a:buClr>
                <a:schemeClr val="accent1"/>
              </a:buClr>
              <a:buSzPct val="100000"/>
              <a:buFont typeface="Wingdings" panose="05000000000000000000" pitchFamily="2" charset="2"/>
              <a:buChar char=""/>
              <a:defRPr/>
            </a:pPr>
            <a:r>
              <a:rPr lang="zh-CN" altLang="en-US" sz="1600" dirty="0">
                <a:latin typeface="微软雅黑" panose="020B0503020204020204" pitchFamily="34" charset="-122"/>
                <a:ea typeface="微软雅黑" panose="020B0503020204020204" pitchFamily="34" charset="-122"/>
              </a:rPr>
              <a:t>系统级别的参数配置</a:t>
            </a:r>
            <a:endParaRPr lang="en-US" sz="1600" dirty="0">
              <a:latin typeface="微软雅黑" panose="020B0503020204020204" pitchFamily="34" charset="-122"/>
              <a:ea typeface="微软雅黑" panose="020B0503020204020204" pitchFamily="34" charset="-122"/>
            </a:endParaRPr>
          </a:p>
          <a:p>
            <a:pPr marL="180340" lvl="2" indent="-180340">
              <a:lnSpc>
                <a:spcPct val="110000"/>
              </a:lnSpc>
              <a:spcBef>
                <a:spcPts val="600"/>
              </a:spcBef>
              <a:buClr>
                <a:schemeClr val="accent1"/>
              </a:buClr>
              <a:buSzPct val="100000"/>
              <a:buFont typeface="Wingdings" panose="05000000000000000000" pitchFamily="2" charset="2"/>
              <a:buChar char=""/>
              <a:defRPr/>
            </a:pPr>
            <a:r>
              <a:rPr lang="zh-CN" altLang="en-US" sz="1600" dirty="0">
                <a:latin typeface="微软雅黑" panose="020B0503020204020204" pitchFamily="34" charset="-122"/>
                <a:ea typeface="微软雅黑" panose="020B0503020204020204" pitchFamily="34" charset="-122"/>
              </a:rPr>
              <a:t>全量备份整个数据库</a:t>
            </a:r>
            <a:endParaRPr lang="en-US" sz="1600" dirty="0">
              <a:latin typeface="微软雅黑" panose="020B0503020204020204" pitchFamily="34" charset="-122"/>
              <a:ea typeface="微软雅黑" panose="020B0503020204020204" pitchFamily="34" charset="-122"/>
            </a:endParaRPr>
          </a:p>
          <a:p>
            <a:pPr marL="180340" lvl="2" indent="-180340">
              <a:lnSpc>
                <a:spcPct val="110000"/>
              </a:lnSpc>
              <a:spcBef>
                <a:spcPts val="600"/>
              </a:spcBef>
              <a:buClr>
                <a:schemeClr val="accent1"/>
              </a:buClr>
              <a:buSzPct val="100000"/>
              <a:buFont typeface="Wingdings" panose="05000000000000000000" pitchFamily="2" charset="2"/>
              <a:buChar char=""/>
              <a:defRPr/>
            </a:pPr>
            <a:r>
              <a:rPr lang="zh-CN" altLang="en-US" sz="1600" dirty="0">
                <a:latin typeface="微软雅黑" panose="020B0503020204020204" pitchFamily="34" charset="-122"/>
                <a:ea typeface="微软雅黑" panose="020B0503020204020204" pitchFamily="34" charset="-122"/>
              </a:rPr>
              <a:t>静态资源管理</a:t>
            </a:r>
            <a:r>
              <a:rPr lang="en-US" sz="1600" dirty="0">
                <a:latin typeface="微软雅黑" panose="020B0503020204020204" pitchFamily="34" charset="-122"/>
                <a:ea typeface="微软雅黑" panose="020B0503020204020204" pitchFamily="34" charset="-122"/>
              </a:rPr>
              <a:t>(CPU, memory, disk for specific database)</a:t>
            </a:r>
            <a:endParaRPr lang="en-US" dirty="0">
              <a:solidFill>
                <a:srgbClr val="FFC727"/>
              </a:solidFill>
              <a:latin typeface="微软雅黑" panose="020B0503020204020204" pitchFamily="34" charset="-122"/>
              <a:ea typeface="微软雅黑" panose="020B0503020204020204" pitchFamily="34" charset="-122"/>
            </a:endParaRPr>
          </a:p>
          <a:p>
            <a:pPr>
              <a:spcBef>
                <a:spcPts val="2400"/>
              </a:spcBef>
              <a:buClr>
                <a:schemeClr val="accent1"/>
              </a:buClr>
              <a:buSzPct val="80000"/>
              <a:defRPr/>
            </a:pPr>
            <a:r>
              <a:rPr lang="zh-CN" altLang="en-US" b="1" dirty="0">
                <a:latin typeface="微软雅黑" panose="020B0503020204020204" pitchFamily="34" charset="-122"/>
                <a:ea typeface="微软雅黑" panose="020B0503020204020204" pitchFamily="34" charset="-122"/>
              </a:rPr>
              <a:t>租户数据库</a:t>
            </a:r>
            <a:r>
              <a:rPr lang="en-US" b="1" dirty="0">
                <a:latin typeface="微软雅黑" panose="020B0503020204020204" pitchFamily="34" charset="-122"/>
                <a:ea typeface="微软雅黑" panose="020B0503020204020204" pitchFamily="34" charset="-122"/>
              </a:rPr>
              <a:t> </a:t>
            </a:r>
            <a:endParaRPr lang="en-US" b="1" dirty="0">
              <a:latin typeface="微软雅黑" panose="020B0503020204020204" pitchFamily="34" charset="-122"/>
              <a:ea typeface="微软雅黑" panose="020B0503020204020204" pitchFamily="34" charset="-122"/>
            </a:endParaRPr>
          </a:p>
          <a:p>
            <a:pPr marL="180340" lvl="2" indent="-180340">
              <a:spcBef>
                <a:spcPts val="600"/>
              </a:spcBef>
              <a:buClr>
                <a:schemeClr val="accent1"/>
              </a:buClr>
              <a:buSzPct val="100000"/>
              <a:buFont typeface="Wingdings" panose="05000000000000000000" pitchFamily="2" charset="2"/>
              <a:buChar char=""/>
              <a:defRPr/>
            </a:pPr>
            <a:r>
              <a:rPr lang="zh-CN" altLang="en-US" sz="1600" dirty="0">
                <a:latin typeface="微软雅黑" panose="020B0503020204020204" pitchFamily="34" charset="-122"/>
                <a:ea typeface="微软雅黑" panose="020B0503020204020204" pitchFamily="34" charset="-122"/>
              </a:rPr>
              <a:t>在一个</a:t>
            </a:r>
            <a:r>
              <a:rPr lang="en-US" altLang="zh-CN" sz="1600" dirty="0">
                <a:latin typeface="微软雅黑" panose="020B0503020204020204" pitchFamily="34" charset="-122"/>
                <a:ea typeface="微软雅黑" panose="020B0503020204020204" pitchFamily="34" charset="-122"/>
              </a:rPr>
              <a:t>HANA</a:t>
            </a:r>
            <a:r>
              <a:rPr lang="zh-CN" altLang="en-US" sz="1600" dirty="0">
                <a:latin typeface="微软雅黑" panose="020B0503020204020204" pitchFamily="34" charset="-122"/>
                <a:ea typeface="微软雅黑" panose="020B0503020204020204" pitchFamily="34" charset="-122"/>
              </a:rPr>
              <a:t>系统上多个严格分离的数据库租户</a:t>
            </a:r>
            <a:endParaRPr lang="en-US" sz="1600" dirty="0">
              <a:latin typeface="微软雅黑" panose="020B0503020204020204" pitchFamily="34" charset="-122"/>
              <a:ea typeface="微软雅黑" panose="020B0503020204020204" pitchFamily="34" charset="-122"/>
            </a:endParaRPr>
          </a:p>
          <a:p>
            <a:pPr marL="180340" lvl="2" indent="-180340">
              <a:spcBef>
                <a:spcPts val="600"/>
              </a:spcBef>
              <a:buClr>
                <a:schemeClr val="accent1"/>
              </a:buClr>
              <a:buSzPct val="100000"/>
              <a:buFont typeface="Wingdings" panose="05000000000000000000" pitchFamily="2" charset="2"/>
              <a:buChar char=""/>
              <a:defRPr/>
            </a:pPr>
            <a:r>
              <a:rPr lang="zh-CN" altLang="en-US" sz="1600" dirty="0">
                <a:latin typeface="微软雅黑" panose="020B0503020204020204" pitchFamily="34" charset="-122"/>
                <a:ea typeface="微软雅黑" panose="020B0503020204020204" pitchFamily="34" charset="-122"/>
              </a:rPr>
              <a:t>租户特定的生命周期维护，包括备份</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恢复</a:t>
            </a:r>
            <a:endParaRPr lang="en-US" sz="1600" dirty="0">
              <a:latin typeface="微软雅黑" panose="020B0503020204020204" pitchFamily="34" charset="-122"/>
              <a:ea typeface="微软雅黑" panose="020B0503020204020204" pitchFamily="34" charset="-122"/>
            </a:endParaRPr>
          </a:p>
          <a:p>
            <a:pPr marL="180340" lvl="2" indent="-180340">
              <a:spcBef>
                <a:spcPts val="600"/>
              </a:spcBef>
              <a:buClr>
                <a:schemeClr val="accent1"/>
              </a:buClr>
              <a:buSzPct val="100000"/>
              <a:buFont typeface="Wingdings" panose="05000000000000000000" pitchFamily="2" charset="2"/>
              <a:buChar char=""/>
              <a:defRPr/>
            </a:pPr>
            <a:r>
              <a:rPr lang="zh-CN" altLang="en-US" sz="1600" dirty="0">
                <a:latin typeface="微软雅黑" panose="020B0503020204020204" pitchFamily="34" charset="-122"/>
                <a:ea typeface="微软雅黑" panose="020B0503020204020204" pitchFamily="34" charset="-122"/>
              </a:rPr>
              <a:t>清晰的应用数据分离和用户管理</a:t>
            </a:r>
            <a:endParaRPr lang="en-US" sz="1600" dirty="0">
              <a:latin typeface="微软雅黑" panose="020B0503020204020204" pitchFamily="34" charset="-122"/>
              <a:ea typeface="微软雅黑" panose="020B0503020204020204" pitchFamily="34" charset="-122"/>
            </a:endParaRPr>
          </a:p>
          <a:p>
            <a:pPr marL="180340" lvl="2" indent="-180340">
              <a:spcBef>
                <a:spcPts val="600"/>
              </a:spcBef>
              <a:buClr>
                <a:schemeClr val="accent1"/>
              </a:buClr>
              <a:buSzPct val="100000"/>
              <a:buFont typeface="Wingdings" panose="05000000000000000000" pitchFamily="2" charset="2"/>
              <a:buChar char=""/>
              <a:defRPr/>
            </a:pPr>
            <a:r>
              <a:rPr lang="zh-CN" altLang="en-US" sz="1600" dirty="0">
                <a:latin typeface="微软雅黑" panose="020B0503020204020204" pitchFamily="34" charset="-122"/>
                <a:ea typeface="微软雅黑" panose="020B0503020204020204" pitchFamily="34" charset="-122"/>
              </a:rPr>
              <a:t>每一个租户数据库有本地用户管理</a:t>
            </a:r>
            <a:endParaRPr lang="en-US" sz="1600" dirty="0">
              <a:latin typeface="微软雅黑" panose="020B0503020204020204" pitchFamily="34" charset="-122"/>
              <a:ea typeface="微软雅黑" panose="020B0503020204020204" pitchFamily="34" charset="-122"/>
            </a:endParaRPr>
          </a:p>
          <a:p>
            <a:pPr marL="180340" lvl="2" indent="-180340">
              <a:spcBef>
                <a:spcPts val="600"/>
              </a:spcBef>
              <a:buClr>
                <a:schemeClr val="accent1"/>
              </a:buClr>
              <a:buSzPct val="100000"/>
              <a:buFont typeface="Wingdings" panose="05000000000000000000" pitchFamily="2" charset="2"/>
              <a:buChar char=""/>
              <a:defRPr/>
            </a:pPr>
            <a:r>
              <a:rPr lang="zh-CN" altLang="en-US" sz="1600" dirty="0">
                <a:latin typeface="微软雅黑" panose="020B0503020204020204" pitchFamily="34" charset="-122"/>
                <a:ea typeface="微软雅黑" panose="020B0503020204020204" pitchFamily="34" charset="-122"/>
              </a:rPr>
              <a:t>每一个租户数据库拥有自己的会话和交易管理</a:t>
            </a:r>
            <a:endParaRPr lang="en-US" sz="1600" dirty="0">
              <a:latin typeface="微软雅黑" panose="020B0503020204020204" pitchFamily="34" charset="-122"/>
              <a:ea typeface="微软雅黑" panose="020B0503020204020204" pitchFamily="34" charset="-122"/>
            </a:endParaRPr>
          </a:p>
          <a:p>
            <a:pPr marL="180340" lvl="2" indent="-180340">
              <a:spcBef>
                <a:spcPts val="600"/>
              </a:spcBef>
              <a:buClr>
                <a:schemeClr val="accent1"/>
              </a:buClr>
              <a:buSzPct val="100000"/>
              <a:buFont typeface="Wingdings" panose="05000000000000000000" pitchFamily="2" charset="2"/>
              <a:buChar char=""/>
              <a:defRPr/>
            </a:pPr>
            <a:r>
              <a:rPr lang="zh-CN" altLang="en-US" sz="1600" dirty="0">
                <a:latin typeface="微软雅黑" panose="020B0503020204020204" pitchFamily="34" charset="-122"/>
                <a:ea typeface="微软雅黑" panose="020B0503020204020204" pitchFamily="34" charset="-122"/>
              </a:rPr>
              <a:t>可以迁移和复制租住数据库导其他的系统</a:t>
            </a:r>
            <a:endParaRPr 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ipe(down)">
                                      <p:cBhvr>
                                        <p:cTn id="7" dur="500"/>
                                        <p:tgtEl>
                                          <p:spTgt spid="15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wipe(down)">
                                      <p:cBhvr>
                                        <p:cTn id="10"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SAP HANA </a:t>
            </a:r>
            <a:r>
              <a:rPr lang="zh-CN" altLang="en-US" dirty="0">
                <a:latin typeface="微软雅黑" panose="020B0503020204020204" pitchFamily="34" charset="-122"/>
                <a:ea typeface="微软雅黑" panose="020B0503020204020204" pitchFamily="34" charset="-122"/>
              </a:rPr>
              <a:t>动态分层技术</a:t>
            </a:r>
            <a:r>
              <a:rPr lang="en-US" sz="2000" b="0" dirty="0">
                <a:latin typeface="微软雅黑" panose="020B0503020204020204" pitchFamily="34" charset="-122"/>
                <a:ea typeface="微软雅黑" panose="020B0503020204020204" pitchFamily="34" charset="-122"/>
              </a:rPr>
              <a:t> </a:t>
            </a:r>
            <a:endParaRPr lang="en-US" sz="2000" b="0" dirty="0">
              <a:latin typeface="微软雅黑" panose="020B0503020204020204" pitchFamily="34" charset="-122"/>
              <a:ea typeface="微软雅黑" panose="020B0503020204020204" pitchFamily="34" charset="-122"/>
            </a:endParaRPr>
          </a:p>
        </p:txBody>
      </p:sp>
      <p:grpSp>
        <p:nvGrpSpPr>
          <p:cNvPr id="33" name="Group 32"/>
          <p:cNvGrpSpPr/>
          <p:nvPr/>
        </p:nvGrpSpPr>
        <p:grpSpPr>
          <a:xfrm>
            <a:off x="7838436" y="1541091"/>
            <a:ext cx="1189701" cy="3955202"/>
            <a:chOff x="7838436" y="1541091"/>
            <a:chExt cx="1189701" cy="3955202"/>
          </a:xfrm>
        </p:grpSpPr>
        <p:sp>
          <p:nvSpPr>
            <p:cNvPr id="5" name="TextBox 4"/>
            <p:cNvSpPr txBox="1"/>
            <p:nvPr/>
          </p:nvSpPr>
          <p:spPr>
            <a:xfrm>
              <a:off x="7838436" y="1541091"/>
              <a:ext cx="1189701" cy="461639"/>
            </a:xfrm>
            <a:prstGeom prst="rect">
              <a:avLst/>
            </a:prstGeom>
            <a:noFill/>
          </p:spPr>
          <p:txBody>
            <a:bodyPr wrap="none" lIns="91416" tIns="45707" rIns="91416" bIns="45707" rtlCol="0">
              <a:spAutoFit/>
            </a:bodyPr>
            <a:lstStyle/>
            <a:p>
              <a:pPr defTabSz="914400" fontAlgn="base">
                <a:spcBef>
                  <a:spcPct val="50000"/>
                </a:spcBef>
                <a:spcAft>
                  <a:spcPct val="0"/>
                </a:spcAft>
                <a:buClr>
                  <a:srgbClr val="F0AB00"/>
                </a:buClr>
                <a:buSzPct val="80000"/>
              </a:pPr>
              <a:r>
                <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Priority and </a:t>
              </a:r>
              <a:br>
                <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br>
              <a:r>
                <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Data Volume</a:t>
              </a:r>
              <a:endPar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 name="Isosceles Triangle 8"/>
            <p:cNvSpPr/>
            <p:nvPr/>
          </p:nvSpPr>
          <p:spPr bwMode="gray">
            <a:xfrm>
              <a:off x="8070789" y="2005389"/>
              <a:ext cx="645814" cy="3490904"/>
            </a:xfrm>
            <a:prstGeom prst="triangle">
              <a:avLst/>
            </a:prstGeom>
            <a:solidFill>
              <a:schemeClr val="bg2">
                <a:lumMod val="50000"/>
              </a:schemeClr>
            </a:solidFill>
            <a:ln w="6350" algn="ctr">
              <a:noFill/>
              <a:miter lim="800000"/>
            </a:ln>
          </p:spPr>
          <p:txBody>
            <a:bodyPr lIns="89976" tIns="71980" rIns="89976" bIns="71980" rtlCol="0" anchor="ctr"/>
            <a:lstStyle/>
            <a:p>
              <a:pPr algn="ctr" defTabSz="914400" fontAlgn="base">
                <a:spcBef>
                  <a:spcPct val="50000"/>
                </a:spcBef>
                <a:spcAft>
                  <a:spcPct val="0"/>
                </a:spcAft>
                <a:buClr>
                  <a:srgbClr val="F0AB00"/>
                </a:buClr>
                <a:buSzPct val="80000"/>
              </a:pPr>
              <a:endParaRPr lang="en-US"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34" name="Group 33"/>
          <p:cNvGrpSpPr/>
          <p:nvPr/>
        </p:nvGrpSpPr>
        <p:grpSpPr>
          <a:xfrm>
            <a:off x="9093108" y="1534675"/>
            <a:ext cx="1178479" cy="3961618"/>
            <a:chOff x="9093108" y="1534674"/>
            <a:chExt cx="1178479" cy="4556267"/>
          </a:xfrm>
        </p:grpSpPr>
        <p:sp>
          <p:nvSpPr>
            <p:cNvPr id="4" name="TextBox 3"/>
            <p:cNvSpPr txBox="1"/>
            <p:nvPr/>
          </p:nvSpPr>
          <p:spPr>
            <a:xfrm>
              <a:off x="9093108" y="1534674"/>
              <a:ext cx="1178479" cy="530932"/>
            </a:xfrm>
            <a:prstGeom prst="rect">
              <a:avLst/>
            </a:prstGeom>
            <a:noFill/>
          </p:spPr>
          <p:txBody>
            <a:bodyPr wrap="none" lIns="91416" tIns="45707" rIns="91416" bIns="45707" rtlCol="0">
              <a:spAutoFit/>
            </a:bodyPr>
            <a:lstStyle/>
            <a:p>
              <a:pPr defTabSz="914400" fontAlgn="base">
                <a:spcBef>
                  <a:spcPct val="50000"/>
                </a:spcBef>
                <a:spcAft>
                  <a:spcPct val="0"/>
                </a:spcAft>
                <a:buClr>
                  <a:srgbClr val="F0AB00"/>
                </a:buClr>
                <a:buSzPct val="80000"/>
              </a:pPr>
              <a:r>
                <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Performance</a:t>
              </a:r>
              <a:br>
                <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br>
              <a:r>
                <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and Price</a:t>
              </a:r>
              <a:endPar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 name="Isosceles Triangle 9"/>
            <p:cNvSpPr/>
            <p:nvPr/>
          </p:nvSpPr>
          <p:spPr bwMode="gray">
            <a:xfrm rot="10800000">
              <a:off x="9331498" y="2005386"/>
              <a:ext cx="645815" cy="4085555"/>
            </a:xfrm>
            <a:prstGeom prst="triangle">
              <a:avLst/>
            </a:prstGeom>
            <a:solidFill>
              <a:schemeClr val="bg2">
                <a:lumMod val="50000"/>
              </a:schemeClr>
            </a:solidFill>
            <a:ln w="6350" algn="ctr">
              <a:noFill/>
              <a:miter lim="800000"/>
            </a:ln>
          </p:spPr>
          <p:txBody>
            <a:bodyPr lIns="89976" tIns="71980" rIns="89976" bIns="71980" rtlCol="0" anchor="ctr"/>
            <a:lstStyle/>
            <a:p>
              <a:pPr algn="ctr" defTabSz="914400" fontAlgn="base">
                <a:spcBef>
                  <a:spcPct val="50000"/>
                </a:spcBef>
                <a:spcAft>
                  <a:spcPct val="0"/>
                </a:spcAft>
                <a:buClr>
                  <a:srgbClr val="F0AB00"/>
                </a:buClr>
                <a:buSzPct val="80000"/>
              </a:pPr>
              <a:endParaRPr lang="en-US"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32" name="Group 31"/>
          <p:cNvGrpSpPr/>
          <p:nvPr/>
        </p:nvGrpSpPr>
        <p:grpSpPr>
          <a:xfrm>
            <a:off x="4623763" y="1439151"/>
            <a:ext cx="3005780" cy="4065266"/>
            <a:chOff x="4735084" y="2005386"/>
            <a:chExt cx="3005780" cy="4065266"/>
          </a:xfrm>
        </p:grpSpPr>
        <p:grpSp>
          <p:nvGrpSpPr>
            <p:cNvPr id="28" name="Group 27"/>
            <p:cNvGrpSpPr/>
            <p:nvPr/>
          </p:nvGrpSpPr>
          <p:grpSpPr>
            <a:xfrm>
              <a:off x="4735085" y="3019029"/>
              <a:ext cx="2998660" cy="1013646"/>
              <a:chOff x="4735085" y="3019029"/>
              <a:chExt cx="2998660" cy="1013646"/>
            </a:xfrm>
          </p:grpSpPr>
          <p:sp>
            <p:nvSpPr>
              <p:cNvPr id="8" name="Rectangle 7"/>
              <p:cNvSpPr/>
              <p:nvPr/>
            </p:nvSpPr>
            <p:spPr bwMode="gray">
              <a:xfrm>
                <a:off x="4735085" y="3019029"/>
                <a:ext cx="2998660" cy="1013646"/>
              </a:xfrm>
              <a:prstGeom prst="rect">
                <a:avLst/>
              </a:prstGeom>
              <a:noFill/>
              <a:ln w="6350" algn="ctr">
                <a:solidFill>
                  <a:schemeClr val="tx1">
                    <a:lumMod val="85000"/>
                    <a:lumOff val="15000"/>
                  </a:schemeClr>
                </a:solidFill>
                <a:miter lim="800000"/>
              </a:ln>
            </p:spPr>
            <p:txBody>
              <a:bodyPr lIns="89976" tIns="71980" rIns="89976" bIns="71980" rtlCol="0" anchor="ctr"/>
              <a:lstStyle/>
              <a:p>
                <a:pPr marL="180975" indent="-180975" defTabSz="914400" fontAlgn="base">
                  <a:spcAft>
                    <a:spcPct val="0"/>
                  </a:spcAft>
                  <a:buClr>
                    <a:srgbClr val="F0AB00"/>
                  </a:buClr>
                  <a:buSzPct val="80000"/>
                  <a:buFont typeface="Arial" panose="020B0604020202020204" pitchFamily="34" charset="0"/>
                  <a:buChar cha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marL="180975" indent="-180975" defTabSz="914400" fontAlgn="base">
                  <a:spcAft>
                    <a:spcPct val="0"/>
                  </a:spcAft>
                  <a:buClr>
                    <a:srgbClr val="F0AB00"/>
                  </a:buClr>
                  <a:buSzPct val="80000"/>
                  <a:buFont typeface="Arial" panose="020B0604020202020204" pitchFamily="34" charset="0"/>
                  <a:buChar char="•"/>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marL="180975" indent="-180975" defTabSz="914400" fontAlgn="base">
                  <a:spcAft>
                    <a:spcPct val="0"/>
                  </a:spcAft>
                  <a:buClr>
                    <a:srgbClr val="F0AB00"/>
                  </a:buClr>
                  <a:buSzPct val="80000"/>
                  <a:buFont typeface="Arial" panose="020B0604020202020204" pitchFamily="34" charset="0"/>
                  <a:buChar char="•"/>
                </a:pPr>
                <a:r>
                  <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In DB</a:t>
                </a:r>
                <a:endPar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marL="180975" indent="-180975" defTabSz="914400" fontAlgn="base">
                  <a:spcAft>
                    <a:spcPct val="0"/>
                  </a:spcAft>
                  <a:buClr>
                    <a:srgbClr val="F0AB00"/>
                  </a:buClr>
                  <a:buSzPct val="80000"/>
                  <a:buFont typeface="Arial" panose="020B0604020202020204" pitchFamily="34" charset="0"/>
                  <a:buChar char="•"/>
                </a:pPr>
                <a:r>
                  <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On disk</a:t>
                </a: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marL="180975" indent="-180975" defTabSz="914400" fontAlgn="base">
                  <a:spcAft>
                    <a:spcPct val="0"/>
                  </a:spcAft>
                  <a:buClr>
                    <a:srgbClr val="F0AB00"/>
                  </a:buClr>
                  <a:buSzPct val="80000"/>
                  <a:buFont typeface="Arial" panose="020B0604020202020204" pitchFamily="34" charset="0"/>
                  <a:buChar char="•"/>
                </a:pPr>
                <a:r>
                  <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No restrictions, all features available</a:t>
                </a: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 name="Rounded Rectangle 10"/>
              <p:cNvSpPr/>
              <p:nvPr/>
            </p:nvSpPr>
            <p:spPr bwMode="gray">
              <a:xfrm>
                <a:off x="5285619" y="3067384"/>
                <a:ext cx="2419911" cy="353927"/>
              </a:xfrm>
              <a:prstGeom prst="roundRect">
                <a:avLst/>
              </a:prstGeom>
              <a:solidFill>
                <a:schemeClr val="accent1"/>
              </a:solidFill>
              <a:ln w="6350" algn="ctr">
                <a:noFill/>
                <a:miter lim="800000"/>
              </a:ln>
            </p:spPr>
            <p:txBody>
              <a:bodyPr lIns="107134" tIns="85706" rIns="107134" bIns="85706" rtlCol="0" anchor="ctr"/>
              <a:lstStyle/>
              <a:p>
                <a:pPr algn="ctr" defTabSz="914400" fontAlgn="base">
                  <a:spcBef>
                    <a:spcPct val="50000"/>
                  </a:spcBef>
                  <a:spcAft>
                    <a:spcPct val="0"/>
                  </a:spcAft>
                  <a:buClr>
                    <a:srgbClr val="F0AB00"/>
                  </a:buClr>
                  <a:buSzPct val="80000"/>
                </a:pPr>
                <a:r>
                  <a:rPr lang="en-US" sz="11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Non-Active Data Concept / Disk store of dynamic </a:t>
                </a:r>
                <a:r>
                  <a:rPr lang="en-US" sz="1100" b="1" kern="0"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tiering</a:t>
                </a:r>
                <a:r>
                  <a:rPr lang="en-US" sz="11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  </a:t>
                </a:r>
                <a:endParaRPr lang="en-US" sz="11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30" name="Group 29"/>
            <p:cNvGrpSpPr/>
            <p:nvPr/>
          </p:nvGrpSpPr>
          <p:grpSpPr>
            <a:xfrm>
              <a:off x="4735085" y="4032677"/>
              <a:ext cx="2998660" cy="1013646"/>
              <a:chOff x="4735085" y="4032677"/>
              <a:chExt cx="2998660" cy="1013646"/>
            </a:xfrm>
          </p:grpSpPr>
          <p:sp>
            <p:nvSpPr>
              <p:cNvPr id="7" name="Rectangle 6"/>
              <p:cNvSpPr/>
              <p:nvPr/>
            </p:nvSpPr>
            <p:spPr bwMode="gray">
              <a:xfrm>
                <a:off x="4735085" y="4032677"/>
                <a:ext cx="2998660" cy="1013646"/>
              </a:xfrm>
              <a:prstGeom prst="rect">
                <a:avLst/>
              </a:prstGeom>
              <a:noFill/>
              <a:ln w="6350" algn="ctr">
                <a:solidFill>
                  <a:schemeClr val="tx1">
                    <a:lumMod val="85000"/>
                    <a:lumOff val="15000"/>
                  </a:schemeClr>
                </a:solidFill>
                <a:miter lim="800000"/>
              </a:ln>
            </p:spPr>
            <p:txBody>
              <a:bodyPr lIns="89976" tIns="71980" rIns="89976" bIns="71980" rtlCol="0" anchor="ctr"/>
              <a:lstStyle/>
              <a:p>
                <a:pPr defTabSz="914400" fontAlgn="base">
                  <a:spcAft>
                    <a:spcPct val="0"/>
                  </a:spcAft>
                  <a:buClr>
                    <a:srgbClr val="F0AB00"/>
                  </a:buClr>
                  <a:buSzPct val="80000"/>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marL="180975" indent="-180975" defTabSz="914400" fontAlgn="base">
                  <a:spcAft>
                    <a:spcPct val="0"/>
                  </a:spcAft>
                  <a:buClr>
                    <a:srgbClr val="F0AB00"/>
                  </a:buClr>
                  <a:buSzPct val="80000"/>
                  <a:buFont typeface="Arial" panose="020B0604020202020204" pitchFamily="34" charset="0"/>
                  <a:buChar char="•"/>
                </a:pPr>
                <a:r>
                  <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External to DB</a:t>
                </a:r>
                <a:endPar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marL="180975" indent="-180975" defTabSz="914400" fontAlgn="base">
                  <a:spcAft>
                    <a:spcPct val="0"/>
                  </a:spcAft>
                  <a:buClr>
                    <a:srgbClr val="F0AB00"/>
                  </a:buClr>
                  <a:buSzPct val="80000"/>
                  <a:buFont typeface="Arial" panose="020B0604020202020204" pitchFamily="34" charset="0"/>
                  <a:buChar char="•"/>
                </a:pPr>
                <a:r>
                  <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Near-line Storage</a:t>
                </a:r>
                <a:endParaRPr lang="en-US" sz="14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80975" indent="-180975" defTabSz="914400" fontAlgn="base">
                  <a:spcAft>
                    <a:spcPct val="0"/>
                  </a:spcAft>
                  <a:buClr>
                    <a:srgbClr val="F0AB00"/>
                  </a:buClr>
                  <a:buSzPct val="80000"/>
                  <a:buFont typeface="Arial" panose="020B0604020202020204" pitchFamily="34" charset="0"/>
                  <a:buChar char="•"/>
                </a:pPr>
                <a:r>
                  <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Read access, no updates</a:t>
                </a: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 name="Rounded Rectangle 11"/>
              <p:cNvSpPr/>
              <p:nvPr/>
            </p:nvSpPr>
            <p:spPr bwMode="gray">
              <a:xfrm>
                <a:off x="5285618" y="4080386"/>
                <a:ext cx="2419911" cy="278005"/>
              </a:xfrm>
              <a:prstGeom prst="roundRect">
                <a:avLst/>
              </a:prstGeom>
              <a:solidFill>
                <a:schemeClr val="tx2">
                  <a:lumMod val="40000"/>
                  <a:lumOff val="60000"/>
                </a:schemeClr>
              </a:solidFill>
              <a:ln w="6350" algn="ctr">
                <a:noFill/>
                <a:miter lim="800000"/>
              </a:ln>
            </p:spPr>
            <p:txBody>
              <a:bodyPr lIns="107134" tIns="85706" rIns="107134" bIns="85706" rtlCol="0" anchor="ctr"/>
              <a:lstStyle/>
              <a:p>
                <a:pPr algn="ctr" defTabSz="914400" fontAlgn="base">
                  <a:spcBef>
                    <a:spcPct val="50000"/>
                  </a:spcBef>
                  <a:spcAft>
                    <a:spcPct val="0"/>
                  </a:spcAft>
                  <a:buClr>
                    <a:srgbClr val="F0AB00"/>
                  </a:buClr>
                  <a:buSzPct val="80000"/>
                </a:pPr>
                <a:r>
                  <a:rPr lang="en-US" sz="12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Near-line Storage</a:t>
                </a:r>
                <a:endParaRPr lang="en-US" sz="12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27" name="Group 26"/>
            <p:cNvGrpSpPr/>
            <p:nvPr/>
          </p:nvGrpSpPr>
          <p:grpSpPr>
            <a:xfrm>
              <a:off x="4735085" y="2005386"/>
              <a:ext cx="2998660" cy="1013646"/>
              <a:chOff x="4735085" y="2005386"/>
              <a:chExt cx="2998660" cy="1013646"/>
            </a:xfrm>
          </p:grpSpPr>
          <p:sp>
            <p:nvSpPr>
              <p:cNvPr id="6" name="Rectangle 5"/>
              <p:cNvSpPr/>
              <p:nvPr/>
            </p:nvSpPr>
            <p:spPr bwMode="gray">
              <a:xfrm>
                <a:off x="4735085" y="2005386"/>
                <a:ext cx="2998660" cy="1013646"/>
              </a:xfrm>
              <a:prstGeom prst="rect">
                <a:avLst/>
              </a:prstGeom>
              <a:noFill/>
              <a:ln w="6350" algn="ctr">
                <a:solidFill>
                  <a:schemeClr val="tx1">
                    <a:lumMod val="85000"/>
                    <a:lumOff val="15000"/>
                  </a:schemeClr>
                </a:solidFill>
                <a:miter lim="800000"/>
              </a:ln>
            </p:spPr>
            <p:txBody>
              <a:bodyPr lIns="89976" tIns="71980" rIns="89976" bIns="71980" rtlCol="0" anchor="ctr"/>
              <a:lstStyle/>
              <a:p>
                <a:pPr marL="180975" indent="-180975" defTabSz="914400" fontAlgn="base">
                  <a:spcAft>
                    <a:spcPct val="0"/>
                  </a:spcAft>
                  <a:buClr>
                    <a:srgbClr val="F0AB00"/>
                  </a:buClr>
                  <a:buSzPct val="80000"/>
                  <a:buFont typeface="Arial" panose="020B0604020202020204" pitchFamily="34" charset="0"/>
                  <a:buChar char="•"/>
                </a:pPr>
                <a:endParaRPr 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80975" indent="-180975" defTabSz="914400" fontAlgn="base">
                  <a:spcAft>
                    <a:spcPct val="0"/>
                  </a:spcAft>
                  <a:buClr>
                    <a:srgbClr val="F0AB00"/>
                  </a:buClr>
                  <a:buSzPct val="80000"/>
                  <a:buFont typeface="Arial" panose="020B0604020202020204" pitchFamily="34" charset="0"/>
                  <a:buChar char="•"/>
                </a:pPr>
                <a:endParaRPr 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80975" indent="-180975" defTabSz="914400" fontAlgn="base">
                  <a:spcAft>
                    <a:spcPct val="0"/>
                  </a:spcAft>
                  <a:buClr>
                    <a:srgbClr val="F0AB00"/>
                  </a:buClr>
                  <a:buSzPct val="80000"/>
                  <a:buFont typeface="Arial" panose="020B0604020202020204" pitchFamily="34" charset="0"/>
                  <a:buChar char="•"/>
                </a:pPr>
                <a:r>
                  <a:rPr 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In DB</a:t>
                </a:r>
                <a:endParaRPr lang="en-US" sz="12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80975" indent="-180975" defTabSz="914400" fontAlgn="base">
                  <a:spcAft>
                    <a:spcPct val="0"/>
                  </a:spcAft>
                  <a:buClr>
                    <a:srgbClr val="F0AB00"/>
                  </a:buClr>
                  <a:buSzPct val="80000"/>
                  <a:buFont typeface="Arial" panose="020B0604020202020204" pitchFamily="34" charset="0"/>
                  <a:buChar char="•"/>
                </a:pPr>
                <a:r>
                  <a:rPr 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In memory</a:t>
                </a:r>
                <a:endParaRPr 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80975" indent="-180975" defTabSz="914400" fontAlgn="base">
                  <a:spcAft>
                    <a:spcPct val="0"/>
                  </a:spcAft>
                  <a:buClr>
                    <a:srgbClr val="F0AB00"/>
                  </a:buClr>
                  <a:buSzPct val="80000"/>
                  <a:buFont typeface="Arial" panose="020B0604020202020204" pitchFamily="34" charset="0"/>
                  <a:buChar char="•"/>
                </a:pPr>
                <a:r>
                  <a:rPr 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No restrictions, all features available</a:t>
                </a:r>
                <a:endParaRPr 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Rounded Rectangle 12"/>
              <p:cNvSpPr/>
              <p:nvPr/>
            </p:nvSpPr>
            <p:spPr bwMode="gray">
              <a:xfrm>
                <a:off x="5285619" y="2097019"/>
                <a:ext cx="2419911" cy="280724"/>
              </a:xfrm>
              <a:prstGeom prst="roundRect">
                <a:avLst/>
              </a:prstGeom>
              <a:solidFill>
                <a:schemeClr val="accent5"/>
              </a:solidFill>
              <a:ln w="6350" algn="ctr">
                <a:noFill/>
                <a:miter lim="800000"/>
              </a:ln>
            </p:spPr>
            <p:txBody>
              <a:bodyPr lIns="107134" tIns="85706" rIns="107134" bIns="85706" rtlCol="0" anchor="ctr"/>
              <a:lstStyle/>
              <a:p>
                <a:pPr algn="ctr" defTabSz="914400" fontAlgn="base">
                  <a:spcBef>
                    <a:spcPct val="50000"/>
                  </a:spcBef>
                  <a:spcAft>
                    <a:spcPct val="0"/>
                  </a:spcAft>
                  <a:buClr>
                    <a:srgbClr val="F0AB00"/>
                  </a:buClr>
                  <a:buSzPct val="80000"/>
                </a:pPr>
                <a:r>
                  <a:rPr lang="en-US" sz="1200" b="1" kern="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HANA column </a:t>
                </a:r>
                <a:r>
                  <a:rPr lang="en-US" sz="12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store</a:t>
                </a:r>
                <a:endParaRPr lang="en-US" sz="12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31" name="Group 30"/>
            <p:cNvGrpSpPr/>
            <p:nvPr/>
          </p:nvGrpSpPr>
          <p:grpSpPr>
            <a:xfrm>
              <a:off x="4735084" y="5057006"/>
              <a:ext cx="3005780" cy="1013646"/>
              <a:chOff x="4735084" y="5057006"/>
              <a:chExt cx="3005780" cy="1013646"/>
            </a:xfrm>
          </p:grpSpPr>
          <p:sp>
            <p:nvSpPr>
              <p:cNvPr id="14" name="Rectangle 13"/>
              <p:cNvSpPr/>
              <p:nvPr/>
            </p:nvSpPr>
            <p:spPr bwMode="gray">
              <a:xfrm>
                <a:off x="4735084" y="5057006"/>
                <a:ext cx="3005780" cy="1013646"/>
              </a:xfrm>
              <a:prstGeom prst="rect">
                <a:avLst/>
              </a:prstGeom>
              <a:noFill/>
              <a:ln w="6350" algn="ctr">
                <a:solidFill>
                  <a:schemeClr val="tx1">
                    <a:lumMod val="85000"/>
                    <a:lumOff val="15000"/>
                  </a:schemeClr>
                </a:solidFill>
                <a:miter lim="800000"/>
              </a:ln>
            </p:spPr>
            <p:txBody>
              <a:bodyPr lIns="89976" tIns="71980" rIns="89976" bIns="71980" rtlCol="0" anchor="ctr"/>
              <a:lstStyle/>
              <a:p>
                <a:pPr defTabSz="914400" fontAlgn="base">
                  <a:spcAft>
                    <a:spcPct val="0"/>
                  </a:spcAft>
                  <a:buClr>
                    <a:srgbClr val="F0AB00"/>
                  </a:buClr>
                  <a:buSzPct val="80000"/>
                </a:pP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marL="180975" indent="-180975" defTabSz="914400" fontAlgn="base">
                  <a:spcAft>
                    <a:spcPct val="0"/>
                  </a:spcAft>
                  <a:buClr>
                    <a:srgbClr val="F0AB00"/>
                  </a:buClr>
                  <a:buSzPct val="80000"/>
                  <a:buFont typeface="Arial" panose="020B0604020202020204" pitchFamily="34" charset="0"/>
                  <a:buChar char="•"/>
                </a:pPr>
                <a:r>
                  <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External to DB</a:t>
                </a:r>
                <a:endParaRPr lang="en-US" sz="12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a:p>
                <a:pPr marL="180975" indent="-180975" defTabSz="914400" fontAlgn="base">
                  <a:spcAft>
                    <a:spcPct val="0"/>
                  </a:spcAft>
                  <a:buClr>
                    <a:srgbClr val="F0AB00"/>
                  </a:buClr>
                  <a:buSzPct val="80000"/>
                  <a:buFont typeface="Arial" panose="020B0604020202020204" pitchFamily="34" charset="0"/>
                  <a:buChar char="•"/>
                </a:pPr>
                <a:r>
                  <a:rPr lang="en-US" sz="14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Archive storage</a:t>
                </a:r>
                <a:endParaRPr lang="en-US" sz="14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80975" indent="-180975" defTabSz="914400" fontAlgn="base">
                  <a:spcAft>
                    <a:spcPct val="0"/>
                  </a:spcAft>
                  <a:buClr>
                    <a:srgbClr val="F0AB00"/>
                  </a:buClr>
                  <a:buSzPct val="80000"/>
                  <a:buFont typeface="Arial" panose="020B0604020202020204" pitchFamily="34" charset="0"/>
                  <a:buChar char="•"/>
                </a:pPr>
                <a:r>
                  <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No read access or updates</a:t>
                </a:r>
                <a:endPar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5" name="Rounded Rectangle 14"/>
              <p:cNvSpPr/>
              <p:nvPr/>
            </p:nvSpPr>
            <p:spPr bwMode="gray">
              <a:xfrm>
                <a:off x="5285617" y="5104715"/>
                <a:ext cx="2427031" cy="278005"/>
              </a:xfrm>
              <a:prstGeom prst="roundRect">
                <a:avLst/>
              </a:prstGeom>
              <a:solidFill>
                <a:srgbClr val="0070C0"/>
              </a:solidFill>
              <a:ln w="6350" algn="ctr">
                <a:noFill/>
                <a:miter lim="800000"/>
              </a:ln>
            </p:spPr>
            <p:txBody>
              <a:bodyPr lIns="107134" tIns="85706" rIns="107134" bIns="85706" rtlCol="0" anchor="ctr"/>
              <a:lstStyle/>
              <a:p>
                <a:pPr algn="ctr" defTabSz="914400" fontAlgn="base">
                  <a:spcBef>
                    <a:spcPct val="50000"/>
                  </a:spcBef>
                  <a:spcAft>
                    <a:spcPct val="0"/>
                  </a:spcAft>
                  <a:buClr>
                    <a:srgbClr val="F0AB00"/>
                  </a:buClr>
                  <a:buSzPct val="80000"/>
                </a:pPr>
                <a:r>
                  <a:rPr lang="en-US" sz="12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Traditional Archive</a:t>
                </a:r>
                <a:endParaRPr lang="en-US" sz="12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pic>
        <p:nvPicPr>
          <p:cNvPr id="16" name="Picture 15" descr="image001.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32885" y="2025625"/>
            <a:ext cx="975917" cy="971834"/>
          </a:xfrm>
          <a:prstGeom prst="rect">
            <a:avLst/>
          </a:prstGeom>
        </p:spPr>
      </p:pic>
      <p:pic>
        <p:nvPicPr>
          <p:cNvPr id="17" name="Picture 16" descr="image0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0476" y="3027200"/>
            <a:ext cx="1002280" cy="988797"/>
          </a:xfrm>
          <a:prstGeom prst="rect">
            <a:avLst/>
          </a:prstGeom>
        </p:spPr>
      </p:pic>
      <p:pic>
        <p:nvPicPr>
          <p:cNvPr id="18" name="Picture 17" descr="image0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2081" y="4046444"/>
            <a:ext cx="1021493" cy="989993"/>
          </a:xfrm>
          <a:prstGeom prst="rect">
            <a:avLst/>
          </a:prstGeom>
        </p:spPr>
      </p:pic>
      <p:grpSp>
        <p:nvGrpSpPr>
          <p:cNvPr id="3" name="Group 2"/>
          <p:cNvGrpSpPr/>
          <p:nvPr/>
        </p:nvGrpSpPr>
        <p:grpSpPr>
          <a:xfrm>
            <a:off x="1755976" y="1441709"/>
            <a:ext cx="2628186" cy="4054583"/>
            <a:chOff x="1867297" y="2007944"/>
            <a:chExt cx="2628186" cy="4054583"/>
          </a:xfrm>
        </p:grpSpPr>
        <p:sp>
          <p:nvSpPr>
            <p:cNvPr id="19" name="Rectangle 18"/>
            <p:cNvSpPr/>
            <p:nvPr/>
          </p:nvSpPr>
          <p:spPr bwMode="gray">
            <a:xfrm>
              <a:off x="1867297" y="2007944"/>
              <a:ext cx="1419670" cy="1013646"/>
            </a:xfrm>
            <a:prstGeom prst="rect">
              <a:avLst/>
            </a:prstGeom>
            <a:solidFill>
              <a:schemeClr val="accent5"/>
            </a:solidFill>
            <a:ln w="6350" algn="ctr">
              <a:solidFill>
                <a:schemeClr val="tx1">
                  <a:lumMod val="85000"/>
                  <a:lumOff val="15000"/>
                </a:schemeClr>
              </a:solidFill>
              <a:miter lim="800000"/>
            </a:ln>
          </p:spPr>
          <p:txBody>
            <a:bodyPr lIns="89976" tIns="71980" rIns="89976" bIns="71980" rtlCol="0" anchor="ctr"/>
            <a:lstStyle/>
            <a:p>
              <a:pPr algn="ctr" defTabSz="914400" fontAlgn="base">
                <a:spcBef>
                  <a:spcPct val="50000"/>
                </a:spcBef>
                <a:spcAft>
                  <a:spcPct val="0"/>
                </a:spcAft>
                <a:buClr>
                  <a:srgbClr val="F0AB00"/>
                </a:buClr>
                <a:buSzPct val="80000"/>
              </a:pPr>
              <a:r>
                <a:rPr lang="zh-CN" altLang="en-US" sz="20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热数据</a:t>
              </a:r>
              <a:endParaRPr lang="en-US" sz="20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0" name="Rectangle 19"/>
            <p:cNvSpPr/>
            <p:nvPr/>
          </p:nvSpPr>
          <p:spPr bwMode="gray">
            <a:xfrm>
              <a:off x="1867297" y="3021588"/>
              <a:ext cx="1419670" cy="1013646"/>
            </a:xfrm>
            <a:prstGeom prst="rect">
              <a:avLst/>
            </a:prstGeom>
            <a:solidFill>
              <a:schemeClr val="accent1"/>
            </a:solidFill>
            <a:ln w="6350" algn="ctr">
              <a:solidFill>
                <a:schemeClr val="tx1">
                  <a:lumMod val="85000"/>
                  <a:lumOff val="15000"/>
                </a:schemeClr>
              </a:solidFill>
              <a:miter lim="800000"/>
            </a:ln>
          </p:spPr>
          <p:txBody>
            <a:bodyPr lIns="89976" tIns="71980" rIns="89976" bIns="71980" rtlCol="0" anchor="ctr"/>
            <a:lstStyle/>
            <a:p>
              <a:pPr algn="ctr" defTabSz="914400" fontAlgn="base">
                <a:spcBef>
                  <a:spcPct val="50000"/>
                </a:spcBef>
                <a:spcAft>
                  <a:spcPct val="0"/>
                </a:spcAft>
                <a:buClr>
                  <a:srgbClr val="F0AB00"/>
                </a:buClr>
                <a:buSzPct val="80000"/>
              </a:pPr>
              <a:r>
                <a:rPr lang="zh-CN" altLang="en-US" sz="20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温数据</a:t>
              </a:r>
              <a:endParaRPr lang="en-US" sz="20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1" name="Rectangle 20"/>
            <p:cNvSpPr/>
            <p:nvPr/>
          </p:nvSpPr>
          <p:spPr bwMode="gray">
            <a:xfrm>
              <a:off x="1867297" y="4035235"/>
              <a:ext cx="1419670" cy="1013646"/>
            </a:xfrm>
            <a:prstGeom prst="rect">
              <a:avLst/>
            </a:prstGeom>
            <a:solidFill>
              <a:schemeClr val="tx2">
                <a:lumMod val="40000"/>
                <a:lumOff val="60000"/>
              </a:schemeClr>
            </a:solidFill>
            <a:ln w="6350" algn="ctr">
              <a:solidFill>
                <a:schemeClr val="tx1">
                  <a:lumMod val="85000"/>
                  <a:lumOff val="15000"/>
                </a:schemeClr>
              </a:solidFill>
              <a:miter lim="800000"/>
            </a:ln>
          </p:spPr>
          <p:txBody>
            <a:bodyPr lIns="89976" tIns="71980" rIns="89976" bIns="71980" rtlCol="0" anchor="ctr"/>
            <a:lstStyle/>
            <a:p>
              <a:pPr algn="ctr" defTabSz="914400" fontAlgn="base">
                <a:spcBef>
                  <a:spcPct val="50000"/>
                </a:spcBef>
                <a:spcAft>
                  <a:spcPct val="0"/>
                </a:spcAft>
                <a:buClr>
                  <a:srgbClr val="F0AB00"/>
                </a:buClr>
                <a:buSzPct val="80000"/>
              </a:pPr>
              <a:r>
                <a:rPr lang="zh-CN" altLang="en-US" sz="20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冷数据</a:t>
              </a:r>
              <a:br>
                <a:rPr lang="en-US" sz="20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20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(NLS)</a:t>
              </a:r>
              <a:endParaRPr lang="en-US" sz="20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2" name="Rectangle 21"/>
            <p:cNvSpPr/>
            <p:nvPr/>
          </p:nvSpPr>
          <p:spPr bwMode="gray">
            <a:xfrm>
              <a:off x="1867297" y="5048881"/>
              <a:ext cx="1419670" cy="1013646"/>
            </a:xfrm>
            <a:prstGeom prst="rect">
              <a:avLst/>
            </a:prstGeom>
            <a:solidFill>
              <a:srgbClr val="0070C0"/>
            </a:solidFill>
            <a:ln w="6350" algn="ctr">
              <a:solidFill>
                <a:schemeClr val="tx1">
                  <a:lumMod val="85000"/>
                  <a:lumOff val="15000"/>
                </a:schemeClr>
              </a:solidFill>
              <a:miter lim="800000"/>
            </a:ln>
          </p:spPr>
          <p:txBody>
            <a:bodyPr lIns="89976" tIns="71980" rIns="89976" bIns="71980" rtlCol="0" anchor="ctr"/>
            <a:lstStyle/>
            <a:p>
              <a:pPr algn="ctr" defTabSz="914400" fontAlgn="base">
                <a:spcBef>
                  <a:spcPct val="50000"/>
                </a:spcBef>
                <a:spcAft>
                  <a:spcPct val="0"/>
                </a:spcAft>
                <a:buClr>
                  <a:srgbClr val="F0AB00"/>
                </a:buClr>
                <a:buSzPct val="80000"/>
              </a:pPr>
              <a:r>
                <a:rPr lang="zh-CN" altLang="en-US" sz="20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归档</a:t>
              </a:r>
              <a:endParaRPr lang="en-US" sz="20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3" name="Right Brace 22"/>
            <p:cNvSpPr/>
            <p:nvPr/>
          </p:nvSpPr>
          <p:spPr>
            <a:xfrm>
              <a:off x="3448897" y="2428606"/>
              <a:ext cx="153458" cy="121096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TextBox 23"/>
            <p:cNvSpPr txBox="1"/>
            <p:nvPr/>
          </p:nvSpPr>
          <p:spPr>
            <a:xfrm>
              <a:off x="3666807" y="2895554"/>
              <a:ext cx="82867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latin typeface="微软雅黑" panose="020B0503020204020204" pitchFamily="34" charset="-122"/>
                  <a:ea typeface="微软雅黑" panose="020B0503020204020204" pitchFamily="34" charset="-122"/>
                  <a:cs typeface="Arial Unicode MS" panose="020B0604020202020204" pitchFamily="34" charset="-128"/>
                </a:rPr>
                <a:t>HANA</a:t>
              </a: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5" name="Right Brace 24"/>
            <p:cNvSpPr/>
            <p:nvPr/>
          </p:nvSpPr>
          <p:spPr>
            <a:xfrm>
              <a:off x="3448897" y="4436512"/>
              <a:ext cx="153458" cy="121096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TextBox 25"/>
            <p:cNvSpPr txBox="1"/>
            <p:nvPr/>
          </p:nvSpPr>
          <p:spPr>
            <a:xfrm>
              <a:off x="3666807" y="4903459"/>
              <a:ext cx="82867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latin typeface="微软雅黑" panose="020B0503020204020204" pitchFamily="34" charset="-122"/>
                  <a:ea typeface="微软雅黑" panose="020B0503020204020204" pitchFamily="34" charset="-122"/>
                  <a:cs typeface="Arial Unicode MS" panose="020B0604020202020204" pitchFamily="34" charset="-128"/>
                </a:rPr>
                <a:t>Archive</a:t>
              </a: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29" name="TextBox 28"/>
          <p:cNvSpPr txBox="1"/>
          <p:nvPr/>
        </p:nvSpPr>
        <p:spPr bwMode="gray">
          <a:xfrm>
            <a:off x="4901944" y="6616425"/>
            <a:ext cx="5114738" cy="180084"/>
          </a:xfrm>
          <a:prstGeom prst="rect">
            <a:avLst/>
          </a:prstGeom>
          <a:noFill/>
          <a:ln w="6350" cmpd="thickThin">
            <a:noFill/>
          </a:ln>
          <a:effectLst/>
        </p:spPr>
        <p:txBody>
          <a:bodyPr wrap="square" lIns="42875" tIns="54452" rIns="144033" bIns="54452" rtlCol="0" anchor="ctr" anchorCtr="0">
            <a:noAutofit/>
          </a:bodyPr>
          <a:lstStyle/>
          <a:p>
            <a:pPr marL="187325" indent="-187325" algn="r" fontAlgn="base">
              <a:spcBef>
                <a:spcPct val="50000"/>
              </a:spcBef>
              <a:spcAft>
                <a:spcPct val="0"/>
              </a:spcAft>
              <a:buClr>
                <a:srgbClr val="F0AB00"/>
              </a:buClr>
              <a:buSzPct val="80000"/>
            </a:pPr>
            <a:r>
              <a:rPr lang="en-CA" sz="10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rPr>
              <a:t>This is the current state of planning and may be changed by SAP at any time.</a:t>
            </a:r>
            <a:endParaRPr lang="en-US" sz="10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35" name="Group 34"/>
          <p:cNvGrpSpPr/>
          <p:nvPr/>
        </p:nvGrpSpPr>
        <p:grpSpPr>
          <a:xfrm>
            <a:off x="873732" y="5602941"/>
            <a:ext cx="10368009" cy="942613"/>
            <a:chOff x="604791" y="5226423"/>
            <a:chExt cx="10368009" cy="942613"/>
          </a:xfrm>
        </p:grpSpPr>
        <p:sp>
          <p:nvSpPr>
            <p:cNvPr id="36" name="Rectangle 35"/>
            <p:cNvSpPr/>
            <p:nvPr/>
          </p:nvSpPr>
          <p:spPr bwMode="gray">
            <a:xfrm>
              <a:off x="604791" y="5226423"/>
              <a:ext cx="10368009" cy="942613"/>
            </a:xfrm>
            <a:prstGeom prst="rect">
              <a:avLst/>
            </a:prstGeom>
            <a:solidFill>
              <a:schemeClr val="bg1">
                <a:lumMod val="85000"/>
                <a:alpha val="78000"/>
              </a:schemeClr>
            </a:solidFill>
            <a:ln w="6350" algn="ctr">
              <a:noFill/>
              <a:miter lim="800000"/>
            </a:ln>
          </p:spPr>
          <p:txBody>
            <a:bodyPr lIns="75573" tIns="60458" rIns="75573" bIns="60458" rtlCol="0" anchor="ctr"/>
            <a:lstStyle/>
            <a:p>
              <a:pPr algn="ctr" defTabSz="767715" fontAlgn="base">
                <a:spcBef>
                  <a:spcPct val="50000"/>
                </a:spcBef>
                <a:spcAft>
                  <a:spcPct val="0"/>
                </a:spcAft>
                <a:buClr>
                  <a:srgbClr val="F0AB00"/>
                </a:buClr>
                <a:buSzPct val="80000"/>
              </a:pPr>
              <a:endParaRPr lang="en-US" sz="17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7" name="TextBox 36"/>
            <p:cNvSpPr txBox="1"/>
            <p:nvPr/>
          </p:nvSpPr>
          <p:spPr>
            <a:xfrm>
              <a:off x="1181247" y="5800023"/>
              <a:ext cx="1058720" cy="307777"/>
            </a:xfrm>
            <a:prstGeom prst="rect">
              <a:avLst/>
            </a:prstGeom>
            <a:noFill/>
          </p:spPr>
          <p:txBody>
            <a:bodyPr wrap="square" lIns="0" tIns="0" rIns="0" bIns="0" rtlCol="0">
              <a:spAutoFit/>
            </a:bodyPr>
            <a:lstStyle/>
            <a:p>
              <a:pPr algn="ctr" fontAlgn="base">
                <a:spcBef>
                  <a:spcPts val="505"/>
                </a:spcBef>
                <a:spcAft>
                  <a:spcPct val="0"/>
                </a:spcAft>
                <a:buClr>
                  <a:srgbClr val="F0AB00"/>
                </a:buClr>
                <a:buSzPct val="80000"/>
              </a:pPr>
              <a:r>
                <a:rPr lang="zh-CN" altLang="en-US" sz="1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rPr>
                <a:t>列存储内存数据库</a:t>
              </a:r>
              <a:r>
                <a:rPr lang="en-US" sz="1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rPr>
                <a:t> OLTP+OLAP</a:t>
              </a:r>
              <a:endParaRPr lang="en-US" sz="1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8" name="TextBox 37"/>
            <p:cNvSpPr txBox="1"/>
            <p:nvPr/>
          </p:nvSpPr>
          <p:spPr>
            <a:xfrm>
              <a:off x="2483451" y="5800021"/>
              <a:ext cx="972758" cy="307777"/>
            </a:xfrm>
            <a:prstGeom prst="rect">
              <a:avLst/>
            </a:prstGeom>
            <a:noFill/>
          </p:spPr>
          <p:txBody>
            <a:bodyPr wrap="square" lIns="0" tIns="0" rIns="0" bIns="0" rtlCol="0">
              <a:spAutoFit/>
            </a:bodyPr>
            <a:lstStyle/>
            <a:p>
              <a:pPr algn="ctr" fontAlgn="base">
                <a:spcBef>
                  <a:spcPts val="505"/>
                </a:spcBef>
                <a:spcAft>
                  <a:spcPct val="0"/>
                </a:spcAft>
                <a:buClr>
                  <a:srgbClr val="F0AB00"/>
                </a:buClr>
                <a:buSzPct val="80000"/>
              </a:pPr>
              <a:r>
                <a:rPr lang="zh-CN" altLang="en-US" sz="1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rPr>
                <a:t>多核大规模并行计算</a:t>
              </a:r>
              <a:endParaRPr lang="en-US" sz="1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9" name="TextBox 38"/>
            <p:cNvSpPr txBox="1"/>
            <p:nvPr/>
          </p:nvSpPr>
          <p:spPr>
            <a:xfrm>
              <a:off x="3819234" y="5796075"/>
              <a:ext cx="966796" cy="153888"/>
            </a:xfrm>
            <a:prstGeom prst="rect">
              <a:avLst/>
            </a:prstGeom>
            <a:noFill/>
          </p:spPr>
          <p:txBody>
            <a:bodyPr wrap="square" lIns="0" tIns="0" rIns="0" bIns="0" rtlCol="0">
              <a:spAutoFit/>
            </a:bodyPr>
            <a:lstStyle/>
            <a:p>
              <a:pPr algn="ctr" fontAlgn="base">
                <a:spcBef>
                  <a:spcPts val="505"/>
                </a:spcBef>
                <a:spcAft>
                  <a:spcPct val="0"/>
                </a:spcAft>
                <a:buClr>
                  <a:srgbClr val="F0AB00"/>
                </a:buClr>
                <a:buSzPct val="80000"/>
              </a:pPr>
              <a:r>
                <a:rPr lang="zh-CN" altLang="en-US" sz="1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rPr>
                <a:t>高级压缩</a:t>
              </a:r>
              <a:endParaRPr lang="en-US" sz="1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0" name="TextBox 39"/>
            <p:cNvSpPr txBox="1"/>
            <p:nvPr/>
          </p:nvSpPr>
          <p:spPr>
            <a:xfrm>
              <a:off x="5014828" y="5819201"/>
              <a:ext cx="763521" cy="128240"/>
            </a:xfrm>
            <a:prstGeom prst="rect">
              <a:avLst/>
            </a:prstGeom>
            <a:noFill/>
          </p:spPr>
          <p:txBody>
            <a:bodyPr wrap="square" lIns="0" tIns="0" rIns="0" bIns="0" rtlCol="0">
              <a:spAutoFit/>
            </a:bodyPr>
            <a:lstStyle/>
            <a:p>
              <a:pPr algn="ctr" fontAlgn="base">
                <a:lnSpc>
                  <a:spcPts val="1040"/>
                </a:lnSpc>
                <a:spcBef>
                  <a:spcPts val="505"/>
                </a:spcBef>
                <a:spcAft>
                  <a:spcPct val="0"/>
                </a:spcAft>
                <a:buClr>
                  <a:srgbClr val="F0AB00"/>
                </a:buClr>
                <a:buSzPct val="80000"/>
              </a:pPr>
              <a:r>
                <a:rPr lang="zh-CN" altLang="en-US" sz="1000" kern="0" dirty="0">
                  <a:solidFill>
                    <a:srgbClr val="666666"/>
                  </a:solidFill>
                  <a:latin typeface="微软雅黑" panose="020B0503020204020204" pitchFamily="34" charset="-122"/>
                  <a:ea typeface="微软雅黑" panose="020B0503020204020204" pitchFamily="34" charset="-122"/>
                  <a:cs typeface="Arial Unicode MS" panose="020B0604020202020204" pitchFamily="34" charset="-128"/>
                </a:rPr>
                <a:t>多租户</a:t>
              </a:r>
              <a:endParaRPr lang="en-US" sz="1000" kern="0" dirty="0">
                <a:solidFill>
                  <a:srgbClr val="666666"/>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1" name="TextBox 40"/>
            <p:cNvSpPr txBox="1"/>
            <p:nvPr/>
          </p:nvSpPr>
          <p:spPr>
            <a:xfrm>
              <a:off x="6144702" y="5796125"/>
              <a:ext cx="728686" cy="307777"/>
            </a:xfrm>
            <a:prstGeom prst="rect">
              <a:avLst/>
            </a:prstGeom>
            <a:noFill/>
          </p:spPr>
          <p:txBody>
            <a:bodyPr wrap="square" lIns="0" tIns="0" rIns="0" bIns="0" rtlCol="0">
              <a:spAutoFit/>
            </a:bodyPr>
            <a:lstStyle/>
            <a:p>
              <a:pPr algn="ctr" fontAlgn="base">
                <a:spcBef>
                  <a:spcPts val="505"/>
                </a:spcBef>
                <a:spcAft>
                  <a:spcPct val="0"/>
                </a:spcAft>
                <a:buClr>
                  <a:srgbClr val="F0AB00"/>
                </a:buClr>
                <a:buSzPct val="80000"/>
              </a:pPr>
              <a:r>
                <a:rPr lang="zh-CN" altLang="en-US" sz="1000" kern="0" dirty="0">
                  <a:solidFill>
                    <a:srgbClr val="666666"/>
                  </a:solidFill>
                  <a:latin typeface="微软雅黑" panose="020B0503020204020204" pitchFamily="34" charset="-122"/>
                  <a:ea typeface="微软雅黑" panose="020B0503020204020204" pitchFamily="34" charset="-122"/>
                  <a:cs typeface="Arial Unicode MS" panose="020B0604020202020204" pitchFamily="34" charset="-128"/>
                </a:rPr>
                <a:t>动态分层存储</a:t>
              </a:r>
              <a:endParaRPr lang="en-US" sz="1000" kern="0" dirty="0">
                <a:solidFill>
                  <a:srgbClr val="666666"/>
                </a:solidFill>
                <a:latin typeface="微软雅黑" panose="020B0503020204020204" pitchFamily="34" charset="-122"/>
                <a:ea typeface="微软雅黑" panose="020B0503020204020204" pitchFamily="34" charset="-122"/>
                <a:cs typeface="Arial Unicode MS" panose="020B0604020202020204" pitchFamily="34" charset="-128"/>
              </a:endParaRPr>
            </a:p>
          </p:txBody>
        </p:sp>
        <p:pic>
          <p:nvPicPr>
            <p:cNvPr id="42" name="Picture 41"/>
            <p:cNvPicPr>
              <a:picLocks noChangeAspect="1"/>
            </p:cNvPicPr>
            <p:nvPr/>
          </p:nvPicPr>
          <p:blipFill>
            <a:blip r:embed="rId4">
              <a:grayscl/>
            </a:blip>
            <a:stretch>
              <a:fillRect/>
            </a:stretch>
          </p:blipFill>
          <p:spPr>
            <a:xfrm>
              <a:off x="5094882" y="5323212"/>
              <a:ext cx="537929" cy="474449"/>
            </a:xfrm>
            <a:prstGeom prst="rect">
              <a:avLst/>
            </a:prstGeom>
          </p:spPr>
        </p:pic>
        <p:pic>
          <p:nvPicPr>
            <p:cNvPr id="43" name="Picture 42"/>
            <p:cNvPicPr>
              <a:picLocks noChangeAspect="1"/>
            </p:cNvPicPr>
            <p:nvPr/>
          </p:nvPicPr>
          <p:blipFill>
            <a:blip r:embed="rId5">
              <a:grayscl/>
            </a:blip>
            <a:stretch>
              <a:fillRect/>
            </a:stretch>
          </p:blipFill>
          <p:spPr>
            <a:xfrm>
              <a:off x="1510545" y="5331745"/>
              <a:ext cx="479504" cy="407040"/>
            </a:xfrm>
            <a:prstGeom prst="rect">
              <a:avLst/>
            </a:prstGeom>
          </p:spPr>
        </p:pic>
        <p:pic>
          <p:nvPicPr>
            <p:cNvPr id="44" name="Picture 43"/>
            <p:cNvPicPr>
              <a:picLocks noChangeAspect="1"/>
            </p:cNvPicPr>
            <p:nvPr/>
          </p:nvPicPr>
          <p:blipFill>
            <a:blip r:embed="rId6">
              <a:grayscl/>
            </a:blip>
            <a:stretch>
              <a:fillRect/>
            </a:stretch>
          </p:blipFill>
          <p:spPr>
            <a:xfrm>
              <a:off x="2778376" y="5334348"/>
              <a:ext cx="458547" cy="404435"/>
            </a:xfrm>
            <a:prstGeom prst="rect">
              <a:avLst/>
            </a:prstGeom>
          </p:spPr>
        </p:pic>
        <p:pic>
          <p:nvPicPr>
            <p:cNvPr id="45" name="Picture 44"/>
            <p:cNvPicPr>
              <a:picLocks noChangeAspect="1"/>
            </p:cNvPicPr>
            <p:nvPr/>
          </p:nvPicPr>
          <p:blipFill>
            <a:blip r:embed="rId7" cstate="screen">
              <a:grayscl/>
            </a:blip>
            <a:stretch>
              <a:fillRect/>
            </a:stretch>
          </p:blipFill>
          <p:spPr>
            <a:xfrm>
              <a:off x="4109871" y="5356201"/>
              <a:ext cx="405227" cy="357406"/>
            </a:xfrm>
            <a:prstGeom prst="rect">
              <a:avLst/>
            </a:prstGeom>
          </p:spPr>
        </p:pic>
        <p:pic>
          <p:nvPicPr>
            <p:cNvPr id="46" name="Picture 45"/>
            <p:cNvPicPr>
              <a:picLocks noChangeAspect="1"/>
            </p:cNvPicPr>
            <p:nvPr/>
          </p:nvPicPr>
          <p:blipFill>
            <a:blip r:embed="rId8"/>
            <a:stretch>
              <a:fillRect/>
            </a:stretch>
          </p:blipFill>
          <p:spPr>
            <a:xfrm>
              <a:off x="6272336" y="5349494"/>
              <a:ext cx="435385" cy="384008"/>
            </a:xfrm>
            <a:prstGeom prst="rect">
              <a:avLst/>
            </a:prstGeom>
          </p:spPr>
        </p:pic>
        <p:sp>
          <p:nvSpPr>
            <p:cNvPr id="47" name="TextBox 46"/>
            <p:cNvSpPr txBox="1"/>
            <p:nvPr/>
          </p:nvSpPr>
          <p:spPr>
            <a:xfrm>
              <a:off x="9274115" y="5792183"/>
              <a:ext cx="1323285" cy="153888"/>
            </a:xfrm>
            <a:prstGeom prst="rect">
              <a:avLst/>
            </a:prstGeom>
            <a:noFill/>
          </p:spPr>
          <p:txBody>
            <a:bodyPr wrap="square" lIns="0" tIns="0" rIns="0" bIns="0" rtlCol="0">
              <a:spAutoFit/>
            </a:bodyPr>
            <a:lstStyle/>
            <a:p>
              <a:pPr algn="ctr" fontAlgn="base">
                <a:spcBef>
                  <a:spcPts val="505"/>
                </a:spcBef>
                <a:spcAft>
                  <a:spcPct val="0"/>
                </a:spcAft>
                <a:buClr>
                  <a:srgbClr val="F0AB00"/>
                </a:buClr>
                <a:buSzPct val="80000"/>
              </a:pPr>
              <a:r>
                <a:rPr lang="zh-CN" altLang="en-US" sz="1000" kern="0" dirty="0">
                  <a:solidFill>
                    <a:srgbClr val="666666"/>
                  </a:solidFill>
                  <a:latin typeface="微软雅黑" panose="020B0503020204020204" pitchFamily="34" charset="-122"/>
                  <a:ea typeface="微软雅黑" panose="020B0503020204020204" pitchFamily="34" charset="-122"/>
                  <a:cs typeface="Arial Unicode MS" panose="020B0604020202020204" pitchFamily="34" charset="-128"/>
                </a:rPr>
                <a:t>高可用性和灾难恢复</a:t>
              </a:r>
              <a:endParaRPr lang="en-US" sz="1000" kern="0" dirty="0">
                <a:solidFill>
                  <a:srgbClr val="666666"/>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8" name="TextBox 47"/>
            <p:cNvSpPr txBox="1"/>
            <p:nvPr/>
          </p:nvSpPr>
          <p:spPr>
            <a:xfrm>
              <a:off x="8175593" y="5817286"/>
              <a:ext cx="972758" cy="128240"/>
            </a:xfrm>
            <a:prstGeom prst="rect">
              <a:avLst/>
            </a:prstGeom>
            <a:noFill/>
          </p:spPr>
          <p:txBody>
            <a:bodyPr wrap="square" lIns="0" tIns="0" rIns="0" bIns="0" rtlCol="0">
              <a:spAutoFit/>
            </a:bodyPr>
            <a:lstStyle/>
            <a:p>
              <a:pPr algn="ctr" fontAlgn="base">
                <a:lnSpc>
                  <a:spcPts val="1040"/>
                </a:lnSpc>
                <a:spcBef>
                  <a:spcPts val="505"/>
                </a:spcBef>
                <a:spcAft>
                  <a:spcPct val="0"/>
                </a:spcAft>
                <a:buClr>
                  <a:srgbClr val="F0AB00"/>
                </a:buClr>
                <a:buSzPct val="80000"/>
              </a:pPr>
              <a:r>
                <a:rPr lang="zh-CN" altLang="en-US" sz="1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rPr>
                <a:t>开放的标准</a:t>
              </a:r>
              <a:endParaRPr lang="en-US" sz="1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9" name="TextBox 48"/>
            <p:cNvSpPr txBox="1"/>
            <p:nvPr/>
          </p:nvSpPr>
          <p:spPr>
            <a:xfrm>
              <a:off x="7224935" y="5822047"/>
              <a:ext cx="803932" cy="128240"/>
            </a:xfrm>
            <a:prstGeom prst="rect">
              <a:avLst/>
            </a:prstGeom>
            <a:noFill/>
          </p:spPr>
          <p:txBody>
            <a:bodyPr wrap="square" lIns="0" tIns="0" rIns="0" bIns="0" rtlCol="0">
              <a:spAutoFit/>
            </a:bodyPr>
            <a:lstStyle/>
            <a:p>
              <a:pPr algn="ctr" fontAlgn="base">
                <a:lnSpc>
                  <a:spcPts val="1040"/>
                </a:lnSpc>
                <a:spcBef>
                  <a:spcPts val="505"/>
                </a:spcBef>
                <a:spcAft>
                  <a:spcPct val="0"/>
                </a:spcAft>
                <a:buClr>
                  <a:srgbClr val="F0AB00"/>
                </a:buClr>
                <a:buSzPct val="80000"/>
              </a:pPr>
              <a:r>
                <a:rPr lang="zh-CN" altLang="en-US" sz="1000" kern="0" dirty="0">
                  <a:solidFill>
                    <a:srgbClr val="666666"/>
                  </a:solidFill>
                  <a:latin typeface="微软雅黑" panose="020B0503020204020204" pitchFamily="34" charset="-122"/>
                  <a:ea typeface="微软雅黑" panose="020B0503020204020204" pitchFamily="34" charset="-122"/>
                  <a:cs typeface="Arial Unicode MS" panose="020B0604020202020204" pitchFamily="34" charset="-128"/>
                </a:rPr>
                <a:t>数据模型</a:t>
              </a:r>
              <a:endParaRPr lang="en-US" sz="1000" kern="0" dirty="0">
                <a:solidFill>
                  <a:srgbClr val="666666"/>
                </a:solidFill>
                <a:latin typeface="微软雅黑" panose="020B0503020204020204" pitchFamily="34" charset="-122"/>
                <a:ea typeface="微软雅黑" panose="020B0503020204020204" pitchFamily="34" charset="-122"/>
                <a:cs typeface="Arial Unicode MS" panose="020B0604020202020204" pitchFamily="34" charset="-128"/>
              </a:endParaRPr>
            </a:p>
          </p:txBody>
        </p:sp>
        <p:pic>
          <p:nvPicPr>
            <p:cNvPr id="50" name="Picture 49" descr="DisasterRecovery.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9689905" y="5394145"/>
              <a:ext cx="406718" cy="351659"/>
            </a:xfrm>
            <a:prstGeom prst="rect">
              <a:avLst/>
            </a:prstGeom>
          </p:spPr>
        </p:pic>
        <p:pic>
          <p:nvPicPr>
            <p:cNvPr id="51" name="Picture 50" descr="OpenStandard_053115.png"/>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8438028" y="5357430"/>
              <a:ext cx="450880" cy="416914"/>
            </a:xfrm>
            <a:prstGeom prst="rect">
              <a:avLst/>
            </a:prstGeom>
          </p:spPr>
        </p:pic>
        <p:pic>
          <p:nvPicPr>
            <p:cNvPr id="52" name="Picture 51" descr="DataModeling_053115.png"/>
            <p:cNvPicPr>
              <a:picLocks noChangeAspect="1"/>
            </p:cNvPicPr>
            <p:nvPr/>
          </p:nvPicPr>
          <p:blipFill>
            <a:blip r:embed="rId11" cstate="print">
              <a:grayscl/>
              <a:extLst>
                <a:ext uri="{28A0092B-C50C-407E-A947-70E740481C1C}">
                  <a14:useLocalDpi xmlns:a14="http://schemas.microsoft.com/office/drawing/2010/main" val="0"/>
                </a:ext>
              </a:extLst>
            </a:blip>
            <a:stretch>
              <a:fillRect/>
            </a:stretch>
          </p:blipFill>
          <p:spPr>
            <a:xfrm>
              <a:off x="7347848" y="5319908"/>
              <a:ext cx="469304" cy="43395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6"/>
          <p:cNvPicPr>
            <a:picLocks noChangeAspect="1" noChangeArrowheads="1"/>
          </p:cNvPicPr>
          <p:nvPr/>
        </p:nvPicPr>
        <p:blipFill>
          <a:blip r:embed="rId1" cstate="print">
            <a:extLst>
              <a:ext uri="{28A0092B-C50C-407E-A947-70E740481C1C}">
                <a14:useLocalDpi xmlns:a14="http://schemas.microsoft.com/office/drawing/2010/main" val="0"/>
              </a:ext>
            </a:extLst>
          </a:blip>
          <a:srcRect l="10240" t="40611" r="78122" b="20694"/>
          <a:stretch>
            <a:fillRect/>
          </a:stretch>
        </p:blipFill>
        <p:spPr bwMode="auto">
          <a:xfrm>
            <a:off x="10741926" y="3595030"/>
            <a:ext cx="883105" cy="109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21"/>
          <p:cNvSpPr>
            <a:spLocks noChangeArrowheads="1"/>
          </p:cNvSpPr>
          <p:nvPr/>
        </p:nvSpPr>
        <p:spPr bwMode="gray">
          <a:xfrm>
            <a:off x="435528" y="1309344"/>
            <a:ext cx="11401428" cy="661534"/>
          </a:xfrm>
          <a:prstGeom prst="homePlate">
            <a:avLst>
              <a:gd name="adj" fmla="val 30535"/>
            </a:avLst>
          </a:prstGeom>
          <a:gradFill rotWithShape="1">
            <a:gsLst>
              <a:gs pos="0">
                <a:srgbClr val="FFFFFF"/>
              </a:gs>
              <a:gs pos="100000">
                <a:srgbClr val="D5E0EF"/>
              </a:gs>
            </a:gsLst>
            <a:lin ang="0" scaled="1"/>
          </a:gradFill>
          <a:ln w="12700" algn="ctr">
            <a:noFill/>
            <a:miter lim="800000"/>
          </a:ln>
        </p:spPr>
        <p:txBody>
          <a:bodyPr wrap="none" lIns="0" tIns="0" rIns="0" bIns="0" anchor="ctr">
            <a:normAutofit/>
          </a:bodyPr>
          <a:lstStyle/>
          <a:p>
            <a:pPr marL="114300" lvl="2">
              <a:lnSpc>
                <a:spcPct val="120000"/>
              </a:lnSpc>
              <a:buClr>
                <a:schemeClr val="accent1"/>
              </a:buClr>
              <a:buNone/>
              <a:defRPr/>
            </a:pPr>
            <a:r>
              <a:rPr lang="zh-CN" altLang="en-US" sz="2100" dirty="0">
                <a:latin typeface="微软雅黑" panose="020B0503020204020204" pitchFamily="34" charset="-122"/>
                <a:ea typeface="微软雅黑" panose="020B0503020204020204" pitchFamily="34" charset="-122"/>
                <a:sym typeface="Wingdings" panose="05000000000000000000" pitchFamily="2" charset="2"/>
              </a:rPr>
              <a:t>在高度集成的系统内，提供高性能的数据管理，支持可扩展架构</a:t>
            </a:r>
            <a:endParaRPr lang="en-US" sz="2100" dirty="0">
              <a:latin typeface="微软雅黑" panose="020B0503020204020204" pitchFamily="34" charset="-122"/>
              <a:ea typeface="微软雅黑" panose="020B0503020204020204" pitchFamily="34" charset="-122"/>
              <a:sym typeface="Wingdings" panose="05000000000000000000" pitchFamily="2" charset="2"/>
            </a:endParaRPr>
          </a:p>
        </p:txBody>
      </p:sp>
      <p:pic>
        <p:nvPicPr>
          <p:cNvPr id="1026" name="Picture 2"/>
          <p:cNvPicPr>
            <a:picLocks noChangeAspect="1" noChangeArrowheads="1"/>
          </p:cNvPicPr>
          <p:nvPr/>
        </p:nvPicPr>
        <p:blipFill>
          <a:blip r:embed="rId2" cstate="screen"/>
          <a:srcRect/>
          <a:stretch>
            <a:fillRect/>
          </a:stretch>
        </p:blipFill>
        <p:spPr bwMode="auto">
          <a:xfrm>
            <a:off x="7875747" y="3259349"/>
            <a:ext cx="3307732" cy="283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9" name="Rectangle 208"/>
          <p:cNvSpPr/>
          <p:nvPr/>
        </p:nvSpPr>
        <p:spPr>
          <a:xfrm>
            <a:off x="632869" y="1859691"/>
            <a:ext cx="7439814" cy="4741979"/>
          </a:xfrm>
          <a:prstGeom prst="rect">
            <a:avLst/>
          </a:prstGeom>
        </p:spPr>
        <p:txBody>
          <a:bodyPr wrap="square" lIns="108878" tIns="54439" rIns="108878" bIns="54439">
            <a:spAutoFit/>
          </a:bodyPr>
          <a:lstStyle/>
          <a:p>
            <a:pPr>
              <a:spcAft>
                <a:spcPts val="415"/>
              </a:spcAft>
              <a:buClr>
                <a:schemeClr val="bg2">
                  <a:lumMod val="75000"/>
                </a:schemeClr>
              </a:buClr>
            </a:pPr>
            <a:r>
              <a:rPr lang="zh-CN" altLang="en-US" sz="1700" dirty="0">
                <a:solidFill>
                  <a:schemeClr val="accent1"/>
                </a:solidFill>
                <a:latin typeface="微软雅黑" panose="020B0503020204020204" pitchFamily="34" charset="-122"/>
                <a:ea typeface="微软雅黑" panose="020B0503020204020204" pitchFamily="34" charset="-122"/>
              </a:rPr>
              <a:t>能力</a:t>
            </a:r>
            <a:endParaRPr lang="en-US" sz="17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基于表级别定义数据管理层：内存处理</a:t>
            </a:r>
            <a:r>
              <a:rPr lang="en-US"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热数据</a:t>
            </a:r>
            <a:r>
              <a:rPr lang="en-US"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或磁盘处理</a:t>
            </a:r>
            <a:r>
              <a:rPr lang="en-US"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温数据</a:t>
            </a:r>
            <a:r>
              <a:rPr lang="en-US" sz="1500" dirty="0">
                <a:latin typeface="微软雅黑" panose="020B0503020204020204" pitchFamily="34" charset="-122"/>
                <a:ea typeface="微软雅黑" panose="020B0503020204020204" pitchFamily="34" charset="-122"/>
              </a:rPr>
              <a:t>)</a:t>
            </a:r>
            <a:endParaRPr lang="en-US" sz="15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利用磁盘级的列存储技术，提高数据分析访问性能</a:t>
            </a:r>
            <a:endParaRPr lang="en-US" sz="15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可支持高达</a:t>
            </a:r>
            <a:r>
              <a:rPr lang="en-US" altLang="zh-CN" sz="1500" dirty="0">
                <a:latin typeface="微软雅黑" panose="020B0503020204020204" pitchFamily="34" charset="-122"/>
                <a:ea typeface="微软雅黑" panose="020B0503020204020204" pitchFamily="34" charset="-122"/>
              </a:rPr>
              <a:t>PB</a:t>
            </a:r>
            <a:r>
              <a:rPr lang="zh-CN" altLang="en-US" sz="1500" dirty="0">
                <a:latin typeface="微软雅黑" panose="020B0503020204020204" pitchFamily="34" charset="-122"/>
                <a:ea typeface="微软雅黑" panose="020B0503020204020204" pitchFamily="34" charset="-122"/>
              </a:rPr>
              <a:t>级的数据规模</a:t>
            </a:r>
            <a:endParaRPr lang="en-US" sz="15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提供集成的安全策略与备份恢复能力</a:t>
            </a:r>
            <a:endParaRPr lang="en-US" sz="1500" dirty="0">
              <a:latin typeface="微软雅黑" panose="020B0503020204020204" pitchFamily="34" charset="-122"/>
              <a:ea typeface="微软雅黑" panose="020B0503020204020204" pitchFamily="34" charset="-122"/>
            </a:endParaRPr>
          </a:p>
          <a:p>
            <a:pPr>
              <a:spcBef>
                <a:spcPts val="1430"/>
              </a:spcBef>
              <a:spcAft>
                <a:spcPts val="415"/>
              </a:spcAft>
              <a:buClr>
                <a:schemeClr val="bg2">
                  <a:lumMod val="75000"/>
                </a:schemeClr>
              </a:buClr>
            </a:pPr>
            <a:r>
              <a:rPr lang="zh-CN" altLang="en-US" sz="1700" dirty="0">
                <a:solidFill>
                  <a:schemeClr val="accent1"/>
                </a:solidFill>
                <a:latin typeface="微软雅黑" panose="020B0503020204020204" pitchFamily="34" charset="-122"/>
                <a:ea typeface="微软雅黑" panose="020B0503020204020204" pitchFamily="34" charset="-122"/>
              </a:rPr>
              <a:t>动态分层处理引擎</a:t>
            </a:r>
            <a:endParaRPr lang="en-US" sz="17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列式处理引擎的先驱与领导者</a:t>
            </a:r>
            <a:endParaRPr lang="en-US" altLang="zh-CN" sz="15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久经考验的数据处理引擎（大量政府、金融、电信等行业）</a:t>
            </a:r>
            <a:endParaRPr lang="en-US" altLang="zh-CN" sz="15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在</a:t>
            </a:r>
            <a:r>
              <a:rPr lang="en-US" altLang="zh-CN" sz="1500" dirty="0">
                <a:latin typeface="微软雅黑" panose="020B0503020204020204" pitchFamily="34" charset="-122"/>
                <a:ea typeface="微软雅黑" panose="020B0503020204020204" pitchFamily="34" charset="-122"/>
              </a:rPr>
              <a:t>TPC-H</a:t>
            </a:r>
            <a:r>
              <a:rPr lang="zh-CN" altLang="en-US" sz="1500" dirty="0">
                <a:latin typeface="微软雅黑" panose="020B0503020204020204" pitchFamily="34" charset="-122"/>
                <a:ea typeface="微软雅黑" panose="020B0503020204020204" pitchFamily="34" charset="-122"/>
              </a:rPr>
              <a:t>基准的领先者</a:t>
            </a:r>
            <a:endParaRPr lang="en-US" sz="1500" u="sng" dirty="0">
              <a:latin typeface="微软雅黑" panose="020B0503020204020204" pitchFamily="34" charset="-122"/>
              <a:ea typeface="微软雅黑" panose="020B0503020204020204" pitchFamily="34" charset="-122"/>
            </a:endParaRPr>
          </a:p>
          <a:p>
            <a:pPr>
              <a:spcBef>
                <a:spcPts val="1430"/>
              </a:spcBef>
              <a:spcAft>
                <a:spcPts val="415"/>
              </a:spcAft>
              <a:buClr>
                <a:schemeClr val="bg2">
                  <a:lumMod val="75000"/>
                </a:schemeClr>
              </a:buClr>
            </a:pPr>
            <a:r>
              <a:rPr lang="zh-CN" altLang="en-US" sz="1700" dirty="0">
                <a:solidFill>
                  <a:schemeClr val="accent1"/>
                </a:solidFill>
                <a:latin typeface="微软雅黑" panose="020B0503020204020204" pitchFamily="34" charset="-122"/>
                <a:ea typeface="微软雅黑" panose="020B0503020204020204" pitchFamily="34" charset="-122"/>
              </a:rPr>
              <a:t>优势</a:t>
            </a:r>
            <a:endParaRPr lang="en-US" sz="17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库内集成，高性能</a:t>
            </a:r>
            <a:endParaRPr lang="en-US" sz="15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单一系统，消除了数据冗余</a:t>
            </a:r>
            <a:endParaRPr lang="en-US" sz="15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统一访问接口，降低复杂度</a:t>
            </a:r>
            <a:endParaRPr lang="en-US" altLang="zh-CN" sz="15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邮政可根据需要定义数据管理策略</a:t>
            </a:r>
            <a:endParaRPr lang="en-US" altLang="zh-CN" sz="1500" dirty="0">
              <a:latin typeface="微软雅黑" panose="020B0503020204020204" pitchFamily="34" charset="-122"/>
              <a:ea typeface="微软雅黑" panose="020B0503020204020204" pitchFamily="34" charset="-122"/>
            </a:endParaRPr>
          </a:p>
          <a:p>
            <a:pPr marL="340360" indent="-340360">
              <a:spcAft>
                <a:spcPts val="415"/>
              </a:spcAft>
              <a:buClr>
                <a:schemeClr val="bg2">
                  <a:lumMod val="75000"/>
                </a:schemeClr>
              </a:buClr>
              <a:buFont typeface="Wingdings" panose="05000000000000000000" pitchFamily="2" charset="2"/>
              <a:buChar char="§"/>
            </a:pPr>
            <a:r>
              <a:rPr lang="zh-CN" altLang="en-US" sz="1500" dirty="0">
                <a:latin typeface="微软雅黑" panose="020B0503020204020204" pitchFamily="34" charset="-122"/>
                <a:ea typeface="微软雅黑" panose="020B0503020204020204" pitchFamily="34" charset="-122"/>
              </a:rPr>
              <a:t>动态分层支持海量数据管理</a:t>
            </a:r>
            <a:endParaRPr lang="en-US" sz="1500" dirty="0">
              <a:latin typeface="微软雅黑" panose="020B0503020204020204" pitchFamily="34" charset="-122"/>
              <a:ea typeface="微软雅黑" panose="020B0503020204020204" pitchFamily="34" charset="-122"/>
            </a:endParaRPr>
          </a:p>
        </p:txBody>
      </p:sp>
      <p:sp>
        <p:nvSpPr>
          <p:cNvPr id="10" name="Title 52"/>
          <p:cNvSpPr>
            <a:spLocks noGrp="1"/>
          </p:cNvSpPr>
          <p:nvPr>
            <p:ph type="title"/>
          </p:nvPr>
        </p:nvSpPr>
        <p:spPr bwMode="gray">
          <a:xfrm>
            <a:off x="489503" y="324075"/>
            <a:ext cx="11330950" cy="756175"/>
          </a:xfrm>
        </p:spPr>
        <p:txBody>
          <a:bodyPr/>
          <a:lstStyle/>
          <a:p>
            <a:r>
              <a:rPr lang="en-US" altLang="zh-CN" dirty="0">
                <a:latin typeface="微软雅黑" panose="020B0503020204020204" pitchFamily="34" charset="-122"/>
                <a:ea typeface="微软雅黑" panose="020B0503020204020204" pitchFamily="34" charset="-122"/>
              </a:rPr>
              <a:t>HANA</a:t>
            </a:r>
            <a:r>
              <a:rPr lang="zh-CN" altLang="en-US" dirty="0">
                <a:latin typeface="微软雅黑" panose="020B0503020204020204" pitchFamily="34" charset="-122"/>
                <a:ea typeface="微软雅黑" panose="020B0503020204020204" pitchFamily="34" charset="-122"/>
              </a:rPr>
              <a:t>动态数据分层</a:t>
            </a:r>
            <a:br>
              <a:rPr lang="en-US" altLang="zh-CN" sz="2900" dirty="0">
                <a:latin typeface="微软雅黑" panose="020B0503020204020204" pitchFamily="34" charset="-122"/>
                <a:ea typeface="微软雅黑" panose="020B0503020204020204" pitchFamily="34" charset="-122"/>
              </a:rPr>
            </a:br>
            <a:r>
              <a:rPr lang="zh-CN" altLang="en-US" sz="2400" b="0" dirty="0">
                <a:latin typeface="微软雅黑" panose="020B0503020204020204" pitchFamily="34" charset="-122"/>
                <a:ea typeface="微软雅黑" panose="020B0503020204020204" pitchFamily="34" charset="-122"/>
              </a:rPr>
              <a:t>内存和磁盘之间的合适的价格</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性能平衡</a:t>
            </a:r>
            <a:endParaRPr lang="en-US" sz="2200" b="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1"/>
          <p:cNvSpPr>
            <a:spLocks noChangeArrowheads="1"/>
          </p:cNvSpPr>
          <p:nvPr/>
        </p:nvSpPr>
        <p:spPr bwMode="gray">
          <a:xfrm>
            <a:off x="455203" y="1317124"/>
            <a:ext cx="11307860" cy="661534"/>
          </a:xfrm>
          <a:prstGeom prst="homePlate">
            <a:avLst>
              <a:gd name="adj" fmla="val 30535"/>
            </a:avLst>
          </a:prstGeom>
          <a:gradFill rotWithShape="1">
            <a:gsLst>
              <a:gs pos="0">
                <a:srgbClr val="FFFFFF"/>
              </a:gs>
              <a:gs pos="61000">
                <a:srgbClr val="D5E0EF"/>
              </a:gs>
            </a:gsLst>
            <a:lin ang="0" scaled="1"/>
          </a:gradFill>
          <a:ln w="12700" algn="ctr">
            <a:noFill/>
            <a:miter lim="800000"/>
          </a:ln>
        </p:spPr>
        <p:txBody>
          <a:bodyPr wrap="none" lIns="0" tIns="0" rIns="0" bIns="0" anchor="ctr">
            <a:normAutofit/>
          </a:bodyPr>
          <a:lstStyle/>
          <a:p>
            <a:pPr marL="114300" lvl="2">
              <a:lnSpc>
                <a:spcPct val="120000"/>
              </a:lnSpc>
              <a:buClr>
                <a:schemeClr val="accent1"/>
              </a:buClr>
              <a:buNone/>
              <a:defRPr/>
            </a:pPr>
            <a:r>
              <a:rPr lang="zh-CN" altLang="en-US" sz="1800" dirty="0">
                <a:latin typeface="微软雅黑" panose="020B0503020204020204" pitchFamily="34" charset="-122"/>
                <a:ea typeface="微软雅黑" panose="020B0503020204020204" pitchFamily="34" charset="-122"/>
                <a:sym typeface="Wingdings" panose="05000000000000000000" pitchFamily="2" charset="2"/>
              </a:rPr>
              <a:t>支持丰富的</a:t>
            </a:r>
            <a:r>
              <a:rPr lang="en-US" altLang="zh-CN" sz="1800" dirty="0">
                <a:latin typeface="微软雅黑" panose="020B0503020204020204" pitchFamily="34" charset="-122"/>
                <a:ea typeface="微软雅黑" panose="020B0503020204020204" pitchFamily="34" charset="-122"/>
                <a:sym typeface="Wingdings" panose="05000000000000000000" pitchFamily="2" charset="2"/>
              </a:rPr>
              <a:t>Hadoop</a:t>
            </a:r>
            <a:r>
              <a:rPr lang="zh-CN" altLang="en-US" sz="1800" dirty="0">
                <a:latin typeface="微软雅黑" panose="020B0503020204020204" pitchFamily="34" charset="-122"/>
                <a:ea typeface="微软雅黑" panose="020B0503020204020204" pitchFamily="34" charset="-122"/>
                <a:sym typeface="Wingdings" panose="05000000000000000000" pitchFamily="2" charset="2"/>
              </a:rPr>
              <a:t>处理引擎，支持主要的</a:t>
            </a:r>
            <a:r>
              <a:rPr lang="en-US" altLang="zh-CN" sz="1800" dirty="0">
                <a:latin typeface="微软雅黑" panose="020B0503020204020204" pitchFamily="34" charset="-122"/>
                <a:ea typeface="微软雅黑" panose="020B0503020204020204" pitchFamily="34" charset="-122"/>
                <a:sym typeface="Wingdings" panose="05000000000000000000" pitchFamily="2" charset="2"/>
              </a:rPr>
              <a:t>Hadoop</a:t>
            </a:r>
            <a:r>
              <a:rPr lang="zh-CN" altLang="en-US" sz="1800" dirty="0">
                <a:latin typeface="微软雅黑" panose="020B0503020204020204" pitchFamily="34" charset="-122"/>
                <a:ea typeface="微软雅黑" panose="020B0503020204020204" pitchFamily="34" charset="-122"/>
                <a:sym typeface="Wingdings" panose="05000000000000000000" pitchFamily="2" charset="2"/>
              </a:rPr>
              <a:t>厂商，如</a:t>
            </a:r>
            <a:r>
              <a:rPr lang="en-US" sz="1800" dirty="0" err="1">
                <a:latin typeface="微软雅黑" panose="020B0503020204020204" pitchFamily="34" charset="-122"/>
                <a:ea typeface="微软雅黑" panose="020B0503020204020204" pitchFamily="34" charset="-122"/>
              </a:rPr>
              <a:t>Cloudera</a:t>
            </a:r>
            <a:r>
              <a:rPr lang="en-US" sz="1800" dirty="0">
                <a:latin typeface="微软雅黑" panose="020B0503020204020204" pitchFamily="34" charset="-122"/>
                <a:ea typeface="微软雅黑" panose="020B0503020204020204" pitchFamily="34" charset="-122"/>
              </a:rPr>
              <a:t>, </a:t>
            </a:r>
            <a:r>
              <a:rPr lang="en-US" sz="1800" dirty="0" err="1">
                <a:latin typeface="微软雅黑" panose="020B0503020204020204" pitchFamily="34" charset="-122"/>
                <a:ea typeface="微软雅黑" panose="020B0503020204020204" pitchFamily="34" charset="-122"/>
              </a:rPr>
              <a:t>Hortonworks</a:t>
            </a:r>
            <a:r>
              <a:rPr lang="en-US" sz="1800" dirty="0">
                <a:latin typeface="微软雅黑" panose="020B0503020204020204" pitchFamily="34" charset="-122"/>
                <a:ea typeface="微软雅黑" panose="020B0503020204020204" pitchFamily="34" charset="-122"/>
              </a:rPr>
              <a:t>, </a:t>
            </a:r>
            <a:r>
              <a:rPr lang="en-US" sz="1800" dirty="0" err="1">
                <a:latin typeface="微软雅黑" panose="020B0503020204020204" pitchFamily="34" charset="-122"/>
                <a:ea typeface="微软雅黑" panose="020B0503020204020204" pitchFamily="34" charset="-122"/>
              </a:rPr>
              <a:t>MapR</a:t>
            </a:r>
            <a:r>
              <a:rPr lang="zh-CN" altLang="en-US" sz="1800" dirty="0">
                <a:latin typeface="微软雅黑" panose="020B0503020204020204" pitchFamily="34" charset="-122"/>
                <a:ea typeface="微软雅黑" panose="020B0503020204020204" pitchFamily="34" charset="-122"/>
              </a:rPr>
              <a:t>等</a:t>
            </a:r>
            <a:endParaRPr lang="en-US" sz="18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6" name="Text Placeholder 2"/>
          <p:cNvSpPr txBox="1"/>
          <p:nvPr/>
        </p:nvSpPr>
        <p:spPr bwMode="gray">
          <a:xfrm>
            <a:off x="296306" y="2242742"/>
            <a:ext cx="7935437" cy="392909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anose="05000000000000000000"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anose="05000000000000000000"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anose="020B0604020202020204" pitchFamily="34" charset="0"/>
              <a:buChar char="–"/>
              <a:defRPr sz="1400" kern="1200">
                <a:solidFill>
                  <a:schemeClr val="tx1"/>
                </a:solidFill>
                <a:latin typeface="+mn-lt"/>
                <a:ea typeface="+mn-ea"/>
                <a:cs typeface="+mn-cs"/>
              </a:defRPr>
            </a:lvl4pPr>
            <a:lvl5pPr marL="627380" indent="-179705" algn="l" defTabSz="914400" rtl="0" eaLnBrk="1" latinLnBrk="0" hangingPunct="1">
              <a:spcBef>
                <a:spcPts val="250"/>
              </a:spcBef>
              <a:buClr>
                <a:schemeClr val="accent2"/>
              </a:buClr>
              <a:buSzPct val="100000"/>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nSpc>
                <a:spcPct val="90000"/>
              </a:lnSpc>
              <a:buFont typeface="Wingdings" panose="05000000000000000000" pitchFamily="2" charset="2"/>
              <a:buChar char="§"/>
            </a:pPr>
            <a:r>
              <a:rPr lang="en-US" sz="1700" b="1" dirty="0">
                <a:solidFill>
                  <a:schemeClr val="accent1"/>
                </a:solidFill>
                <a:latin typeface="微软雅黑" panose="020B0503020204020204" pitchFamily="34" charset="-122"/>
                <a:ea typeface="微软雅黑" panose="020B0503020204020204" pitchFamily="34" charset="-122"/>
              </a:rPr>
              <a:t>Smart Data Access</a:t>
            </a:r>
            <a:endParaRPr lang="en-US" sz="1700" b="1" dirty="0">
              <a:solidFill>
                <a:schemeClr val="accent1"/>
              </a:solidFill>
              <a:latin typeface="微软雅黑" panose="020B0503020204020204" pitchFamily="34" charset="-122"/>
              <a:ea typeface="微软雅黑" panose="020B0503020204020204" pitchFamily="34" charset="-122"/>
            </a:endParaRPr>
          </a:p>
          <a:p>
            <a:pPr lvl="3">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将外部的数据源映射为本地的数据表，做到实时访问外部数据源</a:t>
            </a:r>
            <a:endParaRPr lang="en-US" altLang="zh-CN" sz="1600" dirty="0">
              <a:latin typeface="微软雅黑" panose="020B0503020204020204" pitchFamily="34" charset="-122"/>
              <a:ea typeface="微软雅黑" panose="020B0503020204020204" pitchFamily="34" charset="-122"/>
            </a:endParaRPr>
          </a:p>
          <a:p>
            <a:pPr lvl="3">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支持与</a:t>
            </a:r>
            <a:r>
              <a:rPr lang="en-US" altLang="zh-CN" sz="1600" dirty="0">
                <a:latin typeface="微软雅黑" panose="020B0503020204020204" pitchFamily="34" charset="-122"/>
                <a:ea typeface="微软雅黑" panose="020B0503020204020204" pitchFamily="34" charset="-122"/>
              </a:rPr>
              <a:t>Hadoop</a:t>
            </a:r>
            <a:r>
              <a:rPr lang="zh-CN" altLang="en-US" sz="1600" dirty="0">
                <a:latin typeface="微软雅黑" panose="020B0503020204020204" pitchFamily="34" charset="-122"/>
                <a:ea typeface="微软雅黑" panose="020B0503020204020204" pitchFamily="34" charset="-122"/>
              </a:rPr>
              <a:t>，</a:t>
            </a:r>
            <a:r>
              <a:rPr lang="en-US" sz="1600" dirty="0">
                <a:latin typeface="微软雅黑" panose="020B0503020204020204" pitchFamily="34" charset="-122"/>
                <a:ea typeface="微软雅黑" panose="020B0503020204020204" pitchFamily="34" charset="-122"/>
              </a:rPr>
              <a:t>Teradata, Microsoft </a:t>
            </a:r>
            <a:r>
              <a:rPr lang="en-US" sz="1600" dirty="0" err="1">
                <a:latin typeface="微软雅黑" panose="020B0503020204020204" pitchFamily="34" charset="-122"/>
                <a:ea typeface="微软雅黑" panose="020B0503020204020204" pitchFamily="34" charset="-122"/>
              </a:rPr>
              <a:t>SQLServer</a:t>
            </a:r>
            <a:r>
              <a:rPr lang="en-US" sz="1600" dirty="0">
                <a:latin typeface="微软雅黑" panose="020B0503020204020204" pitchFamily="34" charset="-122"/>
                <a:ea typeface="微软雅黑" panose="020B0503020204020204" pitchFamily="34" charset="-122"/>
              </a:rPr>
              <a:t>, Oracle, IBM DB2, IBM </a:t>
            </a:r>
            <a:r>
              <a:rPr lang="en-US" sz="1600" dirty="0" err="1">
                <a:latin typeface="微软雅黑" panose="020B0503020204020204" pitchFamily="34" charset="-122"/>
                <a:ea typeface="微软雅黑" panose="020B0503020204020204" pitchFamily="34" charset="-122"/>
              </a:rPr>
              <a:t>Netezza</a:t>
            </a:r>
            <a:r>
              <a:rPr lang="zh-CN" altLang="en-US" sz="1600" dirty="0">
                <a:latin typeface="微软雅黑" panose="020B0503020204020204" pitchFamily="34" charset="-122"/>
                <a:ea typeface="微软雅黑" panose="020B0503020204020204" pitchFamily="34" charset="-122"/>
              </a:rPr>
              <a:t>等数据库的集成</a:t>
            </a:r>
            <a:endParaRPr lang="en-US" sz="1600" b="1" dirty="0">
              <a:solidFill>
                <a:schemeClr val="accent1"/>
              </a:solidFill>
              <a:latin typeface="微软雅黑" panose="020B0503020204020204" pitchFamily="34" charset="-122"/>
              <a:ea typeface="微软雅黑" panose="020B0503020204020204" pitchFamily="34" charset="-122"/>
            </a:endParaRPr>
          </a:p>
          <a:p>
            <a:pPr lvl="2">
              <a:lnSpc>
                <a:spcPct val="90000"/>
              </a:lnSpc>
              <a:spcBef>
                <a:spcPts val="1430"/>
              </a:spcBef>
              <a:buFont typeface="Wingdings" panose="05000000000000000000" pitchFamily="2" charset="2"/>
              <a:buChar char="§"/>
            </a:pPr>
            <a:r>
              <a:rPr lang="en-US" sz="1700" b="1" dirty="0">
                <a:solidFill>
                  <a:schemeClr val="accent1"/>
                </a:solidFill>
                <a:latin typeface="微软雅黑" panose="020B0503020204020204" pitchFamily="34" charset="-122"/>
                <a:ea typeface="微软雅黑" panose="020B0503020204020204" pitchFamily="34" charset="-122"/>
              </a:rPr>
              <a:t>Virtual UDF (vUDF)</a:t>
            </a:r>
            <a:endParaRPr lang="en-US" sz="1700" b="1" dirty="0">
              <a:solidFill>
                <a:schemeClr val="accent1"/>
              </a:solidFill>
              <a:latin typeface="微软雅黑" panose="020B0503020204020204" pitchFamily="34" charset="-122"/>
              <a:ea typeface="微软雅黑" panose="020B0503020204020204" pitchFamily="34" charset="-122"/>
            </a:endParaRPr>
          </a:p>
          <a:p>
            <a:pPr lvl="3">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可自定义的数据联邦类型</a:t>
            </a:r>
            <a:endParaRPr lang="en-US" sz="1600" dirty="0">
              <a:latin typeface="微软雅黑" panose="020B0503020204020204" pitchFamily="34" charset="-122"/>
              <a:ea typeface="微软雅黑" panose="020B0503020204020204" pitchFamily="34" charset="-122"/>
            </a:endParaRPr>
          </a:p>
          <a:p>
            <a:pPr lvl="3">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支持访问</a:t>
            </a:r>
            <a:r>
              <a:rPr lang="en-US" altLang="zh-CN" sz="1600" dirty="0">
                <a:latin typeface="微软雅黑" panose="020B0503020204020204" pitchFamily="34" charset="-122"/>
                <a:ea typeface="微软雅黑" panose="020B0503020204020204" pitchFamily="34" charset="-122"/>
              </a:rPr>
              <a:t>Hadoop</a:t>
            </a:r>
            <a:r>
              <a:rPr lang="zh-CN" altLang="en-US" sz="1600" dirty="0">
                <a:latin typeface="微软雅黑" panose="020B0503020204020204" pitchFamily="34" charset="-122"/>
                <a:ea typeface="微软雅黑" panose="020B0503020204020204" pitchFamily="34" charset="-122"/>
              </a:rPr>
              <a:t>分布式文件系统</a:t>
            </a:r>
            <a:r>
              <a:rPr lang="en-US" sz="1600" dirty="0">
                <a:latin typeface="微软雅黑" panose="020B0503020204020204" pitchFamily="34" charset="-122"/>
                <a:ea typeface="微软雅黑" panose="020B0503020204020204" pitchFamily="34" charset="-122"/>
              </a:rPr>
              <a:t>(HDFS)</a:t>
            </a:r>
            <a:r>
              <a:rPr lang="zh-CN" altLang="en-US" sz="1600" dirty="0">
                <a:latin typeface="微软雅黑" panose="020B0503020204020204" pitchFamily="34" charset="-122"/>
                <a:ea typeface="微软雅黑" panose="020B0503020204020204" pitchFamily="34" charset="-122"/>
              </a:rPr>
              <a:t>，无需</a:t>
            </a:r>
            <a:r>
              <a:rPr lang="en-US" altLang="zh-CN" sz="1600" dirty="0">
                <a:latin typeface="微软雅黑" panose="020B0503020204020204" pitchFamily="34" charset="-122"/>
                <a:ea typeface="微软雅黑" panose="020B0503020204020204" pitchFamily="34" charset="-122"/>
              </a:rPr>
              <a:t>Mapper/Reducer</a:t>
            </a:r>
            <a:r>
              <a:rPr lang="zh-CN" altLang="en-US" sz="1600" dirty="0">
                <a:latin typeface="微软雅黑" panose="020B0503020204020204" pitchFamily="34" charset="-122"/>
                <a:ea typeface="微软雅黑" panose="020B0503020204020204" pitchFamily="34" charset="-122"/>
              </a:rPr>
              <a:t>解析包</a:t>
            </a:r>
            <a:endParaRPr lang="en-US" sz="1600" dirty="0">
              <a:latin typeface="微软雅黑" panose="020B0503020204020204" pitchFamily="34" charset="-122"/>
              <a:ea typeface="微软雅黑" panose="020B0503020204020204" pitchFamily="34" charset="-122"/>
            </a:endParaRPr>
          </a:p>
          <a:p>
            <a:pPr lvl="3">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支持直接调用自定义的</a:t>
            </a:r>
            <a:r>
              <a:rPr lang="en-US" sz="1600" dirty="0">
                <a:latin typeface="微软雅黑" panose="020B0503020204020204" pitchFamily="34" charset="-122"/>
                <a:ea typeface="微软雅黑" panose="020B0503020204020204" pitchFamily="34" charset="-122"/>
              </a:rPr>
              <a:t>Map Reduce</a:t>
            </a:r>
            <a:r>
              <a:rPr lang="zh-CN" altLang="en-US" sz="1600" dirty="0">
                <a:latin typeface="微软雅黑" panose="020B0503020204020204" pitchFamily="34" charset="-122"/>
                <a:ea typeface="微软雅黑" panose="020B0503020204020204" pitchFamily="34" charset="-122"/>
              </a:rPr>
              <a:t>任务</a:t>
            </a:r>
            <a:endParaRPr lang="en-US" sz="1600" dirty="0">
              <a:latin typeface="微软雅黑" panose="020B0503020204020204" pitchFamily="34" charset="-122"/>
              <a:ea typeface="微软雅黑" panose="020B0503020204020204" pitchFamily="34" charset="-122"/>
            </a:endParaRPr>
          </a:p>
          <a:p>
            <a:pPr lvl="3">
              <a:buFont typeface="Wingdings" panose="05000000000000000000" pitchFamily="2" charset="2"/>
              <a:buChar char="§"/>
            </a:pPr>
            <a:r>
              <a:rPr lang="en-US" sz="1600" dirty="0">
                <a:latin typeface="微软雅黑" panose="020B0503020204020204" pitchFamily="34" charset="-122"/>
                <a:ea typeface="微软雅黑" panose="020B0503020204020204" pitchFamily="34" charset="-122"/>
              </a:rPr>
              <a:t>vUDF</a:t>
            </a:r>
            <a:r>
              <a:rPr lang="zh-CN" altLang="en-US" sz="1600" dirty="0">
                <a:latin typeface="微软雅黑" panose="020B0503020204020204" pitchFamily="34" charset="-122"/>
                <a:ea typeface="微软雅黑" panose="020B0503020204020204" pitchFamily="34" charset="-122"/>
              </a:rPr>
              <a:t>可集成到</a:t>
            </a:r>
            <a:r>
              <a:rPr lang="en-US"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语句</a:t>
            </a:r>
            <a:endParaRPr lang="en-US" sz="1600" dirty="0">
              <a:latin typeface="微软雅黑" panose="020B0503020204020204" pitchFamily="34" charset="-122"/>
              <a:ea typeface="微软雅黑" panose="020B0503020204020204" pitchFamily="34" charset="-122"/>
            </a:endParaRPr>
          </a:p>
          <a:p>
            <a:pPr lvl="2">
              <a:lnSpc>
                <a:spcPct val="90000"/>
              </a:lnSpc>
              <a:spcBef>
                <a:spcPts val="1430"/>
              </a:spcBef>
              <a:buFont typeface="Wingdings" panose="05000000000000000000" pitchFamily="2" charset="2"/>
              <a:buChar char="§"/>
            </a:pPr>
            <a:r>
              <a:rPr lang="zh-CN" altLang="en-US" sz="1700" b="1" dirty="0">
                <a:solidFill>
                  <a:schemeClr val="accent1"/>
                </a:solidFill>
                <a:latin typeface="微软雅黑" panose="020B0503020204020204" pitchFamily="34" charset="-122"/>
                <a:ea typeface="微软雅黑" panose="020B0503020204020204" pitchFamily="34" charset="-122"/>
              </a:rPr>
              <a:t>效益</a:t>
            </a:r>
            <a:endParaRPr lang="en-US" sz="1700" b="1" dirty="0">
              <a:solidFill>
                <a:schemeClr val="accent1"/>
              </a:solidFill>
              <a:latin typeface="微软雅黑" panose="020B0503020204020204" pitchFamily="34" charset="-122"/>
              <a:ea typeface="微软雅黑" panose="020B0503020204020204" pitchFamily="34" charset="-122"/>
            </a:endParaRPr>
          </a:p>
          <a:p>
            <a:pPr lvl="3">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能够利用</a:t>
            </a:r>
            <a:r>
              <a:rPr lang="en-US" altLang="zh-CN" sz="1600" dirty="0">
                <a:latin typeface="微软雅黑" panose="020B0503020204020204" pitchFamily="34" charset="-122"/>
                <a:ea typeface="微软雅黑" panose="020B0503020204020204" pitchFamily="34" charset="-122"/>
                <a:cs typeface="Arial" panose="020B0604020202020204" pitchFamily="34" charset="0"/>
              </a:rPr>
              <a:t>Hadoop</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集群中</a:t>
            </a:r>
            <a:r>
              <a:rPr lang="en-US" sz="1600" dirty="0">
                <a:latin typeface="微软雅黑" panose="020B0503020204020204" pitchFamily="34" charset="-122"/>
                <a:ea typeface="微软雅黑" panose="020B0503020204020204" pitchFamily="34" charset="-122"/>
                <a:cs typeface="Arial" panose="020B0604020202020204" pitchFamily="34" charset="0"/>
              </a:rPr>
              <a:t>HIVE &amp; Spark</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无法提供的功能</a:t>
            </a:r>
            <a:r>
              <a:rPr lang="en-US" sz="16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如</a:t>
            </a:r>
            <a:r>
              <a:rPr lang="en-US" sz="1600" dirty="0">
                <a:latin typeface="微软雅黑" panose="020B0503020204020204" pitchFamily="34" charset="-122"/>
                <a:ea typeface="微软雅黑" panose="020B0503020204020204" pitchFamily="34" charset="-122"/>
                <a:cs typeface="Arial" panose="020B0604020202020204" pitchFamily="34" charset="0"/>
              </a:rPr>
              <a:t>. Hadoop Distributed File System (HDFS) </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和</a:t>
            </a:r>
            <a:r>
              <a:rPr lang="en-US" sz="1600" dirty="0" err="1">
                <a:latin typeface="微软雅黑" panose="020B0503020204020204" pitchFamily="34" charset="-122"/>
                <a:ea typeface="微软雅黑" panose="020B0503020204020204" pitchFamily="34" charset="-122"/>
                <a:cs typeface="Arial" panose="020B0604020202020204" pitchFamily="34" charset="0"/>
              </a:rPr>
              <a:t>MapReduce</a:t>
            </a:r>
            <a:r>
              <a:rPr lang="en-US" sz="1600" dirty="0">
                <a:latin typeface="微软雅黑" panose="020B0503020204020204" pitchFamily="34" charset="-122"/>
                <a:ea typeface="微软雅黑" panose="020B0503020204020204" pitchFamily="34" charset="-122"/>
                <a:cs typeface="Arial" panose="020B0604020202020204" pitchFamily="34" charset="0"/>
              </a:rPr>
              <a:t>)</a:t>
            </a:r>
            <a:endParaRPr lang="en-US" sz="1600" dirty="0">
              <a:latin typeface="微软雅黑" panose="020B0503020204020204" pitchFamily="34" charset="-122"/>
              <a:ea typeface="微软雅黑" panose="020B0503020204020204" pitchFamily="34" charset="-122"/>
              <a:cs typeface="Arial" panose="020B0604020202020204" pitchFamily="34" charset="0"/>
            </a:endParaRPr>
          </a:p>
          <a:p>
            <a:pPr lvl="3">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提高非结构化数据的即席查询能力</a:t>
            </a:r>
            <a:endParaRPr lang="en-US" sz="1600" dirty="0">
              <a:latin typeface="微软雅黑" panose="020B0503020204020204" pitchFamily="34" charset="-122"/>
              <a:ea typeface="微软雅黑" panose="020B0503020204020204" pitchFamily="34" charset="-122"/>
            </a:endParaRPr>
          </a:p>
        </p:txBody>
      </p:sp>
      <p:pic>
        <p:nvPicPr>
          <p:cNvPr id="17" name="Picture 8" descr="https://encrypted-tbn1.gstatic.com/images?q=tbn:ANd9GcR1IG271v--tClIv3mK6E_TdzQqZiya3ULf56FZhll3xJSLx3M_"/>
          <p:cNvPicPr>
            <a:picLocks noChangeAspect="1" noChangeArrowheads="1"/>
          </p:cNvPicPr>
          <p:nvPr/>
        </p:nvPicPr>
        <p:blipFill>
          <a:blip r:embed="rId1"/>
          <a:srcRect/>
          <a:stretch>
            <a:fillRect/>
          </a:stretch>
        </p:blipFill>
        <p:spPr bwMode="auto">
          <a:xfrm>
            <a:off x="10661901" y="2092095"/>
            <a:ext cx="1270331" cy="95272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8758354" y="3107266"/>
            <a:ext cx="3004709" cy="1477671"/>
          </a:xfrm>
          <a:prstGeom prst="rect">
            <a:avLst/>
          </a:prstGeom>
          <a:solidFill>
            <a:schemeClr val="accent1">
              <a:lumMod val="60000"/>
              <a:lumOff val="40000"/>
            </a:schemeClr>
          </a:solidFill>
          <a:ln w="6350" algn="ctr">
            <a:noFill/>
            <a:miter lim="800000"/>
          </a:ln>
        </p:spPr>
        <p:txBody>
          <a:bodyPr lIns="107163" tIns="85730" rIns="107163" bIns="85730" rtlCol="0" anchor="t"/>
          <a:lstStyle/>
          <a:p>
            <a:pPr algn="ctr" fontAlgn="base">
              <a:spcBef>
                <a:spcPct val="50000"/>
              </a:spcBef>
              <a:spcAft>
                <a:spcPct val="0"/>
              </a:spcAft>
              <a:buClr>
                <a:srgbClr val="F0AB00"/>
              </a:buClr>
              <a:buSzPct val="80000"/>
            </a:pPr>
            <a:r>
              <a:rPr lang="en-US" sz="2400" kern="0" dirty="0">
                <a:latin typeface="微软雅黑" panose="020B0503020204020204" pitchFamily="34" charset="-122"/>
                <a:ea typeface="微软雅黑" panose="020B0503020204020204" pitchFamily="34" charset="-122"/>
                <a:cs typeface="Arial Unicode MS" panose="020B0604020202020204" pitchFamily="34" charset="-128"/>
              </a:rPr>
              <a:t>SAP HANA</a:t>
            </a: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pic>
        <p:nvPicPr>
          <p:cNvPr id="19" name="Picture 12" descr="http://www.frijolesverdes.com/images/estadisticas.png"/>
          <p:cNvPicPr>
            <a:picLocks noChangeAspect="1" noChangeArrowheads="1"/>
          </p:cNvPicPr>
          <p:nvPr/>
        </p:nvPicPr>
        <p:blipFill>
          <a:blip r:embed="rId2" cstate="screen"/>
          <a:srcRect/>
          <a:stretch>
            <a:fillRect/>
          </a:stretch>
        </p:blipFill>
        <p:spPr bwMode="auto">
          <a:xfrm>
            <a:off x="9117653" y="2162223"/>
            <a:ext cx="1544249" cy="88259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gray">
          <a:xfrm>
            <a:off x="8909276" y="3557484"/>
            <a:ext cx="1351431" cy="415732"/>
          </a:xfrm>
          <a:prstGeom prst="rect">
            <a:avLst/>
          </a:prstGeom>
          <a:solidFill>
            <a:schemeClr val="bg2">
              <a:lumMod val="90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vUDF Operator</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1" name="Rectangle 20"/>
          <p:cNvSpPr/>
          <p:nvPr/>
        </p:nvSpPr>
        <p:spPr bwMode="gray">
          <a:xfrm>
            <a:off x="9698401" y="4075930"/>
            <a:ext cx="1351431" cy="415732"/>
          </a:xfrm>
          <a:prstGeom prst="rect">
            <a:avLst/>
          </a:prstGeom>
          <a:solidFill>
            <a:schemeClr val="bg2">
              <a:lumMod val="90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RFC Hadoop</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2" name="Rectangle 21"/>
          <p:cNvSpPr/>
          <p:nvPr/>
        </p:nvSpPr>
        <p:spPr bwMode="gray">
          <a:xfrm>
            <a:off x="8774192" y="4763108"/>
            <a:ext cx="3004709" cy="1437247"/>
          </a:xfrm>
          <a:prstGeom prst="rect">
            <a:avLst/>
          </a:prstGeom>
          <a:solidFill>
            <a:schemeClr val="tx2">
              <a:lumMod val="20000"/>
              <a:lumOff val="80000"/>
            </a:schemeClr>
          </a:solidFill>
          <a:ln w="6350" algn="ctr">
            <a:noFill/>
            <a:miter lim="800000"/>
          </a:ln>
        </p:spPr>
        <p:txBody>
          <a:bodyPr lIns="107163" tIns="85730" rIns="107163" bIns="85730" rtlCol="0" anchor="b"/>
          <a:lstStyle/>
          <a:p>
            <a:pPr algn="ctr" fontAlgn="base">
              <a:spcBef>
                <a:spcPct val="50000"/>
              </a:spcBef>
              <a:spcAft>
                <a:spcPct val="0"/>
              </a:spcAft>
              <a:buClr>
                <a:srgbClr val="F0AB00"/>
              </a:buClr>
              <a:buSzPct val="80000"/>
            </a:pPr>
            <a:r>
              <a:rPr lang="en-US" sz="2400" kern="0" dirty="0">
                <a:latin typeface="微软雅黑" panose="020B0503020204020204" pitchFamily="34" charset="-122"/>
                <a:ea typeface="微软雅黑" panose="020B0503020204020204" pitchFamily="34" charset="-122"/>
                <a:cs typeface="Arial Unicode MS" panose="020B0604020202020204" pitchFamily="34" charset="-128"/>
              </a:rPr>
              <a:t>Hadoop</a:t>
            </a: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3" name="Rectangle 22"/>
          <p:cNvSpPr/>
          <p:nvPr/>
        </p:nvSpPr>
        <p:spPr bwMode="gray">
          <a:xfrm>
            <a:off x="8900995" y="4869780"/>
            <a:ext cx="1504600" cy="415732"/>
          </a:xfrm>
          <a:prstGeom prst="rect">
            <a:avLst/>
          </a:prstGeom>
          <a:solidFill>
            <a:schemeClr val="bg2">
              <a:lumMod val="90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600" kern="0" dirty="0">
                <a:latin typeface="微软雅黑" panose="020B0503020204020204" pitchFamily="34" charset="-122"/>
                <a:ea typeface="微软雅黑" panose="020B0503020204020204" pitchFamily="34" charset="-122"/>
                <a:cs typeface="Arial Unicode MS" panose="020B0604020202020204" pitchFamily="34" charset="-128"/>
              </a:rPr>
              <a:t>Map Reduce</a:t>
            </a:r>
            <a:endParaRPr lang="en-US" sz="16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4" name="Rectangle 23"/>
          <p:cNvSpPr/>
          <p:nvPr/>
        </p:nvSpPr>
        <p:spPr bwMode="gray">
          <a:xfrm>
            <a:off x="8900995" y="5391956"/>
            <a:ext cx="1504600" cy="415732"/>
          </a:xfrm>
          <a:prstGeom prst="rect">
            <a:avLst/>
          </a:prstGeom>
          <a:solidFill>
            <a:schemeClr val="bg2">
              <a:lumMod val="90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700" kern="0" dirty="0">
                <a:latin typeface="微软雅黑" panose="020B0503020204020204" pitchFamily="34" charset="-122"/>
                <a:ea typeface="微软雅黑" panose="020B0503020204020204" pitchFamily="34" charset="-122"/>
                <a:cs typeface="Arial Unicode MS" panose="020B0604020202020204" pitchFamily="34" charset="-128"/>
              </a:rPr>
              <a:t>HDFS</a:t>
            </a:r>
            <a:endParaRPr lang="en-US" sz="17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5" name="Rectangle 24"/>
          <p:cNvSpPr/>
          <p:nvPr/>
        </p:nvSpPr>
        <p:spPr bwMode="gray">
          <a:xfrm>
            <a:off x="10544767" y="4869091"/>
            <a:ext cx="1080244" cy="415732"/>
          </a:xfrm>
          <a:prstGeom prst="rect">
            <a:avLst/>
          </a:prstGeom>
          <a:solidFill>
            <a:schemeClr val="bg2">
              <a:lumMod val="90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700" kern="0" dirty="0">
                <a:latin typeface="微软雅黑" panose="020B0503020204020204" pitchFamily="34" charset="-122"/>
                <a:ea typeface="微软雅黑" panose="020B0503020204020204" pitchFamily="34" charset="-122"/>
                <a:cs typeface="Arial Unicode MS" panose="020B0604020202020204" pitchFamily="34" charset="-128"/>
              </a:rPr>
              <a:t>YARN</a:t>
            </a:r>
            <a:endParaRPr lang="en-US" sz="17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6" name="Rectangle 25"/>
          <p:cNvSpPr/>
          <p:nvPr/>
        </p:nvSpPr>
        <p:spPr bwMode="gray">
          <a:xfrm>
            <a:off x="10544767" y="5391267"/>
            <a:ext cx="1080244" cy="415732"/>
          </a:xfrm>
          <a:prstGeom prst="rect">
            <a:avLst/>
          </a:prstGeom>
          <a:solidFill>
            <a:schemeClr val="bg2">
              <a:lumMod val="90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700" kern="0" dirty="0">
                <a:latin typeface="微软雅黑" panose="020B0503020204020204" pitchFamily="34" charset="-122"/>
                <a:ea typeface="微软雅黑" panose="020B0503020204020204" pitchFamily="34" charset="-122"/>
                <a:cs typeface="Arial Unicode MS" panose="020B0604020202020204" pitchFamily="34" charset="-128"/>
              </a:rPr>
              <a:t>HIVE</a:t>
            </a:r>
            <a:endParaRPr lang="en-US" sz="17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30" name="Straight Arrow Connector 29"/>
          <p:cNvCxnSpPr>
            <a:stCxn id="21" idx="2"/>
          </p:cNvCxnSpPr>
          <p:nvPr/>
        </p:nvCxnSpPr>
        <p:spPr>
          <a:xfrm>
            <a:off x="10374117" y="4491662"/>
            <a:ext cx="0" cy="37742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itle 52"/>
          <p:cNvSpPr>
            <a:spLocks noGrp="1"/>
          </p:cNvSpPr>
          <p:nvPr>
            <p:ph type="title"/>
          </p:nvPr>
        </p:nvSpPr>
        <p:spPr bwMode="gray">
          <a:xfrm>
            <a:off x="489503" y="298675"/>
            <a:ext cx="11330950" cy="844325"/>
          </a:xfrm>
        </p:spPr>
        <p:txBody>
          <a:bodyPr/>
          <a:lstStyle/>
          <a:p>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Hadoop</a:t>
            </a:r>
            <a:r>
              <a:rPr lang="zh-CN" altLang="en-US" dirty="0">
                <a:latin typeface="微软雅黑" panose="020B0503020204020204" pitchFamily="34" charset="-122"/>
                <a:ea typeface="微软雅黑" panose="020B0503020204020204" pitchFamily="34" charset="-122"/>
              </a:rPr>
              <a:t>的深度集成</a:t>
            </a:r>
            <a:br>
              <a:rPr lang="en-US" altLang="zh-CN" sz="2900" dirty="0">
                <a:latin typeface="微软雅黑" panose="020B0503020204020204" pitchFamily="34" charset="-122"/>
                <a:ea typeface="微软雅黑" panose="020B0503020204020204" pitchFamily="34" charset="-122"/>
              </a:rPr>
            </a:br>
            <a:r>
              <a:rPr lang="zh-CN" altLang="en-US" sz="2400" b="0" dirty="0">
                <a:latin typeface="微软雅黑" panose="020B0503020204020204" pitchFamily="34" charset="-122"/>
                <a:ea typeface="微软雅黑" panose="020B0503020204020204" pitchFamily="34" charset="-122"/>
              </a:rPr>
              <a:t>更广泛的支持</a:t>
            </a:r>
            <a:r>
              <a:rPr lang="en-US" altLang="zh-CN" sz="2400" b="0" dirty="0">
                <a:latin typeface="微软雅黑" panose="020B0503020204020204" pitchFamily="34" charset="-122"/>
                <a:ea typeface="微软雅黑" panose="020B0503020204020204" pitchFamily="34" charset="-122"/>
              </a:rPr>
              <a:t>HDFS</a:t>
            </a:r>
            <a:r>
              <a:rPr lang="zh-CN" altLang="en-US" sz="2400" b="0" dirty="0">
                <a:latin typeface="微软雅黑" panose="020B0503020204020204" pitchFamily="34" charset="-122"/>
                <a:ea typeface="微软雅黑" panose="020B0503020204020204" pitchFamily="34" charset="-122"/>
              </a:rPr>
              <a:t>架构</a:t>
            </a:r>
            <a:endParaRPr lang="en-US" sz="2400" b="0" dirty="0">
              <a:latin typeface="微软雅黑" panose="020B0503020204020204" pitchFamily="34" charset="-122"/>
              <a:ea typeface="微软雅黑" panose="020B0503020204020204" pitchFamily="34" charset="-122"/>
            </a:endParaRPr>
          </a:p>
        </p:txBody>
      </p:sp>
      <p:sp>
        <p:nvSpPr>
          <p:cNvPr id="28" name="Rectangle 27"/>
          <p:cNvSpPr/>
          <p:nvPr/>
        </p:nvSpPr>
        <p:spPr bwMode="gray">
          <a:xfrm>
            <a:off x="10306257" y="3557484"/>
            <a:ext cx="1351431" cy="415732"/>
          </a:xfrm>
          <a:prstGeom prst="rect">
            <a:avLst/>
          </a:prstGeom>
          <a:solidFill>
            <a:schemeClr val="bg2">
              <a:lumMod val="90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Smart Data Access</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gray">
          <a:xfrm>
            <a:off x="342556" y="5297175"/>
            <a:ext cx="11521553" cy="1161366"/>
          </a:xfrm>
          <a:prstGeom prst="rect">
            <a:avLst/>
          </a:prstGeom>
          <a:solidFill>
            <a:schemeClr val="bg1">
              <a:lumMod val="95000"/>
            </a:schemeClr>
          </a:solidFill>
          <a:ln w="6350" algn="ctr">
            <a:noFill/>
            <a:miter lim="800000"/>
          </a:ln>
        </p:spPr>
        <p:txBody>
          <a:bodyPr lIns="89985" tIns="71987" rIns="89985" bIns="71987" rtlCol="0" anchor="ctr"/>
          <a:lstStyle/>
          <a:p>
            <a:pPr algn="ctr" defTabSz="914400" fontAlgn="base">
              <a:spcBef>
                <a:spcPct val="50000"/>
              </a:spcBef>
              <a:spcAft>
                <a:spcPct val="0"/>
              </a:spcAft>
              <a:buClr>
                <a:srgbClr val="F0AB00"/>
              </a:buClr>
              <a:buSzPct val="80000"/>
            </a:pPr>
            <a:endParaRPr lang="en-US" sz="20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2" name="Rectangle 51"/>
          <p:cNvSpPr/>
          <p:nvPr/>
        </p:nvSpPr>
        <p:spPr bwMode="gray">
          <a:xfrm>
            <a:off x="6138202" y="3720809"/>
            <a:ext cx="5486455" cy="477828"/>
          </a:xfrm>
          <a:prstGeom prst="rect">
            <a:avLst/>
          </a:prstGeom>
          <a:solidFill>
            <a:schemeClr val="bg1">
              <a:lumMod val="85000"/>
            </a:schemeClr>
          </a:solidFill>
          <a:ln w="6350" algn="ctr">
            <a:solidFill>
              <a:schemeClr val="bg2"/>
            </a:solidFill>
            <a:miter lim="800000"/>
          </a:ln>
          <a:effectLst/>
        </p:spPr>
        <p:txBody>
          <a:bodyPr lIns="62979" tIns="50383" rIns="62979" bIns="50383" rtlCol="0" anchor="ctr"/>
          <a:lstStyle/>
          <a:p>
            <a:pPr algn="r" defTabSz="640080">
              <a:spcBef>
                <a:spcPct val="50000"/>
              </a:spcBef>
              <a:spcAft>
                <a:spcPct val="0"/>
              </a:spcAft>
            </a:pPr>
            <a:r>
              <a:rPr lang="en-US" altLang="zh-CN" sz="1100" b="1" kern="0" dirty="0">
                <a:solidFill>
                  <a:srgbClr val="000000">
                    <a:lumMod val="75000"/>
                    <a:lumOff val="25000"/>
                  </a:srgbClr>
                </a:solidFill>
                <a:latin typeface="微软雅黑" panose="020B0503020204020204" pitchFamily="34" charset="-122"/>
                <a:ea typeface="微软雅黑" panose="020B0503020204020204" pitchFamily="34" charset="-122"/>
                <a:cs typeface="Arial Unicode MS" panose="020B0604020202020204" charset="-122"/>
              </a:rPr>
              <a:t>YARN</a:t>
            </a:r>
            <a:endParaRPr lang="en-GB" sz="110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1" name="Rectangle 50"/>
          <p:cNvSpPr/>
          <p:nvPr/>
        </p:nvSpPr>
        <p:spPr bwMode="gray">
          <a:xfrm>
            <a:off x="6143242" y="4397647"/>
            <a:ext cx="5486455" cy="477828"/>
          </a:xfrm>
          <a:prstGeom prst="rect">
            <a:avLst/>
          </a:prstGeom>
          <a:solidFill>
            <a:schemeClr val="bg1">
              <a:lumMod val="85000"/>
            </a:schemeClr>
          </a:solidFill>
          <a:ln w="6350" algn="ctr">
            <a:noFill/>
            <a:miter lim="800000"/>
          </a:ln>
          <a:effectLst/>
        </p:spPr>
        <p:txBody>
          <a:bodyPr lIns="62979" tIns="50383" rIns="62979" bIns="50383" rtlCol="0" anchor="ctr"/>
          <a:lstStyle/>
          <a:p>
            <a:pPr algn="r" defTabSz="640080">
              <a:spcBef>
                <a:spcPct val="50000"/>
              </a:spcBef>
              <a:spcAft>
                <a:spcPct val="0"/>
              </a:spcAft>
            </a:pPr>
            <a:r>
              <a:rPr lang="en-US" altLang="zh-CN" sz="1100" b="1" kern="0" dirty="0">
                <a:solidFill>
                  <a:srgbClr val="000000">
                    <a:lumMod val="75000"/>
                    <a:lumOff val="25000"/>
                  </a:srgbClr>
                </a:solidFill>
                <a:latin typeface="微软雅黑" panose="020B0503020204020204" pitchFamily="34" charset="-122"/>
                <a:ea typeface="微软雅黑" panose="020B0503020204020204" pitchFamily="34" charset="-122"/>
                <a:cs typeface="Arial Unicode MS" panose="020B0604020202020204" charset="-122"/>
              </a:rPr>
              <a:t>HDFS</a:t>
            </a:r>
            <a:endParaRPr lang="en-GB" sz="110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3" name="Group 2"/>
          <p:cNvGrpSpPr/>
          <p:nvPr/>
        </p:nvGrpSpPr>
        <p:grpSpPr>
          <a:xfrm>
            <a:off x="721562" y="2560660"/>
            <a:ext cx="3807641" cy="713143"/>
            <a:chOff x="1168236" y="2640480"/>
            <a:chExt cx="3485926" cy="650267"/>
          </a:xfrm>
        </p:grpSpPr>
        <p:grpSp>
          <p:nvGrpSpPr>
            <p:cNvPr id="297" name="Group 296"/>
            <p:cNvGrpSpPr/>
            <p:nvPr/>
          </p:nvGrpSpPr>
          <p:grpSpPr>
            <a:xfrm>
              <a:off x="1908353" y="2640480"/>
              <a:ext cx="966720" cy="539306"/>
              <a:chOff x="9767642" y="1189654"/>
              <a:chExt cx="1442747" cy="717815"/>
            </a:xfrm>
          </p:grpSpPr>
          <p:pic>
            <p:nvPicPr>
              <p:cNvPr id="298" name="Picture 3"/>
              <p:cNvPicPr>
                <a:picLocks noChangeAspect="1" noChangeArrowheads="1"/>
              </p:cNvPicPr>
              <p:nvPr/>
            </p:nvPicPr>
            <p:blipFill>
              <a:blip r:embed="rId1" cstate="print"/>
              <a:srcRect/>
              <a:stretch>
                <a:fillRect/>
              </a:stretch>
            </p:blipFill>
            <p:spPr bwMode="auto">
              <a:xfrm>
                <a:off x="9767642" y="1189654"/>
                <a:ext cx="1442747" cy="321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9" name="Picture 5"/>
              <p:cNvPicPr>
                <a:picLocks noChangeAspect="1" noChangeArrowheads="1"/>
              </p:cNvPicPr>
              <p:nvPr/>
            </p:nvPicPr>
            <p:blipFill>
              <a:blip r:embed="rId2" cstate="screen"/>
              <a:srcRect/>
              <a:stretch>
                <a:fillRect/>
              </a:stretch>
            </p:blipFill>
            <p:spPr bwMode="auto">
              <a:xfrm>
                <a:off x="9893295" y="1506919"/>
                <a:ext cx="554965" cy="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0" name="Picture 4"/>
              <p:cNvPicPr>
                <a:picLocks noChangeAspect="1" noChangeArrowheads="1"/>
              </p:cNvPicPr>
              <p:nvPr/>
            </p:nvPicPr>
            <p:blipFill>
              <a:blip r:embed="rId3" cstate="screen"/>
              <a:srcRect/>
              <a:stretch>
                <a:fillRect/>
              </a:stretch>
            </p:blipFill>
            <p:spPr bwMode="auto">
              <a:xfrm>
                <a:off x="10637977" y="1517540"/>
                <a:ext cx="530612" cy="388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1" name="Picture 2" descr="http://scn.sap.com/community/image/2588/1.png?a=393437"/>
            <p:cNvPicPr>
              <a:picLocks noChangeAspect="1" noChangeArrowheads="1"/>
            </p:cNvPicPr>
            <p:nvPr/>
          </p:nvPicPr>
          <p:blipFill>
            <a:blip r:embed="rId4" cstate="screen"/>
            <a:srcRect/>
            <a:stretch>
              <a:fillRect/>
            </a:stretch>
          </p:blipFill>
          <p:spPr bwMode="auto">
            <a:xfrm>
              <a:off x="1168236" y="2700565"/>
              <a:ext cx="640879" cy="4806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AP_BW.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6436" y="2715770"/>
              <a:ext cx="553212" cy="435193"/>
            </a:xfrm>
            <a:prstGeom prst="rect">
              <a:avLst/>
            </a:prstGeom>
          </p:spPr>
        </p:pic>
        <p:pic>
          <p:nvPicPr>
            <p:cNvPr id="13" name="Picture 12" descr="App_Icon.em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1225" y="2696845"/>
              <a:ext cx="337471" cy="340510"/>
            </a:xfrm>
            <a:prstGeom prst="rect">
              <a:avLst/>
            </a:prstGeom>
          </p:spPr>
        </p:pic>
        <p:sp>
          <p:nvSpPr>
            <p:cNvPr id="14" name="TextBox 13"/>
            <p:cNvSpPr txBox="1"/>
            <p:nvPr/>
          </p:nvSpPr>
          <p:spPr>
            <a:xfrm>
              <a:off x="3942946" y="3150427"/>
              <a:ext cx="711216" cy="140320"/>
            </a:xfrm>
            <a:prstGeom prst="rect">
              <a:avLst/>
            </a:prstGeom>
            <a:noFill/>
          </p:spPr>
          <p:txBody>
            <a:bodyPr wrap="square" lIns="0" tIns="0" rIns="0" bIns="0" rtlCol="0">
              <a:spAutoFit/>
            </a:bodyPr>
            <a:lstStyle/>
            <a:p>
              <a:pPr algn="ctr" defTabSz="1088390">
                <a:spcBef>
                  <a:spcPts val="600"/>
                </a:spcBef>
                <a:spcAft>
                  <a:spcPct val="0"/>
                </a:spcAft>
              </a:pPr>
              <a:r>
                <a:rPr lang="zh-CN" altLang="en-US" sz="1000" kern="0" dirty="0">
                  <a:latin typeface="微软雅黑" panose="020B0503020204020204" pitchFamily="34" charset="-122"/>
                  <a:ea typeface="微软雅黑" panose="020B0503020204020204" pitchFamily="34" charset="-122"/>
                  <a:cs typeface="Arial Unicode MS" panose="020B0604020202020204" charset="-122"/>
                </a:rPr>
                <a:t>其他应用</a:t>
              </a:r>
              <a:endParaRPr lang="zh-CN" altLang="en-US" sz="1000" kern="0" dirty="0">
                <a:latin typeface="微软雅黑" panose="020B0503020204020204" pitchFamily="34" charset="-122"/>
                <a:ea typeface="微软雅黑" panose="020B0503020204020204" pitchFamily="34" charset="-122"/>
                <a:cs typeface="Arial Unicode MS" panose="020B0604020202020204" charset="-122"/>
              </a:endParaRPr>
            </a:p>
          </p:txBody>
        </p:sp>
      </p:grpSp>
      <p:grpSp>
        <p:nvGrpSpPr>
          <p:cNvPr id="309" name="Group 308"/>
          <p:cNvGrpSpPr/>
          <p:nvPr/>
        </p:nvGrpSpPr>
        <p:grpSpPr>
          <a:xfrm>
            <a:off x="6805000" y="4153249"/>
            <a:ext cx="824187" cy="602020"/>
            <a:chOff x="7600037" y="3502781"/>
            <a:chExt cx="1281178" cy="935825"/>
          </a:xfrm>
        </p:grpSpPr>
        <p:grpSp>
          <p:nvGrpSpPr>
            <p:cNvPr id="312" name="Group 311"/>
            <p:cNvGrpSpPr/>
            <p:nvPr/>
          </p:nvGrpSpPr>
          <p:grpSpPr>
            <a:xfrm>
              <a:off x="8161138" y="3502781"/>
              <a:ext cx="473292" cy="445385"/>
              <a:chOff x="-1865086" y="3146075"/>
              <a:chExt cx="795303" cy="650379"/>
            </a:xfrm>
          </p:grpSpPr>
          <p:sp>
            <p:nvSpPr>
              <p:cNvPr id="314" name="Arc 313"/>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latin typeface="微软雅黑" panose="020B0503020204020204" pitchFamily="34" charset="-122"/>
                  <a:ea typeface="微软雅黑" panose="020B0503020204020204" pitchFamily="34" charset="-122"/>
                </a:endParaRPr>
              </a:p>
            </p:txBody>
          </p:sp>
          <p:sp>
            <p:nvSpPr>
              <p:cNvPr id="315" name="Arc 314"/>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latin typeface="微软雅黑" panose="020B0503020204020204" pitchFamily="34" charset="-122"/>
                  <a:ea typeface="微软雅黑" panose="020B0503020204020204" pitchFamily="34" charset="-122"/>
                </a:endParaRPr>
              </a:p>
            </p:txBody>
          </p:sp>
        </p:grpSp>
        <p:sp>
          <p:nvSpPr>
            <p:cNvPr id="313" name="Rectangle 312"/>
            <p:cNvSpPr/>
            <p:nvPr/>
          </p:nvSpPr>
          <p:spPr bwMode="gray">
            <a:xfrm>
              <a:off x="7600037" y="4047099"/>
              <a:ext cx="1281178" cy="391507"/>
            </a:xfrm>
            <a:prstGeom prst="rect">
              <a:avLst/>
            </a:prstGeom>
            <a:solidFill>
              <a:schemeClr val="accent2">
                <a:alpha val="80000"/>
              </a:schemeClr>
            </a:solidFill>
            <a:ln w="6350" algn="ctr">
              <a:noFill/>
              <a:miter lim="800000"/>
            </a:ln>
          </p:spPr>
          <p:txBody>
            <a:bodyPr lIns="90000" tIns="72000" rIns="90000" bIns="72000" rtlCol="0" anchor="ctr"/>
            <a:lstStyle/>
            <a:p>
              <a:pPr algn="ctr" defTabSz="914400">
                <a:spcBef>
                  <a:spcPct val="50000"/>
                </a:spcBef>
                <a:spcAft>
                  <a:spcPct val="0"/>
                </a:spcAft>
              </a:pPr>
              <a:r>
                <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文件</a:t>
              </a:r>
              <a:endPar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endParaRPr>
            </a:p>
          </p:txBody>
        </p:sp>
      </p:grpSp>
      <p:grpSp>
        <p:nvGrpSpPr>
          <p:cNvPr id="316" name="Group 315"/>
          <p:cNvGrpSpPr/>
          <p:nvPr/>
        </p:nvGrpSpPr>
        <p:grpSpPr>
          <a:xfrm>
            <a:off x="8375947" y="4153249"/>
            <a:ext cx="846691" cy="602020"/>
            <a:chOff x="7600038" y="3502781"/>
            <a:chExt cx="1316161" cy="935825"/>
          </a:xfrm>
        </p:grpSpPr>
        <p:grpSp>
          <p:nvGrpSpPr>
            <p:cNvPr id="319" name="Group 318"/>
            <p:cNvGrpSpPr/>
            <p:nvPr/>
          </p:nvGrpSpPr>
          <p:grpSpPr>
            <a:xfrm>
              <a:off x="8161138" y="3502781"/>
              <a:ext cx="473292" cy="445385"/>
              <a:chOff x="-1865086" y="3146075"/>
              <a:chExt cx="795303" cy="650379"/>
            </a:xfrm>
          </p:grpSpPr>
          <p:sp>
            <p:nvSpPr>
              <p:cNvPr id="321" name="Arc 320"/>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latin typeface="微软雅黑" panose="020B0503020204020204" pitchFamily="34" charset="-122"/>
                  <a:ea typeface="微软雅黑" panose="020B0503020204020204" pitchFamily="34" charset="-122"/>
                </a:endParaRPr>
              </a:p>
            </p:txBody>
          </p:sp>
          <p:sp>
            <p:nvSpPr>
              <p:cNvPr id="322" name="Arc 321"/>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latin typeface="微软雅黑" panose="020B0503020204020204" pitchFamily="34" charset="-122"/>
                  <a:ea typeface="微软雅黑" panose="020B0503020204020204" pitchFamily="34" charset="-122"/>
                </a:endParaRPr>
              </a:p>
            </p:txBody>
          </p:sp>
        </p:grpSp>
        <p:sp>
          <p:nvSpPr>
            <p:cNvPr id="320" name="Rectangle 319"/>
            <p:cNvSpPr/>
            <p:nvPr/>
          </p:nvSpPr>
          <p:spPr bwMode="gray">
            <a:xfrm>
              <a:off x="7600038" y="4047099"/>
              <a:ext cx="1316161" cy="391507"/>
            </a:xfrm>
            <a:prstGeom prst="rect">
              <a:avLst/>
            </a:prstGeom>
            <a:solidFill>
              <a:schemeClr val="accent2">
                <a:alpha val="80000"/>
              </a:schemeClr>
            </a:solidFill>
            <a:ln w="6350" algn="ctr">
              <a:noFill/>
              <a:miter lim="800000"/>
            </a:ln>
          </p:spPr>
          <p:txBody>
            <a:bodyPr lIns="90000" tIns="72000" rIns="90000" bIns="72000" rtlCol="0" anchor="ctr"/>
            <a:lstStyle/>
            <a:p>
              <a:pPr algn="ctr" defTabSz="914400">
                <a:spcBef>
                  <a:spcPct val="50000"/>
                </a:spcBef>
                <a:spcAft>
                  <a:spcPct val="0"/>
                </a:spcAft>
              </a:pPr>
              <a:r>
                <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文件</a:t>
              </a:r>
              <a:endPar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endParaRPr>
            </a:p>
          </p:txBody>
        </p:sp>
      </p:grpSp>
      <p:grpSp>
        <p:nvGrpSpPr>
          <p:cNvPr id="323" name="Group 322"/>
          <p:cNvGrpSpPr/>
          <p:nvPr/>
        </p:nvGrpSpPr>
        <p:grpSpPr>
          <a:xfrm>
            <a:off x="9928109" y="4153249"/>
            <a:ext cx="845930" cy="602020"/>
            <a:chOff x="7600038" y="3502781"/>
            <a:chExt cx="1314977" cy="935825"/>
          </a:xfrm>
        </p:grpSpPr>
        <p:grpSp>
          <p:nvGrpSpPr>
            <p:cNvPr id="326" name="Group 325"/>
            <p:cNvGrpSpPr/>
            <p:nvPr/>
          </p:nvGrpSpPr>
          <p:grpSpPr>
            <a:xfrm>
              <a:off x="8161138" y="3502781"/>
              <a:ext cx="473292" cy="445385"/>
              <a:chOff x="-1865086" y="3146075"/>
              <a:chExt cx="795303" cy="650379"/>
            </a:xfrm>
          </p:grpSpPr>
          <p:sp>
            <p:nvSpPr>
              <p:cNvPr id="328" name="Arc 327"/>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latin typeface="微软雅黑" panose="020B0503020204020204" pitchFamily="34" charset="-122"/>
                  <a:ea typeface="微软雅黑" panose="020B0503020204020204" pitchFamily="34" charset="-122"/>
                </a:endParaRPr>
              </a:p>
            </p:txBody>
          </p:sp>
          <p:sp>
            <p:nvSpPr>
              <p:cNvPr id="329" name="Arc 328"/>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latin typeface="微软雅黑" panose="020B0503020204020204" pitchFamily="34" charset="-122"/>
                  <a:ea typeface="微软雅黑" panose="020B0503020204020204" pitchFamily="34" charset="-122"/>
                </a:endParaRPr>
              </a:p>
            </p:txBody>
          </p:sp>
        </p:grpSp>
        <p:sp>
          <p:nvSpPr>
            <p:cNvPr id="327" name="Rectangle 326"/>
            <p:cNvSpPr/>
            <p:nvPr/>
          </p:nvSpPr>
          <p:spPr bwMode="gray">
            <a:xfrm>
              <a:off x="7600038" y="4047099"/>
              <a:ext cx="1314977" cy="391507"/>
            </a:xfrm>
            <a:prstGeom prst="rect">
              <a:avLst/>
            </a:prstGeom>
            <a:solidFill>
              <a:schemeClr val="accent2">
                <a:alpha val="80000"/>
              </a:schemeClr>
            </a:solidFill>
            <a:ln w="6350" algn="ctr">
              <a:noFill/>
              <a:miter lim="800000"/>
            </a:ln>
          </p:spPr>
          <p:txBody>
            <a:bodyPr lIns="90000" tIns="72000" rIns="90000" bIns="72000" rtlCol="0" anchor="ctr"/>
            <a:lstStyle/>
            <a:p>
              <a:pPr algn="ctr" defTabSz="914400">
                <a:spcBef>
                  <a:spcPct val="50000"/>
                </a:spcBef>
                <a:spcAft>
                  <a:spcPct val="0"/>
                </a:spcAft>
              </a:pPr>
              <a:r>
                <a:rPr lang="zh-CN" altLang="en-US" sz="1000" kern="0">
                  <a:solidFill>
                    <a:srgbClr val="FFFFFF"/>
                  </a:solidFill>
                  <a:latin typeface="微软雅黑" panose="020B0503020204020204" pitchFamily="34" charset="-122"/>
                  <a:ea typeface="微软雅黑" panose="020B0503020204020204" pitchFamily="34" charset="-122"/>
                  <a:cs typeface="Arial Unicode MS" panose="020B0604020202020204" charset="-122"/>
                </a:rPr>
                <a:t>文件</a:t>
              </a:r>
              <a:endParaRPr lang="zh-CN" altLang="en-US" sz="1000" kern="0">
                <a:solidFill>
                  <a:srgbClr val="FFFFFF"/>
                </a:solidFill>
                <a:latin typeface="微软雅黑" panose="020B0503020204020204" pitchFamily="34" charset="-122"/>
                <a:ea typeface="微软雅黑" panose="020B0503020204020204" pitchFamily="34" charset="-122"/>
                <a:cs typeface="Arial Unicode MS" panose="020B0604020202020204" charset="-122"/>
              </a:endParaRPr>
            </a:p>
          </p:txBody>
        </p:sp>
      </p:grpSp>
      <p:sp>
        <p:nvSpPr>
          <p:cNvPr id="7" name="Left-Right Arrow 6"/>
          <p:cNvSpPr/>
          <p:nvPr/>
        </p:nvSpPr>
        <p:spPr bwMode="gray">
          <a:xfrm>
            <a:off x="4795774" y="3885149"/>
            <a:ext cx="6257899" cy="175459"/>
          </a:xfrm>
          <a:prstGeom prst="leftRightArrow">
            <a:avLst/>
          </a:prstGeom>
          <a:solidFill>
            <a:schemeClr val="accent4"/>
          </a:solidFill>
          <a:ln w="6350" algn="ctr">
            <a:noFill/>
            <a:miter lim="800000"/>
          </a:ln>
        </p:spPr>
        <p:txBody>
          <a:bodyPr lIns="89985" tIns="71987" rIns="89985" bIns="71987" rtlCol="0" anchor="ctr"/>
          <a:lstStyle/>
          <a:p>
            <a:pPr algn="ctr" defTabSz="914400" fontAlgn="base">
              <a:spcBef>
                <a:spcPct val="50000"/>
              </a:spcBef>
              <a:spcAft>
                <a:spcPct val="0"/>
              </a:spcAft>
              <a:buClr>
                <a:srgbClr val="F0AB00"/>
              </a:buClr>
              <a:buSzPct val="80000"/>
            </a:pPr>
            <a:endParaRPr lang="en-US" sz="20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9" name="Text Placeholder 3"/>
          <p:cNvSpPr txBox="1"/>
          <p:nvPr/>
        </p:nvSpPr>
        <p:spPr bwMode="gray">
          <a:xfrm>
            <a:off x="589646" y="5511400"/>
            <a:ext cx="3299394" cy="829783"/>
          </a:xfrm>
          <a:prstGeom prst="rect">
            <a:avLst/>
          </a:prstGeom>
        </p:spPr>
        <p:txBody>
          <a:bodyPr vert="horz" lIns="0" tIns="0" rIns="0" bIns="0" rtlCol="0">
            <a:noAutofit/>
          </a:bodyPr>
          <a:lstStyle>
            <a:lvl1pPr marL="0" indent="0" algn="l" defTabSz="1088390"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390" rtl="0" eaLnBrk="1" latinLnBrk="0" hangingPunct="1">
              <a:spcBef>
                <a:spcPts val="600"/>
              </a:spcBef>
              <a:buClr>
                <a:schemeClr val="accent1"/>
              </a:buClr>
              <a:buSzPct val="80000"/>
              <a:buFont typeface="Wingdings" panose="05000000000000000000" pitchFamily="2" charset="2"/>
              <a:buNone/>
              <a:defRPr sz="2000" kern="1200">
                <a:solidFill>
                  <a:schemeClr val="tx1"/>
                </a:solidFill>
                <a:latin typeface="+mn-lt"/>
                <a:ea typeface="+mn-ea"/>
                <a:cs typeface="+mn-cs"/>
              </a:defRPr>
            </a:lvl2pPr>
            <a:lvl3pPr marL="179705" indent="-179705" algn="l" defTabSz="1088390" rtl="0" eaLnBrk="1" latinLnBrk="0" hangingPunct="1">
              <a:spcBef>
                <a:spcPts val="400"/>
              </a:spcBef>
              <a:buClr>
                <a:schemeClr val="accent1"/>
              </a:buClr>
              <a:buSzPct val="100000"/>
              <a:buFont typeface="Wingdings" panose="05000000000000000000" pitchFamily="2" charset="2"/>
              <a:buChar char=""/>
              <a:defRPr sz="1800" kern="1200">
                <a:solidFill>
                  <a:schemeClr val="tx1"/>
                </a:solidFill>
                <a:latin typeface="+mn-lt"/>
                <a:ea typeface="+mn-ea"/>
                <a:cs typeface="+mn-cs"/>
              </a:defRPr>
            </a:lvl3pPr>
            <a:lvl4pPr marL="360045" indent="-179705" algn="l" defTabSz="1088390" rtl="0" eaLnBrk="1" latinLnBrk="0" hangingPunct="1">
              <a:spcBef>
                <a:spcPts val="400"/>
              </a:spcBef>
              <a:buClr>
                <a:schemeClr val="accent2"/>
              </a:buClr>
              <a:buSzPct val="100000"/>
              <a:buFont typeface="Arial" panose="020B0604020202020204" pitchFamily="34" charset="0"/>
              <a:buChar char="–"/>
              <a:defRPr sz="1800" kern="1200">
                <a:solidFill>
                  <a:schemeClr val="tx1"/>
                </a:solidFill>
                <a:latin typeface="+mn-lt"/>
                <a:ea typeface="+mn-ea"/>
                <a:cs typeface="+mn-cs"/>
              </a:defRPr>
            </a:lvl4pPr>
            <a:lvl5pPr marL="539750" indent="-179705" algn="l" defTabSz="1088390" rtl="0" eaLnBrk="1" latinLnBrk="0" hangingPunct="1">
              <a:spcBef>
                <a:spcPts val="250"/>
              </a:spcBef>
              <a:buClr>
                <a:schemeClr val="accent2"/>
              </a:buClr>
              <a:buSzPct val="100000"/>
              <a:buFont typeface="Courier New" panose="02070309020205020404" pitchFamily="49" charset="0"/>
              <a:buChar char="o"/>
              <a:defRPr sz="15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822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41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61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defTabSz="1088390">
              <a:spcBef>
                <a:spcPts val="0"/>
              </a:spcBef>
            </a:pPr>
            <a:r>
              <a:rPr lang="en-US" altLang="zh-CN" sz="1400" dirty="0">
                <a:solidFill>
                  <a:srgbClr val="666666"/>
                </a:solidFill>
                <a:latin typeface="微软雅黑" panose="020B0503020204020204" pitchFamily="34" charset="-122"/>
                <a:ea typeface="微软雅黑" panose="020B0503020204020204" pitchFamily="34" charset="-122"/>
              </a:rPr>
              <a:t>SAP HANA - Apache Spark Adapter</a:t>
            </a:r>
            <a:br>
              <a:rPr lang="en-US" altLang="zh-CN" sz="1400" dirty="0">
                <a:solidFill>
                  <a:srgbClr val="666666"/>
                </a:solidFill>
                <a:latin typeface="微软雅黑" panose="020B0503020204020204" pitchFamily="34" charset="-122"/>
                <a:ea typeface="微软雅黑" panose="020B0503020204020204" pitchFamily="34" charset="-122"/>
              </a:rPr>
            </a:br>
            <a:r>
              <a:rPr lang="zh-CN" altLang="en-US" sz="1400" b="0" dirty="0">
                <a:solidFill>
                  <a:srgbClr val="666666"/>
                </a:solidFill>
                <a:latin typeface="微软雅黑" panose="020B0503020204020204" pitchFamily="34" charset="-122"/>
                <a:ea typeface="微软雅黑" panose="020B0503020204020204" pitchFamily="34" charset="-122"/>
              </a:rPr>
              <a:t>可用于提高分布式系统连接的性能</a:t>
            </a:r>
            <a:endParaRPr lang="zh-CN" altLang="en-US" sz="1400" b="0" dirty="0">
              <a:solidFill>
                <a:srgbClr val="666666"/>
              </a:solidFill>
              <a:latin typeface="微软雅黑" panose="020B0503020204020204" pitchFamily="34" charset="-122"/>
              <a:ea typeface="微软雅黑" panose="020B0503020204020204" pitchFamily="34" charset="-122"/>
            </a:endParaRPr>
          </a:p>
        </p:txBody>
      </p:sp>
      <p:sp>
        <p:nvSpPr>
          <p:cNvPr id="80" name="Text Placeholder 3"/>
          <p:cNvSpPr txBox="1"/>
          <p:nvPr/>
        </p:nvSpPr>
        <p:spPr bwMode="gray">
          <a:xfrm>
            <a:off x="4476534" y="5511400"/>
            <a:ext cx="3299394" cy="829783"/>
          </a:xfrm>
          <a:prstGeom prst="rect">
            <a:avLst/>
          </a:prstGeom>
        </p:spPr>
        <p:txBody>
          <a:bodyPr vert="horz" lIns="0" tIns="0" rIns="0" bIns="0" rtlCol="0">
            <a:noAutofit/>
          </a:bodyPr>
          <a:lstStyle>
            <a:lvl1pPr marL="0" indent="0" algn="l" defTabSz="1088390"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390" rtl="0" eaLnBrk="1" latinLnBrk="0" hangingPunct="1">
              <a:spcBef>
                <a:spcPts val="600"/>
              </a:spcBef>
              <a:buClr>
                <a:schemeClr val="accent1"/>
              </a:buClr>
              <a:buSzPct val="80000"/>
              <a:buFont typeface="Wingdings" panose="05000000000000000000" pitchFamily="2" charset="2"/>
              <a:buNone/>
              <a:defRPr sz="2000" kern="1200">
                <a:solidFill>
                  <a:schemeClr val="tx1"/>
                </a:solidFill>
                <a:latin typeface="+mn-lt"/>
                <a:ea typeface="+mn-ea"/>
                <a:cs typeface="+mn-cs"/>
              </a:defRPr>
            </a:lvl2pPr>
            <a:lvl3pPr marL="179705" indent="-179705" algn="l" defTabSz="1088390" rtl="0" eaLnBrk="1" latinLnBrk="0" hangingPunct="1">
              <a:spcBef>
                <a:spcPts val="400"/>
              </a:spcBef>
              <a:buClr>
                <a:schemeClr val="accent1"/>
              </a:buClr>
              <a:buSzPct val="100000"/>
              <a:buFont typeface="Wingdings" panose="05000000000000000000" pitchFamily="2" charset="2"/>
              <a:buChar char=""/>
              <a:defRPr sz="1800" kern="1200">
                <a:solidFill>
                  <a:schemeClr val="tx1"/>
                </a:solidFill>
                <a:latin typeface="+mn-lt"/>
                <a:ea typeface="+mn-ea"/>
                <a:cs typeface="+mn-cs"/>
              </a:defRPr>
            </a:lvl3pPr>
            <a:lvl4pPr marL="360045" indent="-179705" algn="l" defTabSz="1088390" rtl="0" eaLnBrk="1" latinLnBrk="0" hangingPunct="1">
              <a:spcBef>
                <a:spcPts val="400"/>
              </a:spcBef>
              <a:buClr>
                <a:schemeClr val="accent2"/>
              </a:buClr>
              <a:buSzPct val="100000"/>
              <a:buFont typeface="Arial" panose="020B0604020202020204" pitchFamily="34" charset="0"/>
              <a:buChar char="–"/>
              <a:defRPr sz="1800" kern="1200">
                <a:solidFill>
                  <a:schemeClr val="tx1"/>
                </a:solidFill>
                <a:latin typeface="+mn-lt"/>
                <a:ea typeface="+mn-ea"/>
                <a:cs typeface="+mn-cs"/>
              </a:defRPr>
            </a:lvl4pPr>
            <a:lvl5pPr marL="539750" indent="-179705" algn="l" defTabSz="1088390" rtl="0" eaLnBrk="1" latinLnBrk="0" hangingPunct="1">
              <a:spcBef>
                <a:spcPts val="250"/>
              </a:spcBef>
              <a:buClr>
                <a:schemeClr val="accent2"/>
              </a:buClr>
              <a:buSzPct val="100000"/>
              <a:buFont typeface="Courier New" panose="02070309020205020404" pitchFamily="49" charset="0"/>
              <a:buChar char="o"/>
              <a:defRPr sz="15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822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41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61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defTabSz="1088390">
              <a:spcBef>
                <a:spcPts val="0"/>
              </a:spcBef>
            </a:pPr>
            <a:r>
              <a:rPr lang="zh-CN" altLang="en-US" sz="1400" dirty="0">
                <a:solidFill>
                  <a:srgbClr val="666666"/>
                </a:solidFill>
                <a:latin typeface="微软雅黑" panose="020B0503020204020204" pitchFamily="34" charset="-122"/>
                <a:ea typeface="微软雅黑" panose="020B0503020204020204" pitchFamily="34" charset="-122"/>
              </a:rPr>
              <a:t>编译查询</a:t>
            </a:r>
            <a:r>
              <a:rPr lang="zh-CN" altLang="en-US" sz="1400" b="0" dirty="0">
                <a:solidFill>
                  <a:srgbClr val="666666"/>
                </a:solidFill>
                <a:latin typeface="微软雅黑" panose="020B0503020204020204" pitchFamily="34" charset="-122"/>
                <a:ea typeface="微软雅黑" panose="020B0503020204020204" pitchFamily="34" charset="-122"/>
              </a:rPr>
              <a:t>可以提高</a:t>
            </a:r>
            <a:r>
              <a:rPr lang="zh-CN" altLang="zh-CN" sz="1400" b="0" dirty="0">
                <a:solidFill>
                  <a:srgbClr val="666666"/>
                </a:solidFill>
                <a:latin typeface="微软雅黑" panose="020B0503020204020204" pitchFamily="34" charset="-122"/>
                <a:ea typeface="微软雅黑" panose="020B0503020204020204" pitchFamily="34" charset="-122"/>
              </a:rPr>
              <a:t>应用和数据分</a:t>
            </a:r>
            <a:r>
              <a:rPr lang="zh-CN" altLang="en-US" sz="1400" b="0" dirty="0">
                <a:solidFill>
                  <a:srgbClr val="666666"/>
                </a:solidFill>
                <a:latin typeface="微软雅黑" panose="020B0503020204020204" pitchFamily="34" charset="-122"/>
                <a:ea typeface="微软雅黑" panose="020B0503020204020204" pitchFamily="34" charset="-122"/>
              </a:rPr>
              <a:t>析</a:t>
            </a:r>
            <a:br>
              <a:rPr lang="en-US" altLang="zh-CN" sz="1400" b="0" dirty="0">
                <a:solidFill>
                  <a:srgbClr val="666666"/>
                </a:solidFill>
                <a:latin typeface="微软雅黑" panose="020B0503020204020204" pitchFamily="34" charset="-122"/>
                <a:ea typeface="微软雅黑" panose="020B0503020204020204" pitchFamily="34" charset="-122"/>
              </a:rPr>
            </a:br>
            <a:r>
              <a:rPr lang="zh-CN" altLang="en-US" sz="1400" b="0" dirty="0">
                <a:solidFill>
                  <a:srgbClr val="666666"/>
                </a:solidFill>
                <a:latin typeface="微软雅黑" panose="020B0503020204020204" pitchFamily="34" charset="-122"/>
                <a:ea typeface="微软雅黑" panose="020B0503020204020204" pitchFamily="34" charset="-122"/>
              </a:rPr>
              <a:t>在各节点的运行效率</a:t>
            </a:r>
            <a:endParaRPr lang="zh-CN" altLang="en-US" sz="1400" b="0" dirty="0">
              <a:solidFill>
                <a:srgbClr val="666666"/>
              </a:solidFill>
              <a:latin typeface="微软雅黑" panose="020B0503020204020204" pitchFamily="34" charset="-122"/>
              <a:ea typeface="微软雅黑" panose="020B0503020204020204" pitchFamily="34" charset="-122"/>
            </a:endParaRPr>
          </a:p>
        </p:txBody>
      </p:sp>
      <p:sp>
        <p:nvSpPr>
          <p:cNvPr id="81" name="Text Placeholder 3"/>
          <p:cNvSpPr txBox="1"/>
          <p:nvPr/>
        </p:nvSpPr>
        <p:spPr bwMode="gray">
          <a:xfrm>
            <a:off x="8334378" y="5511400"/>
            <a:ext cx="3299394" cy="829783"/>
          </a:xfrm>
          <a:prstGeom prst="rect">
            <a:avLst/>
          </a:prstGeom>
        </p:spPr>
        <p:txBody>
          <a:bodyPr vert="horz" lIns="0" tIns="0" rIns="0" bIns="0" rtlCol="0">
            <a:noAutofit/>
          </a:bodyPr>
          <a:lstStyle>
            <a:lvl1pPr marL="0" indent="0" algn="l" defTabSz="1088390"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390" rtl="0" eaLnBrk="1" latinLnBrk="0" hangingPunct="1">
              <a:spcBef>
                <a:spcPts val="600"/>
              </a:spcBef>
              <a:buClr>
                <a:schemeClr val="accent1"/>
              </a:buClr>
              <a:buSzPct val="80000"/>
              <a:buFont typeface="Wingdings" panose="05000000000000000000" pitchFamily="2" charset="2"/>
              <a:buNone/>
              <a:defRPr sz="2000" kern="1200">
                <a:solidFill>
                  <a:schemeClr val="tx1"/>
                </a:solidFill>
                <a:latin typeface="+mn-lt"/>
                <a:ea typeface="+mn-ea"/>
                <a:cs typeface="+mn-cs"/>
              </a:defRPr>
            </a:lvl2pPr>
            <a:lvl3pPr marL="179705" indent="-179705" algn="l" defTabSz="1088390" rtl="0" eaLnBrk="1" latinLnBrk="0" hangingPunct="1">
              <a:spcBef>
                <a:spcPts val="400"/>
              </a:spcBef>
              <a:buClr>
                <a:schemeClr val="accent1"/>
              </a:buClr>
              <a:buSzPct val="100000"/>
              <a:buFont typeface="Wingdings" panose="05000000000000000000" pitchFamily="2" charset="2"/>
              <a:buChar char=""/>
              <a:defRPr sz="1800" kern="1200">
                <a:solidFill>
                  <a:schemeClr val="tx1"/>
                </a:solidFill>
                <a:latin typeface="+mn-lt"/>
                <a:ea typeface="+mn-ea"/>
                <a:cs typeface="+mn-cs"/>
              </a:defRPr>
            </a:lvl3pPr>
            <a:lvl4pPr marL="360045" indent="-179705" algn="l" defTabSz="1088390" rtl="0" eaLnBrk="1" latinLnBrk="0" hangingPunct="1">
              <a:spcBef>
                <a:spcPts val="400"/>
              </a:spcBef>
              <a:buClr>
                <a:schemeClr val="accent2"/>
              </a:buClr>
              <a:buSzPct val="100000"/>
              <a:buFont typeface="Arial" panose="020B0604020202020204" pitchFamily="34" charset="0"/>
              <a:buChar char="–"/>
              <a:defRPr sz="1800" kern="1200">
                <a:solidFill>
                  <a:schemeClr val="tx1"/>
                </a:solidFill>
                <a:latin typeface="+mn-lt"/>
                <a:ea typeface="+mn-ea"/>
                <a:cs typeface="+mn-cs"/>
              </a:defRPr>
            </a:lvl4pPr>
            <a:lvl5pPr marL="539750" indent="-179705" algn="l" defTabSz="1088390" rtl="0" eaLnBrk="1" latinLnBrk="0" hangingPunct="1">
              <a:spcBef>
                <a:spcPts val="250"/>
              </a:spcBef>
              <a:buClr>
                <a:schemeClr val="accent2"/>
              </a:buClr>
              <a:buSzPct val="100000"/>
              <a:buFont typeface="Courier New" panose="02070309020205020404" pitchFamily="49" charset="0"/>
              <a:buChar char="o"/>
              <a:defRPr sz="15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822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41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61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defTabSz="1088390">
              <a:spcBef>
                <a:spcPts val="0"/>
              </a:spcBef>
            </a:pPr>
            <a:r>
              <a:rPr lang="zh-CN" altLang="en-US" sz="1400" dirty="0">
                <a:solidFill>
                  <a:srgbClr val="666666"/>
                </a:solidFill>
                <a:latin typeface="微软雅黑" panose="020B0503020204020204" pitchFamily="34" charset="-122"/>
                <a:ea typeface="微软雅黑" panose="020B0503020204020204" pitchFamily="34" charset="-122"/>
              </a:rPr>
              <a:t>基于 </a:t>
            </a:r>
            <a:r>
              <a:rPr lang="en-US" altLang="zh-CN" sz="1400" dirty="0">
                <a:solidFill>
                  <a:srgbClr val="666666"/>
                </a:solidFill>
                <a:latin typeface="微软雅黑" panose="020B0503020204020204" pitchFamily="34" charset="-122"/>
                <a:ea typeface="微软雅黑" panose="020B0503020204020204" pitchFamily="34" charset="-122"/>
              </a:rPr>
              <a:t>Hadoop </a:t>
            </a:r>
            <a:r>
              <a:rPr lang="zh-CN" altLang="en-US" sz="1400" dirty="0">
                <a:solidFill>
                  <a:srgbClr val="666666"/>
                </a:solidFill>
                <a:latin typeface="微软雅黑" panose="020B0503020204020204" pitchFamily="34" charset="-122"/>
                <a:ea typeface="微软雅黑" panose="020B0503020204020204" pitchFamily="34" charset="-122"/>
              </a:rPr>
              <a:t>的 </a:t>
            </a:r>
            <a:r>
              <a:rPr lang="en-US" altLang="zh-CN" sz="1400" dirty="0">
                <a:solidFill>
                  <a:srgbClr val="666666"/>
                </a:solidFill>
                <a:latin typeface="微软雅黑" panose="020B0503020204020204" pitchFamily="34" charset="-122"/>
                <a:ea typeface="微软雅黑" panose="020B0503020204020204" pitchFamily="34" charset="-122"/>
              </a:rPr>
              <a:t>OLAP </a:t>
            </a:r>
            <a:r>
              <a:rPr lang="zh-CN" altLang="en-US" sz="1400" dirty="0">
                <a:solidFill>
                  <a:srgbClr val="666666"/>
                </a:solidFill>
                <a:latin typeface="微软雅黑" panose="020B0503020204020204" pitchFamily="34" charset="-122"/>
                <a:ea typeface="微软雅黑" panose="020B0503020204020204" pitchFamily="34" charset="-122"/>
              </a:rPr>
              <a:t>体验</a:t>
            </a:r>
            <a:r>
              <a:rPr lang="zh-CN" altLang="en-US" sz="1400" b="0" dirty="0">
                <a:solidFill>
                  <a:srgbClr val="666666"/>
                </a:solidFill>
                <a:latin typeface="微软雅黑" panose="020B0503020204020204" pitchFamily="34" charset="-122"/>
                <a:ea typeface="微软雅黑" panose="020B0503020204020204" pitchFamily="34" charset="-122"/>
              </a:rPr>
              <a:t>非常常见，可用于从大数据中挖掘业务洞察，比如向下钻取 </a:t>
            </a:r>
            <a:r>
              <a:rPr lang="en-US" altLang="zh-CN" sz="1400" b="0" dirty="0">
                <a:solidFill>
                  <a:srgbClr val="666666"/>
                </a:solidFill>
                <a:latin typeface="微软雅黑" panose="020B0503020204020204" pitchFamily="34" charset="-122"/>
                <a:ea typeface="微软雅黑" panose="020B0503020204020204" pitchFamily="34" charset="-122"/>
              </a:rPr>
              <a:t>HDFS </a:t>
            </a:r>
            <a:r>
              <a:rPr lang="zh-CN" altLang="en-US" sz="1400" b="0" dirty="0">
                <a:solidFill>
                  <a:srgbClr val="666666"/>
                </a:solidFill>
                <a:latin typeface="微软雅黑" panose="020B0503020204020204" pitchFamily="34" charset="-122"/>
                <a:ea typeface="微软雅黑" panose="020B0503020204020204" pitchFamily="34" charset="-122"/>
              </a:rPr>
              <a:t>数据</a:t>
            </a:r>
            <a:endParaRPr lang="en-US" sz="1400" b="0" dirty="0">
              <a:solidFill>
                <a:schemeClr val="accent2"/>
              </a:solidFill>
              <a:latin typeface="微软雅黑" panose="020B0503020204020204" pitchFamily="34" charset="-122"/>
              <a:ea typeface="微软雅黑" panose="020B0503020204020204" pitchFamily="34" charset="-122"/>
            </a:endParaRPr>
          </a:p>
        </p:txBody>
      </p:sp>
      <p:pic>
        <p:nvPicPr>
          <p:cNvPr id="89" name="Picture 88" descr="HAMA_MemoryChip.emf"/>
          <p:cNvPicPr>
            <a:picLocks noChangeAspect="1"/>
          </p:cNvPicPr>
          <p:nvPr/>
        </p:nvPicPr>
        <p:blipFill>
          <a:blip r:embed="rId7" cstate="print"/>
          <a:stretch>
            <a:fillRect/>
          </a:stretch>
        </p:blipFill>
        <p:spPr>
          <a:xfrm>
            <a:off x="10386842" y="1362839"/>
            <a:ext cx="1440091" cy="1440091"/>
          </a:xfrm>
          <a:prstGeom prst="rect">
            <a:avLst/>
          </a:prstGeom>
        </p:spPr>
      </p:pic>
      <p:sp>
        <p:nvSpPr>
          <p:cNvPr id="5" name="Rectangle 4"/>
          <p:cNvSpPr/>
          <p:nvPr/>
        </p:nvSpPr>
        <p:spPr>
          <a:xfrm>
            <a:off x="10588534" y="1633558"/>
            <a:ext cx="979288" cy="1015647"/>
          </a:xfrm>
          <a:prstGeom prst="rect">
            <a:avLst/>
          </a:prstGeom>
        </p:spPr>
        <p:txBody>
          <a:bodyPr wrap="square" lIns="91424" tIns="45712" rIns="91424" bIns="45712">
            <a:spAutoFit/>
          </a:bodyPr>
          <a:lstStyle/>
          <a:p>
            <a:pPr algn="ctr" defTabSz="914400">
              <a:spcBef>
                <a:spcPct val="50000"/>
              </a:spcBef>
              <a:spcAft>
                <a:spcPct val="0"/>
              </a:spcAft>
            </a:pPr>
            <a:r>
              <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编译查询</a:t>
            </a:r>
            <a:endPar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endParaRPr>
          </a:p>
          <a:p>
            <a:pPr algn="ctr" defTabSz="914400">
              <a:spcBef>
                <a:spcPct val="50000"/>
              </a:spcBef>
              <a:spcAft>
                <a:spcPct val="0"/>
              </a:spcAft>
            </a:pPr>
            <a:r>
              <a:rPr lang="en-US" altLang="zh-CN"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Apache Spark Adapter</a:t>
            </a:r>
            <a:endParaRPr 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a:p>
            <a:pPr algn="ctr" defTabSz="914400">
              <a:spcBef>
                <a:spcPct val="50000"/>
              </a:spcBef>
              <a:spcAft>
                <a:spcPct val="0"/>
              </a:spcAft>
            </a:pPr>
            <a:r>
              <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向下钻取功能</a:t>
            </a:r>
            <a:endParaRPr 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8" name="TextBox 97"/>
          <p:cNvSpPr txBox="1"/>
          <p:nvPr/>
        </p:nvSpPr>
        <p:spPr>
          <a:xfrm>
            <a:off x="703863" y="3514128"/>
            <a:ext cx="3871241" cy="215444"/>
          </a:xfrm>
          <a:prstGeom prst="rect">
            <a:avLst/>
          </a:prstGeom>
          <a:noFill/>
        </p:spPr>
        <p:txBody>
          <a:bodyPr wrap="square" lIns="0" tIns="0" rIns="0" bIns="0" rtlCol="0">
            <a:spAutoFit/>
          </a:bodyPr>
          <a:lstStyle/>
          <a:p>
            <a:pPr algn="ctr" defTabSz="1088390">
              <a:spcBef>
                <a:spcPts val="600"/>
              </a:spcBef>
              <a:spcAft>
                <a:spcPct val="0"/>
              </a:spcAft>
            </a:pPr>
            <a:r>
              <a:rPr lang="en-US" altLang="zh-CN" sz="1400" kern="0">
                <a:solidFill>
                  <a:srgbClr val="FFFFFF"/>
                </a:solidFill>
                <a:latin typeface="微软雅黑" panose="020B0503020204020204" pitchFamily="34" charset="-122"/>
                <a:ea typeface="微软雅黑" panose="020B0503020204020204" pitchFamily="34" charset="-122"/>
                <a:cs typeface="Arial Unicode MS" panose="020B0604020202020204" charset="-122"/>
              </a:rPr>
              <a:t>SAP HANA </a:t>
            </a:r>
            <a:r>
              <a:rPr lang="zh-CN" altLang="en-US" sz="1400" kern="0">
                <a:solidFill>
                  <a:srgbClr val="FFFFFF"/>
                </a:solidFill>
                <a:latin typeface="微软雅黑" panose="020B0503020204020204" pitchFamily="34" charset="-122"/>
                <a:ea typeface="微软雅黑" panose="020B0503020204020204" pitchFamily="34" charset="-122"/>
                <a:cs typeface="Arial Unicode MS" panose="020B0604020202020204" charset="-122"/>
              </a:rPr>
              <a:t>内存平台</a:t>
            </a:r>
            <a:endParaRPr lang="zh-CN" altLang="en-US" sz="1400" kern="0">
              <a:solidFill>
                <a:srgbClr val="FFFFFF"/>
              </a:solidFill>
              <a:latin typeface="微软雅黑" panose="020B0503020204020204" pitchFamily="34" charset="-122"/>
              <a:ea typeface="微软雅黑" panose="020B0503020204020204" pitchFamily="34" charset="-122"/>
              <a:cs typeface="Arial Unicode MS" panose="020B0604020202020204" charset="-122"/>
            </a:endParaRPr>
          </a:p>
        </p:txBody>
      </p:sp>
      <p:cxnSp>
        <p:nvCxnSpPr>
          <p:cNvPr id="78" name="Straight Connector 77"/>
          <p:cNvCxnSpPr/>
          <p:nvPr/>
        </p:nvCxnSpPr>
        <p:spPr>
          <a:xfrm flipH="1">
            <a:off x="9211118" y="2737055"/>
            <a:ext cx="1233081" cy="357543"/>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9198788" y="1467160"/>
            <a:ext cx="1208420" cy="162743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gray">
          <a:xfrm>
            <a:off x="6744956" y="2915824"/>
            <a:ext cx="949473" cy="1904843"/>
          </a:xfrm>
          <a:prstGeom prst="rect">
            <a:avLst/>
          </a:prstGeom>
          <a:noFill/>
          <a:ln w="6350" algn="ctr">
            <a:solidFill>
              <a:schemeClr val="bg2">
                <a:lumMod val="75000"/>
              </a:schemeClr>
            </a:solidFill>
            <a:miter lim="800000"/>
          </a:ln>
        </p:spPr>
        <p:txBody>
          <a:bodyPr lIns="89985" tIns="71987" rIns="89985" bIns="71987" rtlCol="0" anchor="ctr"/>
          <a:lstStyle/>
          <a:p>
            <a:pPr algn="ctr" defTabSz="914400" fontAlgn="base">
              <a:spcBef>
                <a:spcPct val="50000"/>
              </a:spcBef>
              <a:spcAft>
                <a:spcPct val="0"/>
              </a:spcAft>
              <a:buClr>
                <a:srgbClr val="F0AB00"/>
              </a:buClr>
              <a:buSzPct val="80000"/>
            </a:pPr>
            <a:endParaRPr lang="en-US" sz="20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4" name="Rectangle 43"/>
          <p:cNvSpPr/>
          <p:nvPr/>
        </p:nvSpPr>
        <p:spPr bwMode="gray">
          <a:xfrm>
            <a:off x="8327731" y="2915824"/>
            <a:ext cx="949473" cy="1909296"/>
          </a:xfrm>
          <a:prstGeom prst="rect">
            <a:avLst/>
          </a:prstGeom>
          <a:noFill/>
          <a:ln w="6350" algn="ctr">
            <a:solidFill>
              <a:schemeClr val="bg2">
                <a:lumMod val="75000"/>
              </a:schemeClr>
            </a:solidFill>
            <a:miter lim="800000"/>
          </a:ln>
        </p:spPr>
        <p:txBody>
          <a:bodyPr lIns="89985" tIns="71987" rIns="89985" bIns="71987" rtlCol="0" anchor="ctr"/>
          <a:lstStyle/>
          <a:p>
            <a:pPr algn="ctr" defTabSz="914400" fontAlgn="base">
              <a:spcBef>
                <a:spcPct val="50000"/>
              </a:spcBef>
              <a:spcAft>
                <a:spcPct val="0"/>
              </a:spcAft>
              <a:buClr>
                <a:srgbClr val="F0AB00"/>
              </a:buClr>
              <a:buSzPct val="80000"/>
            </a:pPr>
            <a:endParaRPr lang="en-US" sz="20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5" name="Rectangle 44"/>
          <p:cNvSpPr/>
          <p:nvPr/>
        </p:nvSpPr>
        <p:spPr bwMode="gray">
          <a:xfrm>
            <a:off x="9893744" y="2915825"/>
            <a:ext cx="949473" cy="1909294"/>
          </a:xfrm>
          <a:prstGeom prst="rect">
            <a:avLst/>
          </a:prstGeom>
          <a:noFill/>
          <a:ln w="6350" algn="ctr">
            <a:solidFill>
              <a:schemeClr val="bg2">
                <a:lumMod val="75000"/>
              </a:schemeClr>
            </a:solidFill>
            <a:miter lim="800000"/>
          </a:ln>
        </p:spPr>
        <p:txBody>
          <a:bodyPr lIns="89985" tIns="71987" rIns="89985" bIns="71987" rtlCol="0" anchor="ctr"/>
          <a:lstStyle/>
          <a:p>
            <a:pPr algn="ctr" defTabSz="914400" fontAlgn="base">
              <a:spcBef>
                <a:spcPct val="50000"/>
              </a:spcBef>
              <a:spcAft>
                <a:spcPct val="0"/>
              </a:spcAft>
              <a:buClr>
                <a:srgbClr val="F0AB00"/>
              </a:buClr>
              <a:buSzPct val="80000"/>
            </a:pPr>
            <a:endParaRPr lang="en-US" sz="20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 name="Rectangle 5"/>
          <p:cNvSpPr/>
          <p:nvPr/>
        </p:nvSpPr>
        <p:spPr bwMode="gray">
          <a:xfrm>
            <a:off x="6816757" y="2968044"/>
            <a:ext cx="813835" cy="354085"/>
          </a:xfrm>
          <a:prstGeom prst="rect">
            <a:avLst/>
          </a:prstGeom>
          <a:solidFill>
            <a:schemeClr val="accent4"/>
          </a:solidFill>
          <a:ln w="6350" algn="ctr">
            <a:solidFill>
              <a:schemeClr val="accent4"/>
            </a:solidFill>
            <a:miter lim="800000"/>
          </a:ln>
        </p:spPr>
        <p:txBody>
          <a:bodyPr lIns="0" tIns="71987" rIns="17997" bIns="71987" rtlCol="0" anchor="ctr"/>
          <a:lstStyle/>
          <a:p>
            <a:pPr algn="ctr" defTabSz="914400">
              <a:spcBef>
                <a:spcPct val="50000"/>
              </a:spcBef>
              <a:spcAft>
                <a:spcPct val="0"/>
              </a:spcAft>
            </a:pPr>
            <a:r>
              <a:rPr lang="en-US" altLang="zh-CN" sz="11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 SAP HANA Vora</a:t>
            </a:r>
            <a:endParaRPr lang="en-US" sz="11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9" name="Rectangle 48"/>
          <p:cNvSpPr/>
          <p:nvPr/>
        </p:nvSpPr>
        <p:spPr bwMode="gray">
          <a:xfrm>
            <a:off x="6809431" y="3373201"/>
            <a:ext cx="824187" cy="285419"/>
          </a:xfrm>
          <a:prstGeom prst="rect">
            <a:avLst/>
          </a:prstGeom>
          <a:solidFill>
            <a:schemeClr val="accent2">
              <a:alpha val="80000"/>
            </a:schemeClr>
          </a:solidFill>
          <a:ln w="6350" algn="ctr">
            <a:noFill/>
            <a:miter lim="800000"/>
          </a:ln>
        </p:spPr>
        <p:txBody>
          <a:bodyPr lIns="89985" tIns="71987" rIns="89985" bIns="71987" rtlCol="0" anchor="ctr"/>
          <a:lstStyle/>
          <a:p>
            <a:pPr algn="ctr" defTabSz="914400">
              <a:spcBef>
                <a:spcPct val="50000"/>
              </a:spcBef>
              <a:spcAft>
                <a:spcPct val="0"/>
              </a:spcAft>
            </a:pPr>
            <a:r>
              <a:rPr lang="en-US" altLang="zh-CN"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Apache Spark</a:t>
            </a:r>
            <a:endPar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50" name="Rectangle 49"/>
          <p:cNvSpPr/>
          <p:nvPr/>
        </p:nvSpPr>
        <p:spPr bwMode="gray">
          <a:xfrm>
            <a:off x="8372687" y="2968042"/>
            <a:ext cx="813835" cy="352800"/>
          </a:xfrm>
          <a:prstGeom prst="rect">
            <a:avLst/>
          </a:prstGeom>
          <a:solidFill>
            <a:schemeClr val="accent4"/>
          </a:solidFill>
          <a:ln w="6350" algn="ctr">
            <a:solidFill>
              <a:schemeClr val="accent4"/>
            </a:solidFill>
            <a:miter lim="800000"/>
          </a:ln>
        </p:spPr>
        <p:txBody>
          <a:bodyPr lIns="0" tIns="71987" rIns="17997" bIns="71987" rtlCol="0" anchor="ctr"/>
          <a:lstStyle/>
          <a:p>
            <a:pPr algn="ctr" defTabSz="914400">
              <a:spcBef>
                <a:spcPct val="50000"/>
              </a:spcBef>
              <a:spcAft>
                <a:spcPct val="0"/>
              </a:spcAft>
            </a:pPr>
            <a:r>
              <a:rPr lang="en-US" altLang="zh-CN" sz="11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SAP</a:t>
            </a:r>
            <a:r>
              <a:rPr lang="en-US" altLang="zh-CN" sz="1100" kern="0" dirty="0">
                <a:solidFill>
                  <a:schemeClr val="bg1"/>
                </a:solidFill>
                <a:latin typeface="微软雅黑" panose="020B0503020204020204" pitchFamily="34" charset="-122"/>
                <a:ea typeface="微软雅黑" panose="020B0503020204020204" pitchFamily="34" charset="-122"/>
                <a:cs typeface="Arial Unicode MS" panose="020B0604020202020204" charset="-122"/>
              </a:rPr>
              <a:t> </a:t>
            </a:r>
            <a:r>
              <a:rPr lang="en-US" altLang="zh-CN" sz="11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HANA </a:t>
            </a:r>
            <a:r>
              <a:rPr lang="zh-CN" altLang="zh-CN" sz="11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Vora</a:t>
            </a:r>
            <a:endParaRPr lang="en-US" sz="11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3" name="Rectangle 52"/>
          <p:cNvSpPr/>
          <p:nvPr/>
        </p:nvSpPr>
        <p:spPr bwMode="gray">
          <a:xfrm>
            <a:off x="8379875" y="3371316"/>
            <a:ext cx="824187" cy="284400"/>
          </a:xfrm>
          <a:prstGeom prst="rect">
            <a:avLst/>
          </a:prstGeom>
          <a:solidFill>
            <a:schemeClr val="accent2">
              <a:alpha val="80000"/>
            </a:schemeClr>
          </a:solidFill>
          <a:ln w="6350" algn="ctr">
            <a:noFill/>
            <a:miter lim="800000"/>
          </a:ln>
        </p:spPr>
        <p:txBody>
          <a:bodyPr lIns="89985" tIns="71987" rIns="89985" bIns="71987" rtlCol="0" anchor="ctr"/>
          <a:lstStyle/>
          <a:p>
            <a:pPr algn="ctr" defTabSz="914400">
              <a:spcBef>
                <a:spcPct val="50000"/>
              </a:spcBef>
              <a:spcAft>
                <a:spcPct val="0"/>
              </a:spcAft>
            </a:pPr>
            <a:r>
              <a:rPr lang="en-US" altLang="zh-CN"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Apache Spark</a:t>
            </a:r>
            <a:endPar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54" name="Rectangle 53"/>
          <p:cNvSpPr/>
          <p:nvPr/>
        </p:nvSpPr>
        <p:spPr bwMode="gray">
          <a:xfrm>
            <a:off x="600200" y="3347183"/>
            <a:ext cx="3789571" cy="1572119"/>
          </a:xfrm>
          <a:prstGeom prst="rect">
            <a:avLst/>
          </a:prstGeom>
          <a:noFill/>
          <a:ln w="25400" algn="ctr">
            <a:solidFill>
              <a:schemeClr val="bg1">
                <a:lumMod val="85000"/>
              </a:schemeClr>
            </a:solidFill>
            <a:miter lim="800000"/>
          </a:ln>
          <a:effectLst/>
        </p:spPr>
        <p:txBody>
          <a:bodyPr lIns="62979" tIns="50383" rIns="62979" bIns="50383" rtlCol="0" anchor="ctr"/>
          <a:lstStyle/>
          <a:p>
            <a:pPr algn="r" defTabSz="640080" fontAlgn="base">
              <a:spcBef>
                <a:spcPct val="50000"/>
              </a:spcBef>
              <a:spcAft>
                <a:spcPct val="0"/>
              </a:spcAft>
              <a:buClr>
                <a:srgbClr val="F0AB00"/>
              </a:buClr>
              <a:buSzPct val="80000"/>
            </a:pPr>
            <a:endParaRPr lang="en-GB" sz="110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55" name="Group 54"/>
          <p:cNvGrpSpPr/>
          <p:nvPr/>
        </p:nvGrpSpPr>
        <p:grpSpPr>
          <a:xfrm>
            <a:off x="692302" y="3376122"/>
            <a:ext cx="1276836" cy="1237927"/>
            <a:chOff x="1311530" y="3372535"/>
            <a:chExt cx="1482324" cy="1482324"/>
          </a:xfrm>
        </p:grpSpPr>
        <p:pic>
          <p:nvPicPr>
            <p:cNvPr id="56" name="Picture 55" descr="HANA_Chip.emf"/>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11530" y="3372535"/>
              <a:ext cx="1482324" cy="1482324"/>
            </a:xfrm>
            <a:prstGeom prst="rect">
              <a:avLst/>
            </a:prstGeom>
          </p:spPr>
        </p:pic>
        <p:sp>
          <p:nvSpPr>
            <p:cNvPr id="57" name="TextBox 56"/>
            <p:cNvSpPr txBox="1"/>
            <p:nvPr/>
          </p:nvSpPr>
          <p:spPr>
            <a:xfrm>
              <a:off x="1503602" y="3662127"/>
              <a:ext cx="1066745" cy="280078"/>
            </a:xfrm>
            <a:prstGeom prst="rect">
              <a:avLst/>
            </a:prstGeom>
            <a:noFill/>
            <a:effectLst/>
          </p:spPr>
          <p:txBody>
            <a:bodyPr wrap="square" lIns="63998" tIns="31999" rIns="63998" bIns="31999" rtlCol="0">
              <a:spAutoFit/>
            </a:bodyPr>
            <a:lstStyle/>
            <a:p>
              <a:pPr algn="ctr" defTabSz="1088390">
                <a:spcBef>
                  <a:spcPct val="50000"/>
                </a:spcBef>
                <a:spcAft>
                  <a:spcPct val="0"/>
                </a:spcAft>
              </a:pPr>
              <a:r>
                <a:rPr lang="zh-CN" altLang="en-US" sz="11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内存存储</a:t>
              </a:r>
              <a:endParaRPr lang="zh-CN" altLang="en-US" sz="11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endParaRPr>
            </a:p>
          </p:txBody>
        </p:sp>
      </p:grpSp>
      <p:grpSp>
        <p:nvGrpSpPr>
          <p:cNvPr id="60" name="Group 59"/>
          <p:cNvGrpSpPr/>
          <p:nvPr/>
        </p:nvGrpSpPr>
        <p:grpSpPr>
          <a:xfrm>
            <a:off x="2082487" y="3448001"/>
            <a:ext cx="2023349" cy="1097994"/>
            <a:chOff x="1909855" y="2363040"/>
            <a:chExt cx="2023349" cy="1097994"/>
          </a:xfrm>
        </p:grpSpPr>
        <p:sp>
          <p:nvSpPr>
            <p:cNvPr id="61" name="Rectangle 60"/>
            <p:cNvSpPr/>
            <p:nvPr/>
          </p:nvSpPr>
          <p:spPr bwMode="gray">
            <a:xfrm>
              <a:off x="1928768" y="2363040"/>
              <a:ext cx="1994225" cy="273521"/>
            </a:xfrm>
            <a:prstGeom prst="rect">
              <a:avLst/>
            </a:prstGeom>
            <a:solidFill>
              <a:schemeClr val="bg1">
                <a:lumMod val="95000"/>
                <a:alpha val="85000"/>
              </a:schemeClr>
            </a:solidFill>
            <a:ln w="6350" algn="ctr">
              <a:noFill/>
              <a:miter lim="800000"/>
            </a:ln>
          </p:spPr>
          <p:txBody>
            <a:bodyPr lIns="90000" tIns="0" rIns="90000" bIns="0" rtlCol="0" anchor="ctr"/>
            <a:lstStyle/>
            <a:p>
              <a:pPr algn="ctr" defTabSz="914400">
                <a:spcBef>
                  <a:spcPct val="50000"/>
                </a:spcBef>
                <a:spcAft>
                  <a:spcPct val="0"/>
                </a:spcAft>
              </a:pPr>
              <a:r>
                <a:rPr lang="zh-CN" altLang="en-US" sz="11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rPr>
                <a:t>应用服务</a:t>
              </a:r>
              <a:endParaRPr lang="zh-CN" altLang="en-US" sz="11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62" name="Rectangle 61"/>
            <p:cNvSpPr/>
            <p:nvPr/>
          </p:nvSpPr>
          <p:spPr bwMode="gray">
            <a:xfrm>
              <a:off x="1927243" y="2676631"/>
              <a:ext cx="2005961" cy="220371"/>
            </a:xfrm>
            <a:prstGeom prst="rect">
              <a:avLst/>
            </a:prstGeom>
            <a:solidFill>
              <a:schemeClr val="bg1">
                <a:lumMod val="95000"/>
                <a:alpha val="85000"/>
              </a:schemeClr>
            </a:solidFill>
            <a:ln w="6350" algn="ctr">
              <a:noFill/>
              <a:miter lim="800000"/>
            </a:ln>
          </p:spPr>
          <p:txBody>
            <a:bodyPr lIns="90000" tIns="0" rIns="90000" bIns="0" rtlCol="0" anchor="ctr"/>
            <a:lstStyle/>
            <a:p>
              <a:pPr algn="ctr" defTabSz="914400">
                <a:spcBef>
                  <a:spcPct val="50000"/>
                </a:spcBef>
                <a:spcAft>
                  <a:spcPct val="0"/>
                </a:spcAft>
              </a:pPr>
              <a:r>
                <a:rPr lang="zh-CN" altLang="en-US" sz="11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rPr>
                <a:t>数据库服务</a:t>
              </a:r>
              <a:endParaRPr lang="zh-CN" altLang="en-US" sz="11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63" name="Rectangle 62"/>
            <p:cNvSpPr/>
            <p:nvPr/>
          </p:nvSpPr>
          <p:spPr bwMode="gray">
            <a:xfrm>
              <a:off x="1930140" y="2937072"/>
              <a:ext cx="1982666" cy="263522"/>
            </a:xfrm>
            <a:prstGeom prst="rect">
              <a:avLst/>
            </a:prstGeom>
            <a:solidFill>
              <a:schemeClr val="bg1">
                <a:lumMod val="95000"/>
                <a:alpha val="85000"/>
              </a:schemeClr>
            </a:solidFill>
            <a:ln w="6350" algn="ctr">
              <a:noFill/>
              <a:miter lim="800000"/>
            </a:ln>
          </p:spPr>
          <p:txBody>
            <a:bodyPr lIns="90000" tIns="0" rIns="90000" bIns="0" rtlCol="0" anchor="ctr"/>
            <a:lstStyle/>
            <a:p>
              <a:pPr algn="ctr" defTabSz="914400">
                <a:spcBef>
                  <a:spcPct val="50000"/>
                </a:spcBef>
                <a:spcAft>
                  <a:spcPct val="0"/>
                </a:spcAft>
              </a:pPr>
              <a:r>
                <a:rPr lang="zh-CN" altLang="en-US" sz="11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rPr>
                <a:t>集成服务</a:t>
              </a:r>
              <a:endParaRPr lang="zh-CN" altLang="en-US" sz="11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64" name="Rectangle 63"/>
            <p:cNvSpPr/>
            <p:nvPr/>
          </p:nvSpPr>
          <p:spPr bwMode="gray">
            <a:xfrm>
              <a:off x="1909855" y="3240663"/>
              <a:ext cx="2005961" cy="220371"/>
            </a:xfrm>
            <a:prstGeom prst="rect">
              <a:avLst/>
            </a:prstGeom>
            <a:solidFill>
              <a:schemeClr val="bg1">
                <a:lumMod val="95000"/>
                <a:alpha val="85000"/>
              </a:schemeClr>
            </a:solidFill>
            <a:ln w="6350" algn="ctr">
              <a:noFill/>
              <a:miter lim="800000"/>
            </a:ln>
          </p:spPr>
          <p:txBody>
            <a:bodyPr lIns="90000" tIns="72000" rIns="90000" bIns="72000" rtlCol="0" anchor="ctr"/>
            <a:lstStyle/>
            <a:p>
              <a:pPr algn="ctr" defTabSz="914400">
                <a:spcBef>
                  <a:spcPct val="50000"/>
                </a:spcBef>
                <a:spcAft>
                  <a:spcPct val="0"/>
                </a:spcAft>
              </a:pPr>
              <a:r>
                <a:rPr lang="zh-CN" altLang="en-US" sz="11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rPr>
                <a:t>处理服务</a:t>
              </a:r>
              <a:endParaRPr lang="en-US" sz="11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65" name="Text Placeholder 3"/>
          <p:cNvSpPr txBox="1"/>
          <p:nvPr/>
        </p:nvSpPr>
        <p:spPr bwMode="gray">
          <a:xfrm>
            <a:off x="1531219" y="4652817"/>
            <a:ext cx="1810431" cy="291143"/>
          </a:xfrm>
          <a:prstGeom prst="rect">
            <a:avLst/>
          </a:prstGeom>
        </p:spPr>
        <p:txBody>
          <a:bodyPr vert="horz" lIns="0" tIns="0" rIns="0" bIns="0" rtlCol="0">
            <a:noAutofit/>
          </a:bodyPr>
          <a:lstStyle>
            <a:lvl1pPr marL="0" indent="0" algn="l" defTabSz="1088390"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390" rtl="0" eaLnBrk="1" latinLnBrk="0" hangingPunct="1">
              <a:spcBef>
                <a:spcPts val="600"/>
              </a:spcBef>
              <a:buClr>
                <a:schemeClr val="accent1"/>
              </a:buClr>
              <a:buSzPct val="80000"/>
              <a:buFont typeface="Wingdings" panose="05000000000000000000" pitchFamily="2" charset="2"/>
              <a:buNone/>
              <a:defRPr sz="2000" kern="1200">
                <a:solidFill>
                  <a:schemeClr val="tx1"/>
                </a:solidFill>
                <a:latin typeface="+mn-lt"/>
                <a:ea typeface="+mn-ea"/>
                <a:cs typeface="+mn-cs"/>
              </a:defRPr>
            </a:lvl2pPr>
            <a:lvl3pPr marL="179705" indent="-179705" algn="l" defTabSz="1088390" rtl="0" eaLnBrk="1" latinLnBrk="0" hangingPunct="1">
              <a:spcBef>
                <a:spcPts val="400"/>
              </a:spcBef>
              <a:buClr>
                <a:schemeClr val="accent1"/>
              </a:buClr>
              <a:buSzPct val="100000"/>
              <a:buFont typeface="Wingdings" panose="05000000000000000000" pitchFamily="2" charset="2"/>
              <a:buChar char=""/>
              <a:defRPr sz="1800" kern="1200">
                <a:solidFill>
                  <a:schemeClr val="tx1"/>
                </a:solidFill>
                <a:latin typeface="+mn-lt"/>
                <a:ea typeface="+mn-ea"/>
                <a:cs typeface="+mn-cs"/>
              </a:defRPr>
            </a:lvl3pPr>
            <a:lvl4pPr marL="360045" indent="-179705" algn="l" defTabSz="1088390" rtl="0" eaLnBrk="1" latinLnBrk="0" hangingPunct="1">
              <a:spcBef>
                <a:spcPts val="400"/>
              </a:spcBef>
              <a:buClr>
                <a:schemeClr val="accent2"/>
              </a:buClr>
              <a:buSzPct val="100000"/>
              <a:buFont typeface="Arial" panose="020B0604020202020204" pitchFamily="34" charset="0"/>
              <a:buChar char="–"/>
              <a:defRPr sz="1800" kern="1200">
                <a:solidFill>
                  <a:schemeClr val="tx1"/>
                </a:solidFill>
                <a:latin typeface="+mn-lt"/>
                <a:ea typeface="+mn-ea"/>
                <a:cs typeface="+mn-cs"/>
              </a:defRPr>
            </a:lvl4pPr>
            <a:lvl5pPr marL="539750" indent="-179705" algn="l" defTabSz="1088390" rtl="0" eaLnBrk="1" latinLnBrk="0" hangingPunct="1">
              <a:spcBef>
                <a:spcPts val="250"/>
              </a:spcBef>
              <a:buClr>
                <a:schemeClr val="accent2"/>
              </a:buClr>
              <a:buSzPct val="100000"/>
              <a:buFont typeface="Courier New" panose="02070309020205020404" pitchFamily="49" charset="0"/>
              <a:buChar char="o"/>
              <a:defRPr sz="15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822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41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61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defTabSz="1088390">
              <a:spcBef>
                <a:spcPts val="0"/>
              </a:spcBef>
            </a:pPr>
            <a:r>
              <a:rPr lang="en-US" altLang="zh-CN" sz="1400" dirty="0">
                <a:solidFill>
                  <a:srgbClr val="666666"/>
                </a:solidFill>
                <a:latin typeface="微软雅黑" panose="020B0503020204020204" pitchFamily="34" charset="-122"/>
                <a:ea typeface="微软雅黑" panose="020B0503020204020204" pitchFamily="34" charset="-122"/>
              </a:rPr>
              <a:t>SAP HANA </a:t>
            </a:r>
            <a:r>
              <a:rPr lang="zh-CN" altLang="en-US" sz="1400" dirty="0">
                <a:solidFill>
                  <a:srgbClr val="666666"/>
                </a:solidFill>
                <a:latin typeface="微软雅黑" panose="020B0503020204020204" pitchFamily="34" charset="-122"/>
                <a:ea typeface="微软雅黑" panose="020B0503020204020204" pitchFamily="34" charset="-122"/>
              </a:rPr>
              <a:t>平台</a:t>
            </a:r>
            <a:endParaRPr lang="en-US" sz="1400" dirty="0">
              <a:solidFill>
                <a:schemeClr val="accent2"/>
              </a:solidFill>
              <a:latin typeface="微软雅黑" panose="020B0503020204020204" pitchFamily="34" charset="-122"/>
              <a:ea typeface="微软雅黑" panose="020B0503020204020204" pitchFamily="34" charset="-122"/>
            </a:endParaRPr>
          </a:p>
        </p:txBody>
      </p:sp>
      <p:sp>
        <p:nvSpPr>
          <p:cNvPr id="66" name="Rectangle 65"/>
          <p:cNvSpPr/>
          <p:nvPr/>
        </p:nvSpPr>
        <p:spPr bwMode="gray">
          <a:xfrm>
            <a:off x="9945314" y="2968950"/>
            <a:ext cx="813835" cy="352800"/>
          </a:xfrm>
          <a:prstGeom prst="rect">
            <a:avLst/>
          </a:prstGeom>
          <a:solidFill>
            <a:schemeClr val="accent4"/>
          </a:solidFill>
          <a:ln w="6350" algn="ctr">
            <a:solidFill>
              <a:schemeClr val="accent4"/>
            </a:solidFill>
            <a:miter lim="800000"/>
          </a:ln>
        </p:spPr>
        <p:txBody>
          <a:bodyPr lIns="0" tIns="71987" rIns="17997" bIns="71987" rtlCol="0" anchor="ctr"/>
          <a:lstStyle/>
          <a:p>
            <a:pPr algn="ctr" defTabSz="914400">
              <a:spcBef>
                <a:spcPct val="50000"/>
              </a:spcBef>
              <a:spcAft>
                <a:spcPct val="0"/>
              </a:spcAft>
            </a:pPr>
            <a:r>
              <a:rPr lang="en-US" altLang="zh-CN" sz="11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SAP HANA Vora</a:t>
            </a:r>
            <a:endParaRPr lang="en-US" sz="11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7" name="Rectangle 66"/>
          <p:cNvSpPr/>
          <p:nvPr/>
        </p:nvSpPr>
        <p:spPr bwMode="gray">
          <a:xfrm>
            <a:off x="9937988" y="3372150"/>
            <a:ext cx="824187" cy="284400"/>
          </a:xfrm>
          <a:prstGeom prst="rect">
            <a:avLst/>
          </a:prstGeom>
          <a:solidFill>
            <a:schemeClr val="accent2">
              <a:alpha val="80000"/>
            </a:schemeClr>
          </a:solidFill>
          <a:ln w="6350" algn="ctr">
            <a:noFill/>
            <a:miter lim="800000"/>
          </a:ln>
        </p:spPr>
        <p:txBody>
          <a:bodyPr lIns="89985" tIns="71987" rIns="89985" bIns="71987" rtlCol="0" anchor="ctr"/>
          <a:lstStyle/>
          <a:p>
            <a:pPr algn="ctr" defTabSz="914400">
              <a:spcBef>
                <a:spcPct val="50000"/>
              </a:spcBef>
              <a:spcAft>
                <a:spcPct val="0"/>
              </a:spcAft>
            </a:pPr>
            <a:r>
              <a:rPr lang="en-US" altLang="zh-CN"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Apache Spark</a:t>
            </a:r>
            <a:endParaRPr lang="zh-CN" altLang="en-US" sz="1000"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70" name="Rectangle 69"/>
          <p:cNvSpPr/>
          <p:nvPr/>
        </p:nvSpPr>
        <p:spPr bwMode="gray">
          <a:xfrm>
            <a:off x="4624055" y="3270103"/>
            <a:ext cx="1420427" cy="539581"/>
          </a:xfrm>
          <a:prstGeom prst="rect">
            <a:avLst/>
          </a:prstGeom>
          <a:solidFill>
            <a:srgbClr val="4FB81C"/>
          </a:solidFill>
          <a:ln w="6350" algn="ctr">
            <a:noFill/>
            <a:miter lim="800000"/>
          </a:ln>
          <a:effectLst/>
        </p:spPr>
        <p:txBody>
          <a:bodyPr lIns="62979" tIns="50383" rIns="62979" bIns="50383" rtlCol="0" anchor="ctr"/>
          <a:lstStyle/>
          <a:p>
            <a:pPr algn="ctr" defTabSz="640080">
              <a:spcAft>
                <a:spcPct val="0"/>
              </a:spcAft>
            </a:pPr>
            <a:r>
              <a:rPr lang="en-US" altLang="zh-CN" sz="1100" b="1"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SAP HANA-ApacheSpark </a:t>
            </a:r>
            <a:br>
              <a:rPr lang="en-US" altLang="zh-CN" sz="1100" b="1"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br>
            <a:r>
              <a:rPr lang="en-US" altLang="zh-CN" sz="1100" b="1" kern="0" dirty="0">
                <a:solidFill>
                  <a:srgbClr val="FFFFFF"/>
                </a:solidFill>
                <a:latin typeface="微软雅黑" panose="020B0503020204020204" pitchFamily="34" charset="-122"/>
                <a:ea typeface="微软雅黑" panose="020B0503020204020204" pitchFamily="34" charset="-122"/>
                <a:cs typeface="Arial Unicode MS" panose="020B0604020202020204" charset="-122"/>
              </a:rPr>
              <a:t>Adapter</a:t>
            </a:r>
            <a:endParaRPr lang="en-GB" sz="11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8" name="TextBox 67"/>
          <p:cNvSpPr txBox="1"/>
          <p:nvPr/>
        </p:nvSpPr>
        <p:spPr>
          <a:xfrm>
            <a:off x="584093" y="1467160"/>
            <a:ext cx="7002691" cy="923330"/>
          </a:xfrm>
          <a:prstGeom prst="rect">
            <a:avLst/>
          </a:prstGeom>
          <a:noFill/>
        </p:spPr>
        <p:txBody>
          <a:bodyPr wrap="square" lIns="0" tIns="0" rIns="0" bIns="0" rtlCol="0">
            <a:spAutoFit/>
          </a:bodyPr>
          <a:lstStyle/>
          <a:p>
            <a:pPr defTabSz="1088390">
              <a:spcBef>
                <a:spcPts val="600"/>
              </a:spcBef>
              <a:spcAft>
                <a:spcPct val="0"/>
              </a:spcAft>
            </a:pPr>
            <a:r>
              <a:rPr lang="en-US" altLang="zh-CN" sz="20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rPr>
              <a:t>SAP HANA Vora </a:t>
            </a:r>
            <a:r>
              <a:rPr lang="zh-CN" altLang="zh-CN" sz="20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rPr>
              <a:t>内置于 Apache Spark 执行架构</a:t>
            </a:r>
            <a:r>
              <a:rPr lang="zh-CN" altLang="en-US" sz="20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rPr>
              <a:t>之中，是一款内存计算查询引擎，能够基于 </a:t>
            </a:r>
            <a:r>
              <a:rPr lang="en-US" altLang="zh-CN" sz="20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rPr>
              <a:t>Hadoop </a:t>
            </a:r>
            <a:r>
              <a:rPr lang="zh-CN" altLang="en-US" sz="2000" kern="0" dirty="0">
                <a:solidFill>
                  <a:srgbClr val="666666"/>
                </a:solidFill>
                <a:latin typeface="微软雅黑" panose="020B0503020204020204" pitchFamily="34" charset="-122"/>
                <a:ea typeface="微软雅黑" panose="020B0503020204020204" pitchFamily="34" charset="-122"/>
                <a:cs typeface="Arial Unicode MS" panose="020B0604020202020204" charset="-122"/>
              </a:rPr>
              <a:t>提供丰富的交互式分析体验。</a:t>
            </a:r>
            <a:endParaRPr lang="en-US" sz="2000" kern="0" dirty="0">
              <a:solidFill>
                <a:schemeClr val="accent2"/>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9" name="Title 1"/>
          <p:cNvSpPr>
            <a:spLocks noGrp="1"/>
          </p:cNvSpPr>
          <p:nvPr>
            <p:ph type="title"/>
          </p:nvPr>
        </p:nvSpPr>
        <p:spPr>
          <a:xfrm>
            <a:off x="432113" y="324075"/>
            <a:ext cx="11330950" cy="756175"/>
          </a:xfrm>
        </p:spPr>
        <p:txBody>
          <a:bodyPr/>
          <a:lstStyle/>
          <a:p>
            <a:pPr defTabSz="1088390"/>
            <a:r>
              <a:rPr lang="en-US" altLang="zh-CN" sz="2900" dirty="0">
                <a:solidFill>
                  <a:srgbClr val="666666"/>
                </a:solidFill>
                <a:latin typeface="微软雅黑" panose="020B0503020204020204" pitchFamily="34" charset="-122"/>
                <a:ea typeface="微软雅黑" panose="020B0503020204020204" pitchFamily="34" charset="-122"/>
              </a:rPr>
              <a:t>SAP HANA Vora</a:t>
            </a:r>
            <a:br>
              <a:rPr lang="en-US" altLang="zh-CN" sz="2900" dirty="0">
                <a:solidFill>
                  <a:srgbClr val="666666"/>
                </a:solidFill>
                <a:latin typeface="微软雅黑" panose="020B0503020204020204" pitchFamily="34" charset="-122"/>
                <a:ea typeface="微软雅黑" panose="020B0503020204020204" pitchFamily="34" charset="-122"/>
              </a:rPr>
            </a:br>
            <a:r>
              <a:rPr lang="zh-CN" altLang="en-US" sz="2400" b="0" dirty="0">
                <a:solidFill>
                  <a:srgbClr val="666666"/>
                </a:solidFill>
                <a:latin typeface="微软雅黑" panose="020B0503020204020204" pitchFamily="34" charset="-122"/>
                <a:ea typeface="微软雅黑" panose="020B0503020204020204" pitchFamily="34" charset="-122"/>
              </a:rPr>
              <a:t>与</a:t>
            </a:r>
            <a:r>
              <a:rPr lang="en-US" altLang="zh-CN" sz="2400" b="0" dirty="0">
                <a:solidFill>
                  <a:srgbClr val="666666"/>
                </a:solidFill>
                <a:latin typeface="微软雅黑" panose="020B0503020204020204" pitchFamily="34" charset="-122"/>
                <a:ea typeface="微软雅黑" panose="020B0503020204020204" pitchFamily="34" charset="-122"/>
              </a:rPr>
              <a:t>Spark</a:t>
            </a:r>
            <a:r>
              <a:rPr lang="zh-CN" altLang="en-US" sz="2400" b="0" dirty="0">
                <a:solidFill>
                  <a:srgbClr val="666666"/>
                </a:solidFill>
                <a:latin typeface="微软雅黑" panose="020B0503020204020204" pitchFamily="34" charset="-122"/>
                <a:ea typeface="微软雅黑" panose="020B0503020204020204" pitchFamily="34" charset="-122"/>
              </a:rPr>
              <a:t>的深度集成</a:t>
            </a:r>
            <a:endParaRPr lang="en-US" sz="2400" b="0" dirty="0">
              <a:solidFill>
                <a:schemeClr val="bg2">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gray">
          <a:xfrm>
            <a:off x="6198291" y="2656924"/>
            <a:ext cx="1971639" cy="2333134"/>
          </a:xfrm>
          <a:prstGeom prst="rect">
            <a:avLst/>
          </a:prstGeom>
          <a:effectLst/>
        </p:spPr>
        <p:style>
          <a:lnRef idx="1">
            <a:schemeClr val="accent1"/>
          </a:lnRef>
          <a:fillRef idx="3">
            <a:schemeClr val="accent1"/>
          </a:fillRef>
          <a:effectRef idx="2">
            <a:schemeClr val="accent1"/>
          </a:effectRef>
          <a:fontRef idx="minor">
            <a:schemeClr val="lt1"/>
          </a:fontRef>
        </p:style>
        <p:txBody>
          <a:bodyPr wrap="square" lIns="108878" tIns="54439" rIns="108878" bIns="54439" rtlCol="0" anchor="ctr" anchorCtr="1">
            <a:noAutofit/>
          </a:bodyPr>
          <a:lstStyle/>
          <a:p>
            <a:pPr algn="ctr"/>
            <a:endParaRPr lang="en-US"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Rounded Rectangle 98"/>
          <p:cNvSpPr/>
          <p:nvPr/>
        </p:nvSpPr>
        <p:spPr bwMode="gray">
          <a:xfrm>
            <a:off x="6332080" y="3246880"/>
            <a:ext cx="1713015" cy="1635531"/>
          </a:xfrm>
          <a:prstGeom prst="roundRect">
            <a:avLst>
              <a:gd name="adj" fmla="val 0"/>
            </a:avLst>
          </a:prstGeom>
          <a:solidFill>
            <a:schemeClr val="bg1"/>
          </a:solidFill>
          <a:ln w="6350" algn="ctr">
            <a:noFill/>
            <a:miter lim="800000"/>
          </a:ln>
        </p:spPr>
        <p:txBody>
          <a:bodyPr lIns="107163" tIns="0" rIns="107163" bIns="85730" rtlCol="0" anchor="t" anchorCtr="0"/>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Query Processor</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 name="Title 1"/>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集成</a:t>
            </a:r>
            <a:br>
              <a:rPr lang="en-US" dirty="0">
                <a:latin typeface="微软雅黑" panose="020B0503020204020204" pitchFamily="34" charset="-122"/>
                <a:ea typeface="微软雅黑" panose="020B0503020204020204" pitchFamily="34" charset="-122"/>
              </a:rPr>
            </a:br>
            <a:r>
              <a:rPr lang="zh-CN" altLang="en-US" sz="2400" b="0" dirty="0">
                <a:latin typeface="微软雅黑" panose="020B0503020204020204" pitchFamily="34" charset="-122"/>
                <a:ea typeface="微软雅黑" panose="020B0503020204020204" pitchFamily="34" charset="-122"/>
              </a:rPr>
              <a:t>透明地使用领先的开源数据挖掘软件</a:t>
            </a:r>
            <a:endParaRPr lang="en-US" sz="2200" b="0" dirty="0">
              <a:latin typeface="微软雅黑" panose="020B0503020204020204" pitchFamily="34" charset="-122"/>
              <a:ea typeface="微软雅黑" panose="020B0503020204020204" pitchFamily="34" charset="-122"/>
            </a:endParaRPr>
          </a:p>
        </p:txBody>
      </p:sp>
      <p:sp>
        <p:nvSpPr>
          <p:cNvPr id="4" name="Text Placeholder 3"/>
          <p:cNvSpPr>
            <a:spLocks noGrp="1"/>
          </p:cNvSpPr>
          <p:nvPr>
            <p:ph type="body" sz="quarter" idx="11"/>
          </p:nvPr>
        </p:nvSpPr>
        <p:spPr>
          <a:xfrm>
            <a:off x="768626" y="1691079"/>
            <a:ext cx="5174593" cy="4392042"/>
          </a:xfrm>
        </p:spPr>
        <p:txBody>
          <a:bodyPr/>
          <a:lstStyle/>
          <a:p>
            <a:pPr lvl="2">
              <a:spcBef>
                <a:spcPts val="1400"/>
              </a:spcBef>
              <a:spcAft>
                <a:spcPts val="400"/>
              </a:spcAft>
            </a:pPr>
            <a:r>
              <a:rPr lang="zh-CN" altLang="en-US" dirty="0">
                <a:latin typeface="微软雅黑" panose="020B0503020204020204" pitchFamily="34" charset="-122"/>
                <a:ea typeface="微软雅黑" panose="020B0503020204020204" pitchFamily="34" charset="-122"/>
              </a:rPr>
              <a:t>在</a:t>
            </a:r>
            <a:r>
              <a:rPr lang="en-US" dirty="0">
                <a:latin typeface="微软雅黑" panose="020B0503020204020204" pitchFamily="34" charset="-122"/>
                <a:ea typeface="微软雅黑" panose="020B0503020204020204" pitchFamily="34" charset="-122"/>
              </a:rPr>
              <a:t>SQL Script </a:t>
            </a:r>
            <a:r>
              <a:rPr lang="zh-CN" altLang="en-US" dirty="0">
                <a:latin typeface="微软雅黑" panose="020B0503020204020204" pitchFamily="34" charset="-122"/>
                <a:ea typeface="微软雅黑" panose="020B0503020204020204" pitchFamily="34" charset="-122"/>
              </a:rPr>
              <a:t>嵌入</a:t>
            </a:r>
            <a:r>
              <a:rPr lang="en-US" dirty="0">
                <a:latin typeface="微软雅黑" panose="020B0503020204020204" pitchFamily="34" charset="-122"/>
                <a:ea typeface="微软雅黑" panose="020B0503020204020204" pitchFamily="34" charset="-122"/>
              </a:rPr>
              <a:t>R</a:t>
            </a:r>
            <a:endParaRPr lang="en-US" dirty="0">
              <a:latin typeface="微软雅黑" panose="020B0503020204020204" pitchFamily="34" charset="-122"/>
              <a:ea typeface="微软雅黑" panose="020B0503020204020204" pitchFamily="34" charset="-122"/>
            </a:endParaRPr>
          </a:p>
          <a:p>
            <a:pPr lvl="2">
              <a:spcBef>
                <a:spcPts val="1400"/>
              </a:spcBef>
              <a:spcAft>
                <a:spcPts val="400"/>
              </a:spcAft>
            </a:pPr>
            <a:r>
              <a:rPr lang="zh-CN" altLang="en-US" dirty="0">
                <a:latin typeface="微软雅黑" panose="020B0503020204020204" pitchFamily="34" charset="-122"/>
                <a:ea typeface="微软雅黑" panose="020B0503020204020204" pitchFamily="34" charset="-122"/>
              </a:rPr>
              <a:t>远程在 </a:t>
            </a:r>
            <a:r>
              <a:rPr lang="en-US" altLang="zh-CN" dirty="0">
                <a:latin typeface="微软雅黑" panose="020B0503020204020204" pitchFamily="34" charset="-122"/>
                <a:ea typeface="微软雅黑" panose="020B0503020204020204" pitchFamily="34" charset="-122"/>
              </a:rPr>
              <a:t>R Server</a:t>
            </a:r>
            <a:r>
              <a:rPr lang="zh-CN" altLang="en-US" dirty="0">
                <a:latin typeface="微软雅黑" panose="020B0503020204020204" pitchFamily="34" charset="-122"/>
                <a:ea typeface="微软雅黑" panose="020B0503020204020204" pitchFamily="34" charset="-122"/>
              </a:rPr>
              <a:t>上执行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脚本</a:t>
            </a:r>
            <a:endParaRPr lang="en-US" dirty="0">
              <a:latin typeface="微软雅黑" panose="020B0503020204020204" pitchFamily="34" charset="-122"/>
              <a:ea typeface="微软雅黑" panose="020B0503020204020204" pitchFamily="34" charset="-122"/>
            </a:endParaRPr>
          </a:p>
          <a:p>
            <a:pPr lvl="2">
              <a:spcBef>
                <a:spcPts val="1400"/>
              </a:spcBef>
              <a:spcAft>
                <a:spcPts val="400"/>
              </a:spcAft>
            </a:pPr>
            <a:r>
              <a:rPr lang="zh-CN" altLang="en-US" dirty="0">
                <a:latin typeface="微软雅黑" panose="020B0503020204020204" pitchFamily="34" charset="-122"/>
                <a:ea typeface="微软雅黑" panose="020B0503020204020204" pitchFamily="34" charset="-122"/>
              </a:rPr>
              <a:t>并行执行</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处理进行</a:t>
            </a:r>
            <a:r>
              <a:rPr lang="en-US" dirty="0">
                <a:latin typeface="微软雅黑" panose="020B0503020204020204" pitchFamily="34" charset="-122"/>
                <a:ea typeface="微软雅黑" panose="020B0503020204020204" pitchFamily="34" charset="-122"/>
              </a:rPr>
              <a:t>el</a:t>
            </a:r>
            <a:endParaRPr lang="en-US" dirty="0">
              <a:latin typeface="微软雅黑" panose="020B0503020204020204" pitchFamily="34" charset="-122"/>
              <a:ea typeface="微软雅黑" panose="020B0503020204020204" pitchFamily="34" charset="-122"/>
            </a:endParaRPr>
          </a:p>
          <a:p>
            <a:pPr lvl="2">
              <a:spcBef>
                <a:spcPts val="1400"/>
              </a:spcBef>
              <a:spcAft>
                <a:spcPts val="400"/>
              </a:spcAft>
            </a:pPr>
            <a:r>
              <a:rPr lang="zh-CN" altLang="en-US" dirty="0">
                <a:latin typeface="微软雅黑" panose="020B0503020204020204" pitchFamily="34" charset="-122"/>
                <a:ea typeface="微软雅黑" panose="020B0503020204020204" pitchFamily="34" charset="-122"/>
              </a:rPr>
              <a:t>利用超过</a:t>
            </a:r>
            <a:r>
              <a:rPr lang="en-US" dirty="0">
                <a:latin typeface="微软雅黑" panose="020B0503020204020204" pitchFamily="34" charset="-122"/>
                <a:ea typeface="微软雅黑" panose="020B0503020204020204" pitchFamily="34" charset="-122"/>
              </a:rPr>
              <a:t>5000+ R </a:t>
            </a:r>
            <a:r>
              <a:rPr lang="zh-CN" altLang="en-US" dirty="0">
                <a:latin typeface="微软雅黑" panose="020B0503020204020204" pitchFamily="34" charset="-122"/>
                <a:ea typeface="微软雅黑" panose="020B0503020204020204" pitchFamily="34" charset="-122"/>
              </a:rPr>
              <a:t>静态或图形化库类函数</a:t>
            </a:r>
            <a:endParaRPr lang="en-US" dirty="0">
              <a:latin typeface="微软雅黑" panose="020B0503020204020204" pitchFamily="34" charset="-122"/>
              <a:ea typeface="微软雅黑" panose="020B0503020204020204" pitchFamily="34" charset="-122"/>
            </a:endParaRPr>
          </a:p>
          <a:p>
            <a:pPr lvl="2">
              <a:spcBef>
                <a:spcPts val="1400"/>
              </a:spcBef>
              <a:spcAft>
                <a:spcPts val="400"/>
              </a:spcAft>
            </a:pPr>
            <a:endParaRPr lang="en-US" dirty="0">
              <a:latin typeface="微软雅黑" panose="020B0503020204020204" pitchFamily="34" charset="-122"/>
              <a:ea typeface="微软雅黑" panose="020B0503020204020204" pitchFamily="34" charset="-122"/>
            </a:endParaRPr>
          </a:p>
        </p:txBody>
      </p:sp>
      <p:sp>
        <p:nvSpPr>
          <p:cNvPr id="8" name="Rounded Rectangle 7"/>
          <p:cNvSpPr/>
          <p:nvPr/>
        </p:nvSpPr>
        <p:spPr bwMode="gray">
          <a:xfrm>
            <a:off x="6475147" y="3679429"/>
            <a:ext cx="1423615" cy="1085817"/>
          </a:xfrm>
          <a:prstGeom prst="roundRect">
            <a:avLst>
              <a:gd name="adj" fmla="val 0"/>
            </a:avLst>
          </a:prstGeom>
          <a:solidFill>
            <a:schemeClr val="bg1">
              <a:lumMod val="85000"/>
            </a:schemeClr>
          </a:solidFill>
          <a:ln w="6350" algn="ctr">
            <a:noFill/>
            <a:miter lim="800000"/>
          </a:ln>
        </p:spPr>
        <p:txBody>
          <a:bodyPr lIns="0" tIns="0" rIns="0" bIns="0" rtlCol="0" anchor="ctr" anchorCtr="0"/>
          <a:lstStyle/>
          <a:p>
            <a:pPr algn="ctr" fontAlgn="base">
              <a:spcBef>
                <a:spcPct val="50000"/>
              </a:spcBef>
              <a:spcAft>
                <a:spcPts val="715"/>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R Client</a:t>
            </a:r>
            <a:endParaRPr lang="en-US" sz="1400" dirty="0">
              <a:latin typeface="微软雅黑" panose="020B0503020204020204" pitchFamily="34" charset="-122"/>
              <a:ea typeface="微软雅黑" panose="020B0503020204020204" pitchFamily="34" charset="-122"/>
            </a:endParaRPr>
          </a:p>
        </p:txBody>
      </p:sp>
      <p:sp>
        <p:nvSpPr>
          <p:cNvPr id="10" name="Rectangle 9"/>
          <p:cNvSpPr/>
          <p:nvPr/>
        </p:nvSpPr>
        <p:spPr bwMode="gray">
          <a:xfrm>
            <a:off x="9620532" y="3283567"/>
            <a:ext cx="1535541" cy="163721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lIns="0" tIns="54439" rIns="0" bIns="54439" rtlCol="0" anchor="t" anchorCtr="0">
            <a:noAutofit/>
          </a:bodyPr>
          <a:lstStyle/>
          <a:p>
            <a:pPr algn="ctr"/>
            <a:r>
              <a:rPr lang="en-US" sz="17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R Server</a:t>
            </a:r>
            <a:endParaRPr lang="en-US" sz="17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5" name="Picture 2" descr="http://upload.wikimedia.org/wikipedia/commons/c/c1/Rlogo.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08992" y="2822467"/>
            <a:ext cx="456765" cy="34977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756941" y="2704986"/>
            <a:ext cx="1288154" cy="523220"/>
          </a:xfrm>
          <a:prstGeom prst="rect">
            <a:avLst/>
          </a:prstGeom>
          <a:noFill/>
          <a:effectLst/>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pPr fontAlgn="base">
              <a:spcBef>
                <a:spcPct val="50000"/>
              </a:spcBef>
              <a:spcAft>
                <a:spcPct val="0"/>
              </a:spcAft>
              <a:buClr>
                <a:srgbClr val="F0AB00"/>
              </a:buClr>
              <a:buSzPct val="80000"/>
            </a:pPr>
            <a:r>
              <a:rPr lang="en-US" sz="17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SAP HANA</a:t>
            </a:r>
            <a:br>
              <a:rPr lang="en-US" sz="17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br>
            <a:r>
              <a:rPr lang="en-US" sz="17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Platform</a:t>
            </a:r>
            <a:endParaRPr lang="en-US" sz="1700" b="1"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7" name="Rounded Rectangle 36"/>
          <p:cNvSpPr/>
          <p:nvPr/>
        </p:nvSpPr>
        <p:spPr bwMode="gray">
          <a:xfrm>
            <a:off x="9873246" y="3640351"/>
            <a:ext cx="1166178" cy="894413"/>
          </a:xfrm>
          <a:prstGeom prst="roundRect">
            <a:avLst>
              <a:gd name="adj" fmla="val 0"/>
            </a:avLst>
          </a:prstGeom>
          <a:solidFill>
            <a:schemeClr val="bg1"/>
          </a:solidFill>
          <a:ln w="6350" algn="ctr">
            <a:noFill/>
            <a:miter lim="800000"/>
          </a:ln>
        </p:spPr>
        <p:txBody>
          <a:bodyPr lIns="107163" tIns="0" rIns="107163" bIns="0" rtlCol="0" anchor="ctr" anchorCtr="0"/>
          <a:lstStyle/>
          <a:p>
            <a:pPr algn="ctr" fontAlgn="base">
              <a:spcBef>
                <a:spcPct val="50000"/>
              </a:spcBef>
              <a:spcAft>
                <a:spcPct val="0"/>
              </a:spcAft>
              <a:buClr>
                <a:srgbClr val="F0AB00"/>
              </a:buClr>
              <a:buSzPct val="80000"/>
            </a:pP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 name="Rounded Rectangle 33"/>
          <p:cNvSpPr/>
          <p:nvPr/>
        </p:nvSpPr>
        <p:spPr bwMode="gray">
          <a:xfrm>
            <a:off x="9784323" y="3754188"/>
            <a:ext cx="1149056" cy="879760"/>
          </a:xfrm>
          <a:prstGeom prst="roundRect">
            <a:avLst>
              <a:gd name="adj" fmla="val 0"/>
            </a:avLst>
          </a:prstGeom>
          <a:solidFill>
            <a:schemeClr val="bg1"/>
          </a:solidFill>
          <a:ln w="6350" algn="ctr">
            <a:solidFill>
              <a:schemeClr val="bg1">
                <a:lumMod val="85000"/>
              </a:schemeClr>
            </a:solidFill>
            <a:miter lim="800000"/>
          </a:ln>
        </p:spPr>
        <p:txBody>
          <a:bodyPr lIns="107163" tIns="0" rIns="107163" bIns="0" rtlCol="0" anchor="ctr" anchorCtr="0"/>
          <a:lstStyle/>
          <a:p>
            <a:pPr algn="ctr" fontAlgn="base">
              <a:spcBef>
                <a:spcPct val="50000"/>
              </a:spcBef>
              <a:spcAft>
                <a:spcPct val="0"/>
              </a:spcAft>
              <a:buClr>
                <a:srgbClr val="F0AB00"/>
              </a:buClr>
              <a:buSzPct val="80000"/>
            </a:pP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 name="Rounded Rectangle 11"/>
          <p:cNvSpPr/>
          <p:nvPr/>
        </p:nvSpPr>
        <p:spPr bwMode="gray">
          <a:xfrm>
            <a:off x="9708778" y="3874504"/>
            <a:ext cx="1107952" cy="840677"/>
          </a:xfrm>
          <a:prstGeom prst="roundRect">
            <a:avLst>
              <a:gd name="adj" fmla="val 0"/>
            </a:avLst>
          </a:prstGeom>
          <a:solidFill>
            <a:schemeClr val="bg1"/>
          </a:solidFill>
          <a:ln w="6350" algn="ctr">
            <a:solidFill>
              <a:schemeClr val="bg1">
                <a:lumMod val="85000"/>
              </a:schemeClr>
            </a:solidFill>
            <a:miter lim="800000"/>
          </a:ln>
        </p:spPr>
        <p:txBody>
          <a:bodyPr lIns="0" tIns="0" rIns="0" bIns="0" rtlCol="0" anchor="ctr" anchorCtr="0"/>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R Process</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1" name="TextBox 20"/>
          <p:cNvSpPr txBox="1"/>
          <p:nvPr/>
        </p:nvSpPr>
        <p:spPr>
          <a:xfrm>
            <a:off x="8744329" y="3679841"/>
            <a:ext cx="548228" cy="184666"/>
          </a:xfrm>
          <a:prstGeom prst="rect">
            <a:avLst/>
          </a:prstGeom>
          <a:noFill/>
        </p:spPr>
        <p:txBody>
          <a:bodyPr wrap="none" lIns="0" tIns="0" rIns="0" bIns="0" rtlCol="0">
            <a:spAutoFit/>
          </a:bodyPr>
          <a:lstStyle/>
          <a:p>
            <a:pPr algn="ctr" fontAlgn="base">
              <a:spcBef>
                <a:spcPts val="715"/>
              </a:spcBef>
              <a:spcAft>
                <a:spcPct val="0"/>
              </a:spcAft>
              <a:buClr>
                <a:srgbClr val="F0AB00"/>
              </a:buClr>
              <a:buSzPct val="80000"/>
            </a:pPr>
            <a:r>
              <a:rPr lang="en-US" sz="1200" b="1" kern="0" dirty="0">
                <a:latin typeface="微软雅黑" panose="020B0503020204020204" pitchFamily="34" charset="-122"/>
                <a:ea typeface="微软雅黑" panose="020B0503020204020204" pitchFamily="34" charset="-122"/>
                <a:cs typeface="Arial Unicode MS" panose="020B0604020202020204" pitchFamily="34" charset="-128"/>
              </a:rPr>
              <a:t>R-code</a:t>
            </a:r>
            <a:endParaRPr lang="en-US" sz="12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2" name="TextBox 21"/>
          <p:cNvSpPr txBox="1"/>
          <p:nvPr/>
        </p:nvSpPr>
        <p:spPr>
          <a:xfrm>
            <a:off x="8425002" y="3984160"/>
            <a:ext cx="1055730" cy="369332"/>
          </a:xfrm>
          <a:prstGeom prst="rect">
            <a:avLst/>
          </a:prstGeom>
          <a:noFill/>
        </p:spPr>
        <p:txBody>
          <a:bodyPr wrap="square" lIns="0" tIns="0" rIns="0" bIns="0" rtlCol="0">
            <a:spAutoFit/>
          </a:bodyPr>
          <a:lstStyle/>
          <a:p>
            <a:pPr algn="r" fontAlgn="base">
              <a:spcBef>
                <a:spcPts val="715"/>
              </a:spcBef>
              <a:spcAft>
                <a:spcPct val="0"/>
              </a:spcAft>
              <a:buClr>
                <a:srgbClr val="F0AB00"/>
              </a:buClr>
              <a:buSzPct val="80000"/>
            </a:pPr>
            <a:r>
              <a:rPr lang="en-US" sz="1200" b="1" kern="0" dirty="0">
                <a:latin typeface="微软雅黑" panose="020B0503020204020204" pitchFamily="34" charset="-122"/>
                <a:ea typeface="微软雅黑" panose="020B0503020204020204" pitchFamily="34" charset="-122"/>
                <a:cs typeface="Arial Unicode MS" panose="020B0604020202020204" pitchFamily="34" charset="-128"/>
              </a:rPr>
              <a:t>Input data in          R Format</a:t>
            </a:r>
            <a:endParaRPr lang="en-US" sz="12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3" name="TextBox 22"/>
          <p:cNvSpPr txBox="1"/>
          <p:nvPr/>
        </p:nvSpPr>
        <p:spPr>
          <a:xfrm>
            <a:off x="8554464" y="4600057"/>
            <a:ext cx="906748" cy="369332"/>
          </a:xfrm>
          <a:prstGeom prst="rect">
            <a:avLst/>
          </a:prstGeom>
          <a:noFill/>
        </p:spPr>
        <p:txBody>
          <a:bodyPr wrap="square" lIns="0" tIns="0" rIns="0" bIns="0" rtlCol="0">
            <a:spAutoFit/>
          </a:bodyPr>
          <a:lstStyle/>
          <a:p>
            <a:pPr algn="r" fontAlgn="base">
              <a:spcBef>
                <a:spcPts val="715"/>
              </a:spcBef>
              <a:spcAft>
                <a:spcPct val="0"/>
              </a:spcAft>
              <a:buClr>
                <a:srgbClr val="F0AB00"/>
              </a:buClr>
              <a:buSzPct val="80000"/>
            </a:pPr>
            <a:r>
              <a:rPr lang="en-US" sz="1200" b="1" kern="0" dirty="0">
                <a:latin typeface="微软雅黑" panose="020B0503020204020204" pitchFamily="34" charset="-122"/>
                <a:ea typeface="微软雅黑" panose="020B0503020204020204" pitchFamily="34" charset="-122"/>
                <a:cs typeface="Arial Unicode MS" panose="020B0604020202020204" pitchFamily="34" charset="-128"/>
              </a:rPr>
              <a:t>Results in R Format</a:t>
            </a:r>
            <a:endParaRPr lang="en-US" sz="12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142" name="Straight Arrow Connector 141"/>
          <p:cNvCxnSpPr/>
          <p:nvPr/>
        </p:nvCxnSpPr>
        <p:spPr>
          <a:xfrm>
            <a:off x="7899023" y="4339745"/>
            <a:ext cx="170732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7901122" y="4573886"/>
            <a:ext cx="1707325" cy="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7899023" y="3864702"/>
            <a:ext cx="170732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6390243" y="2815336"/>
            <a:ext cx="267892" cy="257390"/>
            <a:chOff x="2046552" y="3014619"/>
            <a:chExt cx="1541073" cy="1541073"/>
          </a:xfrm>
        </p:grpSpPr>
        <p:sp>
          <p:nvSpPr>
            <p:cNvPr id="74" name="Rounded Rectangle 73"/>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400" dirty="0" err="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75"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400" dirty="0" err="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76" name="Rounded Rectangle 75"/>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7" name="Right Triangle 76"/>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78" name="Group 77"/>
            <p:cNvGrpSpPr/>
            <p:nvPr/>
          </p:nvGrpSpPr>
          <p:grpSpPr>
            <a:xfrm>
              <a:off x="2241846" y="3014619"/>
              <a:ext cx="1150485" cy="88005"/>
              <a:chOff x="2620824" y="4036835"/>
              <a:chExt cx="1363166" cy="104274"/>
            </a:xfrm>
            <a:solidFill>
              <a:schemeClr val="tx1"/>
            </a:solidFill>
          </p:grpSpPr>
          <p:sp>
            <p:nvSpPr>
              <p:cNvPr id="144" name="Rectangle 143"/>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5" name="Rectangle 174"/>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6" name="Rectangle 175"/>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7" name="Rectangle 176"/>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8" name="Rectangle 177"/>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9" name="Rectangle 178"/>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0" name="Rectangle 179"/>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1" name="Rectangle 180"/>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2" name="Rectangle 181"/>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3" name="Rectangle 182"/>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4" name="Rectangle 183"/>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79" name="Group 78"/>
            <p:cNvGrpSpPr/>
            <p:nvPr/>
          </p:nvGrpSpPr>
          <p:grpSpPr>
            <a:xfrm>
              <a:off x="2241846" y="4467687"/>
              <a:ext cx="1150485" cy="88005"/>
              <a:chOff x="2620824" y="4036835"/>
              <a:chExt cx="1363166" cy="104274"/>
            </a:xfrm>
            <a:solidFill>
              <a:schemeClr val="tx1"/>
            </a:solidFill>
          </p:grpSpPr>
          <p:sp>
            <p:nvSpPr>
              <p:cNvPr id="117" name="Rectangle 116"/>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8" name="Rectangle 117"/>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9" name="Rectangle 118"/>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3" name="Rectangle 122"/>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4" name="Rectangle 123"/>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5" name="Rectangle 124"/>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6" name="Rectangle 125"/>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7" name="Rectangle 126"/>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8" name="Rectangle 127"/>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9" name="Rectangle 128"/>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30" name="Rectangle 129"/>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80" name="Group 79"/>
            <p:cNvGrpSpPr/>
            <p:nvPr/>
          </p:nvGrpSpPr>
          <p:grpSpPr>
            <a:xfrm rot="16200000">
              <a:off x="2241846" y="3014622"/>
              <a:ext cx="1150485" cy="1541073"/>
              <a:chOff x="2620824" y="4018547"/>
              <a:chExt cx="1363166" cy="1825959"/>
            </a:xfrm>
            <a:solidFill>
              <a:schemeClr val="tx1"/>
            </a:solidFill>
          </p:grpSpPr>
          <p:grpSp>
            <p:nvGrpSpPr>
              <p:cNvPr id="81" name="Group 80"/>
              <p:cNvGrpSpPr/>
              <p:nvPr/>
            </p:nvGrpSpPr>
            <p:grpSpPr>
              <a:xfrm>
                <a:off x="2620824" y="4018547"/>
                <a:ext cx="1363166" cy="104274"/>
                <a:chOff x="2620824" y="4036835"/>
                <a:chExt cx="1363166" cy="104274"/>
              </a:xfrm>
              <a:grpFill/>
            </p:grpSpPr>
            <p:sp>
              <p:nvSpPr>
                <p:cNvPr id="97" name="Rectangle 96"/>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8" name="Rectangle 97"/>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7" name="Rectangle 106"/>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8" name="Rectangle 107"/>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9" name="Rectangle 108"/>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0" name="Rectangle 109"/>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2" name="Rectangle 111"/>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3" name="Rectangle 112"/>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4" name="Rectangle 113"/>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5" name="Rectangle 11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6" name="Rectangle 11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82" name="Group 81"/>
              <p:cNvGrpSpPr/>
              <p:nvPr/>
            </p:nvGrpSpPr>
            <p:grpSpPr>
              <a:xfrm>
                <a:off x="2620824" y="5740232"/>
                <a:ext cx="1363166" cy="104274"/>
                <a:chOff x="2620824" y="4036835"/>
                <a:chExt cx="1363166" cy="104274"/>
              </a:xfrm>
              <a:grpFill/>
            </p:grpSpPr>
            <p:sp>
              <p:nvSpPr>
                <p:cNvPr id="83" name="Rectangle 82"/>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4" name="Rectangle 83"/>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5" name="Rectangle 84"/>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6" name="Rectangle 85"/>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7" name="Rectangle 86"/>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8" name="Rectangle 87"/>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9" name="Rectangle 88"/>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0" name="Rectangle 89"/>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3" name="Rectangle 92"/>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5" name="Rectangle 9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6" name="Rectangle 9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52" y="324075"/>
            <a:ext cx="11420148" cy="756175"/>
          </a:xfrm>
        </p:spPr>
        <p:txBody>
          <a:bodyPr/>
          <a:lstStyle/>
          <a:p>
            <a:r>
              <a:rPr lang="zh-CN" altLang="en-US" dirty="0">
                <a:latin typeface="微软雅黑" panose="020B0503020204020204" pitchFamily="34" charset="-122"/>
                <a:ea typeface="微软雅黑" panose="020B0503020204020204" pitchFamily="34" charset="-122"/>
              </a:rPr>
              <a:t>预测分析</a:t>
            </a:r>
            <a:endParaRPr lang="en-US" dirty="0">
              <a:latin typeface="微软雅黑" panose="020B0503020204020204" pitchFamily="34" charset="-122"/>
              <a:ea typeface="微软雅黑" panose="020B0503020204020204" pitchFamily="34" charset="-122"/>
            </a:endParaRPr>
          </a:p>
        </p:txBody>
      </p:sp>
      <p:sp>
        <p:nvSpPr>
          <p:cNvPr id="4" name="Text Placeholder 3"/>
          <p:cNvSpPr>
            <a:spLocks noGrp="1"/>
          </p:cNvSpPr>
          <p:nvPr>
            <p:ph type="body" sz="quarter" idx="10"/>
          </p:nvPr>
        </p:nvSpPr>
        <p:spPr>
          <a:xfrm>
            <a:off x="483820" y="1623249"/>
            <a:ext cx="6390060" cy="4392043"/>
          </a:xfrm>
        </p:spPr>
        <p:txBody>
          <a:bodyPr/>
          <a:lstStyle/>
          <a:p>
            <a:pPr lvl="2" fontAlgn="base">
              <a:spcBef>
                <a:spcPts val="1400"/>
              </a:spcBef>
              <a:spcAft>
                <a:spcPts val="400"/>
              </a:spcAft>
            </a:pPr>
            <a:r>
              <a:rPr lang="en-US" dirty="0">
                <a:latin typeface="微软雅黑" panose="020B0503020204020204" pitchFamily="34" charset="-122"/>
                <a:ea typeface="微软雅黑" panose="020B0503020204020204" pitchFamily="34" charset="-122"/>
              </a:rPr>
              <a:t>65+ </a:t>
            </a:r>
            <a:r>
              <a:rPr lang="zh-CN" altLang="en-US" dirty="0">
                <a:latin typeface="微软雅黑" panose="020B0503020204020204" pitchFamily="34" charset="-122"/>
                <a:ea typeface="微软雅黑" panose="020B0503020204020204" pitchFamily="34" charset="-122"/>
              </a:rPr>
              <a:t>预先包装的预测算法</a:t>
            </a:r>
            <a:endParaRPr lang="en-US" dirty="0">
              <a:latin typeface="微软雅黑" panose="020B0503020204020204" pitchFamily="34" charset="-122"/>
              <a:ea typeface="微软雅黑" panose="020B0503020204020204" pitchFamily="34" charset="-122"/>
            </a:endParaRPr>
          </a:p>
          <a:p>
            <a:pPr marL="406400" lvl="3" indent="-202565" fontAlgn="base">
              <a:spcAft>
                <a:spcPts val="415"/>
              </a:spcAft>
            </a:pPr>
            <a:r>
              <a:rPr lang="zh-CN" altLang="en-US" sz="1600" dirty="0">
                <a:latin typeface="微软雅黑" panose="020B0503020204020204" pitchFamily="34" charset="-122"/>
                <a:ea typeface="微软雅黑" panose="020B0503020204020204" pitchFamily="34" charset="-122"/>
              </a:rPr>
              <a:t>支持</a:t>
            </a:r>
            <a:r>
              <a:rPr lang="en-US" sz="1600" dirty="0">
                <a:latin typeface="微软雅黑" panose="020B0503020204020204" pitchFamily="34" charset="-122"/>
                <a:ea typeface="微软雅黑" panose="020B0503020204020204" pitchFamily="34" charset="-122"/>
              </a:rPr>
              <a:t>association, clustering, classification, regression, </a:t>
            </a:r>
            <a:br>
              <a:rPr lang="en-US" sz="1600" dirty="0">
                <a:latin typeface="微软雅黑" panose="020B0503020204020204" pitchFamily="34" charset="-122"/>
                <a:ea typeface="微软雅黑" panose="020B0503020204020204" pitchFamily="34" charset="-122"/>
              </a:rPr>
            </a:br>
            <a:r>
              <a:rPr lang="en-US" sz="1600" dirty="0">
                <a:latin typeface="微软雅黑" panose="020B0503020204020204" pitchFamily="34" charset="-122"/>
                <a:ea typeface="微软雅黑" panose="020B0503020204020204" pitchFamily="34" charset="-122"/>
              </a:rPr>
              <a:t>time series </a:t>
            </a:r>
            <a:r>
              <a:rPr lang="zh-CN" altLang="en-US" sz="1600" dirty="0">
                <a:latin typeface="微软雅黑" panose="020B0503020204020204" pitchFamily="34" charset="-122"/>
                <a:ea typeface="微软雅黑" panose="020B0503020204020204" pitchFamily="34" charset="-122"/>
              </a:rPr>
              <a:t>等</a:t>
            </a:r>
            <a:r>
              <a:rPr lang="en-US" sz="1600" dirty="0">
                <a:latin typeface="微软雅黑" panose="020B0503020204020204" pitchFamily="34" charset="-122"/>
                <a:ea typeface="微软雅黑" panose="020B0503020204020204" pitchFamily="34" charset="-122"/>
              </a:rPr>
              <a:t>. </a:t>
            </a:r>
            <a:endParaRPr lang="en-US" sz="1600" dirty="0">
              <a:latin typeface="微软雅黑" panose="020B0503020204020204" pitchFamily="34" charset="-122"/>
              <a:ea typeface="微软雅黑" panose="020B0503020204020204" pitchFamily="34" charset="-122"/>
            </a:endParaRPr>
          </a:p>
          <a:p>
            <a:pPr lvl="2" fontAlgn="base">
              <a:spcBef>
                <a:spcPts val="1400"/>
              </a:spcBef>
              <a:spcAft>
                <a:spcPts val="400"/>
              </a:spcAft>
            </a:pPr>
            <a:r>
              <a:rPr lang="en-US" altLang="zh-CN" dirty="0">
                <a:latin typeface="微软雅黑" panose="020B0503020204020204" pitchFamily="34" charset="-122"/>
                <a:ea typeface="微软雅黑" panose="020B0503020204020204" pitchFamily="34" charset="-122"/>
              </a:rPr>
              <a:t>AFM</a:t>
            </a:r>
            <a:r>
              <a:rPr lang="zh-CN" altLang="en-US" dirty="0">
                <a:latin typeface="微软雅黑" panose="020B0503020204020204" pitchFamily="34" charset="-122"/>
                <a:ea typeface="微软雅黑" panose="020B0503020204020204" pitchFamily="34" charset="-122"/>
              </a:rPr>
              <a:t>图形化建模工具支持开发使用</a:t>
            </a:r>
            <a:r>
              <a:rPr lang="en-US" altLang="zh-CN" dirty="0">
                <a:latin typeface="微软雅黑" panose="020B0503020204020204" pitchFamily="34" charset="-122"/>
                <a:ea typeface="微软雅黑" panose="020B0503020204020204" pitchFamily="34" charset="-122"/>
              </a:rPr>
              <a:t>PAL</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脚本开发预测型应用程序</a:t>
            </a:r>
            <a:endParaRPr lang="en-US" altLang="zh-CN" dirty="0">
              <a:latin typeface="微软雅黑" panose="020B0503020204020204" pitchFamily="34" charset="-122"/>
              <a:ea typeface="微软雅黑" panose="020B0503020204020204" pitchFamily="34" charset="-122"/>
            </a:endParaRPr>
          </a:p>
          <a:p>
            <a:pPr lvl="2" fontAlgn="base">
              <a:spcBef>
                <a:spcPts val="1400"/>
              </a:spcBef>
              <a:spcAft>
                <a:spcPts val="400"/>
              </a:spcAft>
            </a:pPr>
            <a:r>
              <a:rPr lang="zh-CN" altLang="en-US" dirty="0">
                <a:latin typeface="微软雅黑" panose="020B0503020204020204" pitchFamily="34" charset="-122"/>
                <a:ea typeface="微软雅黑" panose="020B0503020204020204" pitchFamily="34" charset="-122"/>
              </a:rPr>
              <a:t>当使用</a:t>
            </a:r>
            <a:r>
              <a:rPr lang="en-US" dirty="0">
                <a:latin typeface="微软雅黑" panose="020B0503020204020204" pitchFamily="34" charset="-122"/>
                <a:ea typeface="微软雅黑" panose="020B0503020204020204" pitchFamily="34" charset="-122"/>
              </a:rPr>
              <a:t>SAP Predictive Analytics </a:t>
            </a:r>
            <a:r>
              <a:rPr lang="zh-CN" altLang="en-US" dirty="0">
                <a:latin typeface="微软雅黑" panose="020B0503020204020204" pitchFamily="34" charset="-122"/>
                <a:ea typeface="微软雅黑" panose="020B0503020204020204" pitchFamily="34" charset="-122"/>
              </a:rPr>
              <a:t>产品时可以调用</a:t>
            </a:r>
            <a:r>
              <a:rPr lang="en-US" dirty="0">
                <a:latin typeface="微软雅黑" panose="020B0503020204020204" pitchFamily="34" charset="-122"/>
                <a:ea typeface="微软雅黑" panose="020B0503020204020204" pitchFamily="34" charset="-122"/>
              </a:rPr>
              <a:t>APL (Automated Predictive Libraries) </a:t>
            </a:r>
            <a:r>
              <a:rPr lang="zh-CN" altLang="en-US" dirty="0">
                <a:latin typeface="微软雅黑" panose="020B0503020204020204" pitchFamily="34" charset="-122"/>
                <a:ea typeface="微软雅黑" panose="020B0503020204020204" pitchFamily="34" charset="-122"/>
              </a:rPr>
              <a:t>库和</a:t>
            </a:r>
            <a:r>
              <a:rPr lang="en-US" dirty="0">
                <a:latin typeface="微软雅黑" panose="020B0503020204020204" pitchFamily="34" charset="-122"/>
                <a:ea typeface="微软雅黑" panose="020B0503020204020204" pitchFamily="34" charset="-122"/>
              </a:rPr>
              <a:t>PAL </a:t>
            </a:r>
            <a:endParaRPr lang="en-US" dirty="0">
              <a:latin typeface="微软雅黑" panose="020B0503020204020204" pitchFamily="34" charset="-122"/>
              <a:ea typeface="微软雅黑" panose="020B0503020204020204" pitchFamily="34" charset="-122"/>
            </a:endParaRPr>
          </a:p>
          <a:p>
            <a:pPr lvl="2" fontAlgn="base">
              <a:spcBef>
                <a:spcPts val="1400"/>
              </a:spcBef>
              <a:spcAft>
                <a:spcPts val="400"/>
              </a:spcAft>
            </a:pPr>
            <a:r>
              <a:rPr lang="en-US" dirty="0">
                <a:latin typeface="微软雅黑" panose="020B0503020204020204" pitchFamily="34" charset="-122"/>
                <a:ea typeface="微软雅黑" panose="020B0503020204020204" pitchFamily="34" charset="-122"/>
              </a:rPr>
              <a:t>SAS</a:t>
            </a:r>
            <a:r>
              <a:rPr lang="zh-CN" altLang="en-US" dirty="0">
                <a:latin typeface="微软雅黑" panose="020B0503020204020204" pitchFamily="34" charset="-122"/>
                <a:ea typeface="微软雅黑" panose="020B0503020204020204" pitchFamily="34" charset="-122"/>
              </a:rPr>
              <a:t>处理支持多种</a:t>
            </a:r>
            <a:r>
              <a:rPr lang="en-US" altLang="zh-CN" dirty="0">
                <a:latin typeface="微软雅黑" panose="020B0503020204020204" pitchFamily="34" charset="-122"/>
                <a:ea typeface="微软雅黑" panose="020B0503020204020204" pitchFamily="34" charset="-122"/>
              </a:rPr>
              <a:t>HANA</a:t>
            </a:r>
            <a:r>
              <a:rPr lang="zh-CN" altLang="en-US" dirty="0">
                <a:latin typeface="微软雅黑" panose="020B0503020204020204" pitchFamily="34" charset="-122"/>
                <a:ea typeface="微软雅黑" panose="020B0503020204020204" pitchFamily="34" charset="-122"/>
              </a:rPr>
              <a:t>的原生算法</a:t>
            </a:r>
            <a:endParaRPr lang="en-US" dirty="0">
              <a:latin typeface="微软雅黑" panose="020B0503020204020204" pitchFamily="34" charset="-122"/>
              <a:ea typeface="微软雅黑" panose="020B0503020204020204" pitchFamily="34" charset="-122"/>
            </a:endParaRPr>
          </a:p>
          <a:p>
            <a:pPr lvl="2" fontAlgn="base">
              <a:spcBef>
                <a:spcPts val="1400"/>
              </a:spcBef>
              <a:spcAft>
                <a:spcPts val="400"/>
              </a:spcAft>
            </a:pPr>
            <a:r>
              <a:rPr lang="zh-CN" altLang="en-US" dirty="0">
                <a:latin typeface="微软雅黑" panose="020B0503020204020204" pitchFamily="34" charset="-122"/>
                <a:ea typeface="微软雅黑" panose="020B0503020204020204" pitchFamily="34" charset="-122"/>
              </a:rPr>
              <a:t>透明地使用</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高级函数功能（可在</a:t>
            </a:r>
            <a:r>
              <a:rPr lang="en-US" altLang="zh-CN" dirty="0">
                <a:latin typeface="微软雅黑" panose="020B0503020204020204" pitchFamily="34" charset="-122"/>
                <a:ea typeface="微软雅黑" panose="020B0503020204020204" pitchFamily="34" charset="-122"/>
              </a:rPr>
              <a:t>HANA Procedure</a:t>
            </a:r>
            <a:r>
              <a:rPr lang="zh-CN" altLang="en-US" dirty="0">
                <a:latin typeface="微软雅黑" panose="020B0503020204020204" pitchFamily="34" charset="-122"/>
                <a:ea typeface="微软雅黑" panose="020B0503020204020204" pitchFamily="34" charset="-122"/>
              </a:rPr>
              <a:t>中调用）</a:t>
            </a:r>
            <a:endParaRPr lang="en-US" altLang="zh-CN" dirty="0">
              <a:latin typeface="微软雅黑" panose="020B0503020204020204" pitchFamily="34" charset="-122"/>
              <a:ea typeface="微软雅黑" panose="020B0503020204020204" pitchFamily="34" charset="-122"/>
            </a:endParaRPr>
          </a:p>
          <a:p>
            <a:pPr lvl="2" fontAlgn="base">
              <a:spcBef>
                <a:spcPts val="1400"/>
              </a:spcBef>
              <a:spcAft>
                <a:spcPts val="400"/>
              </a:spcAft>
            </a:pPr>
            <a:r>
              <a:rPr lang="zh-CN" altLang="en-US" dirty="0">
                <a:latin typeface="微软雅黑" panose="020B0503020204020204" pitchFamily="34" charset="-122"/>
                <a:ea typeface="微软雅黑" panose="020B0503020204020204" pitchFamily="34" charset="-122"/>
              </a:rPr>
              <a:t>对多种类型的数据进行预测分析</a:t>
            </a:r>
            <a:endParaRPr lang="en-US" dirty="0">
              <a:latin typeface="微软雅黑" panose="020B0503020204020204" pitchFamily="34" charset="-122"/>
              <a:ea typeface="微软雅黑" panose="020B0503020204020204" pitchFamily="34" charset="-122"/>
            </a:endParaRPr>
          </a:p>
        </p:txBody>
      </p:sp>
      <p:sp>
        <p:nvSpPr>
          <p:cNvPr id="72" name="Rectangle 71"/>
          <p:cNvSpPr/>
          <p:nvPr/>
        </p:nvSpPr>
        <p:spPr bwMode="gray">
          <a:xfrm>
            <a:off x="449052" y="-897"/>
            <a:ext cx="11305630" cy="150642"/>
          </a:xfrm>
          <a:prstGeom prst="rect">
            <a:avLst/>
          </a:prstGeom>
          <a:solidFill>
            <a:schemeClr val="accent1"/>
          </a:solidFill>
          <a:ln w="6350" algn="ctr">
            <a:noFill/>
            <a:miter lim="800000"/>
          </a:ln>
        </p:spPr>
        <p:txBody>
          <a:bodyPr lIns="107127" tIns="85701" rIns="107127" bIns="85701" rtlCol="0" anchor="ctr"/>
          <a:lstStyle/>
          <a:p>
            <a:pPr algn="ctr" fontAlgn="base">
              <a:spcBef>
                <a:spcPct val="50000"/>
              </a:spcBef>
              <a:spcAft>
                <a:spcPct val="0"/>
              </a:spcAft>
              <a:buClr>
                <a:srgbClr val="F0AB00"/>
              </a:buClr>
              <a:buSzPct val="80000"/>
            </a:pPr>
            <a:endParaRPr lang="en-US"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5" name="Rectangle 74"/>
          <p:cNvSpPr/>
          <p:nvPr/>
        </p:nvSpPr>
        <p:spPr>
          <a:xfrm>
            <a:off x="7402691" y="2139407"/>
            <a:ext cx="1460953" cy="646331"/>
          </a:xfrm>
          <a:prstGeom prst="rect">
            <a:avLst/>
          </a:prstGeom>
        </p:spPr>
        <p:txBody>
          <a:bodyPr wrap="square">
            <a:spAutoFit/>
          </a:bodyPr>
          <a:lstStyle/>
          <a:p>
            <a:pPr algn="ctr" fontAlgn="base">
              <a:spcBef>
                <a:spcPct val="50000"/>
              </a:spcBef>
              <a:spcAft>
                <a:spcPct val="0"/>
              </a:spcAft>
              <a:buClr>
                <a:srgbClr val="F0AB00"/>
              </a:buClr>
              <a:buSzPct val="80000"/>
            </a:pPr>
            <a:r>
              <a:rPr lang="en-US" sz="1200" b="1" kern="0" dirty="0">
                <a:latin typeface="微软雅黑" panose="020B0503020204020204" pitchFamily="34" charset="-122"/>
                <a:ea typeface="微软雅黑" panose="020B0503020204020204" pitchFamily="34" charset="-122"/>
                <a:cs typeface="Arial Unicode MS" panose="020B0604020202020204" pitchFamily="34" charset="-128"/>
              </a:rPr>
              <a:t>SAP HANA Studio / Web IDE</a:t>
            </a:r>
            <a:endParaRPr lang="en-US" sz="12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6" name="Rectangle 75"/>
          <p:cNvSpPr/>
          <p:nvPr/>
        </p:nvSpPr>
        <p:spPr bwMode="gray">
          <a:xfrm>
            <a:off x="7488553" y="2122155"/>
            <a:ext cx="1269989" cy="1063952"/>
          </a:xfrm>
          <a:prstGeom prst="rect">
            <a:avLst/>
          </a:prstGeom>
          <a:noFill/>
          <a:ln w="6350" algn="ctr">
            <a:solidFill>
              <a:schemeClr val="tx1"/>
            </a:solid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7" name="Rectangle 76"/>
          <p:cNvSpPr/>
          <p:nvPr/>
        </p:nvSpPr>
        <p:spPr bwMode="gray">
          <a:xfrm>
            <a:off x="7545657" y="2572164"/>
            <a:ext cx="1170878" cy="561480"/>
          </a:xfrm>
          <a:prstGeom prst="rect">
            <a:avLst/>
          </a:prstGeom>
          <a:solidFill>
            <a:schemeClr val="bg1">
              <a:lumMod val="85000"/>
            </a:schemeClr>
          </a:solidFill>
          <a:ln w="6350" algn="ctr">
            <a:noFill/>
            <a:miter lim="800000"/>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pPr>
            <a:r>
              <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rPr>
              <a:t>Application Function Modeler (AFM)</a:t>
            </a:r>
            <a:endPar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pic>
        <p:nvPicPr>
          <p:cNvPr id="78" name="Picture 2" descr="http://upload.wikimedia.org/wikipedia/commons/c/c1/Rlogo.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80834" y="5237188"/>
            <a:ext cx="462857" cy="351618"/>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p:cNvSpPr/>
          <p:nvPr/>
        </p:nvSpPr>
        <p:spPr bwMode="gray">
          <a:xfrm>
            <a:off x="8679715" y="5188709"/>
            <a:ext cx="1298101" cy="448577"/>
          </a:xfrm>
          <a:prstGeom prst="rect">
            <a:avLst/>
          </a:prstGeom>
          <a:noFill/>
          <a:ln w="6350" algn="ctr">
            <a:solidFill>
              <a:schemeClr val="tx1"/>
            </a:solid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0" name="Rectangle 79"/>
          <p:cNvSpPr/>
          <p:nvPr/>
        </p:nvSpPr>
        <p:spPr bwMode="gray">
          <a:xfrm>
            <a:off x="10203701" y="2122155"/>
            <a:ext cx="980957" cy="1063952"/>
          </a:xfrm>
          <a:prstGeom prst="rect">
            <a:avLst/>
          </a:prstGeom>
          <a:solidFill>
            <a:schemeClr val="accent2"/>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pic>
        <p:nvPicPr>
          <p:cNvPr id="81" name="Picture 14" descr="http://upload.wikimedia.org/wikipedia/en/6/68/SAS_Institute_logo.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contrast="69000"/>
                    </a14:imgEffect>
                  </a14:imgLayer>
                </a14:imgProps>
              </a:ext>
              <a:ext uri="{28A0092B-C50C-407E-A947-70E740481C1C}">
                <a14:useLocalDpi xmlns:a14="http://schemas.microsoft.com/office/drawing/2010/main" val="0"/>
              </a:ext>
            </a:extLst>
          </a:blip>
          <a:srcRect/>
          <a:stretch>
            <a:fillRect/>
          </a:stretch>
        </p:blipFill>
        <p:spPr bwMode="auto">
          <a:xfrm>
            <a:off x="10322814" y="2264071"/>
            <a:ext cx="731071" cy="316139"/>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a:xfrm>
            <a:off x="10265970" y="2737027"/>
            <a:ext cx="865775" cy="276999"/>
          </a:xfrm>
          <a:prstGeom prst="rect">
            <a:avLst/>
          </a:prstGeom>
        </p:spPr>
        <p:txBody>
          <a:bodyPr wrap="square" lIns="0" rIns="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工具和应用</a:t>
            </a:r>
            <a:endParaRPr lang="en-US" sz="1200" dirty="0">
              <a:solidFill>
                <a:schemeClr val="bg1"/>
              </a:solidFill>
              <a:latin typeface="微软雅黑" panose="020B0503020204020204" pitchFamily="34" charset="-122"/>
              <a:ea typeface="微软雅黑" panose="020B0503020204020204" pitchFamily="34" charset="-122"/>
            </a:endParaRPr>
          </a:p>
        </p:txBody>
      </p:sp>
      <p:cxnSp>
        <p:nvCxnSpPr>
          <p:cNvPr id="83" name="Straight Connector 82"/>
          <p:cNvCxnSpPr/>
          <p:nvPr/>
        </p:nvCxnSpPr>
        <p:spPr>
          <a:xfrm>
            <a:off x="9306038" y="4857988"/>
            <a:ext cx="0" cy="330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8122008" y="3186107"/>
            <a:ext cx="1" cy="319267"/>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10709211" y="3192668"/>
            <a:ext cx="1" cy="319267"/>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gray">
          <a:xfrm>
            <a:off x="7392208" y="3512292"/>
            <a:ext cx="3871277" cy="1441672"/>
          </a:xfrm>
          <a:prstGeom prst="rect">
            <a:avLst/>
          </a:prstGeom>
          <a:solidFill>
            <a:srgbClr val="F0AB00"/>
          </a:solidFill>
        </p:spPr>
        <p:txBody>
          <a:bodyPr wrap="square" lIns="91425" tIns="45712" rIns="91425" bIns="45712" rtlCol="0" anchor="ctr" anchorCtr="1">
            <a:noAutofit/>
          </a:bodyPr>
          <a:lstStyle/>
          <a:p>
            <a:pPr algn="ctr"/>
            <a:endParaRPr lang="en-US" sz="1200"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96" name="TextBox 95"/>
          <p:cNvSpPr txBox="1"/>
          <p:nvPr/>
        </p:nvSpPr>
        <p:spPr>
          <a:xfrm>
            <a:off x="8581013" y="3541656"/>
            <a:ext cx="1990870" cy="307760"/>
          </a:xfrm>
          <a:prstGeom prst="rect">
            <a:avLst/>
          </a:prstGeom>
          <a:noFill/>
        </p:spPr>
        <p:txBody>
          <a:bodyPr wrap="square" lIns="91425" tIns="45712" rIns="91425" bIns="45712" rtlCol="0">
            <a:spAutoFit/>
          </a:bodyPr>
          <a:lstStyle/>
          <a:p>
            <a:pPr fontAlgn="base">
              <a:spcBef>
                <a:spcPct val="50000"/>
              </a:spcBef>
              <a:spcAft>
                <a:spcPct val="0"/>
              </a:spcAft>
              <a:buClr>
                <a:srgbClr val="F0AB00"/>
              </a:buClr>
              <a:buSzPct val="80000"/>
            </a:pPr>
            <a:r>
              <a:rPr lang="en-US" sz="1400" b="1" kern="0" dirty="0">
                <a:latin typeface="微软雅黑" panose="020B0503020204020204" pitchFamily="34" charset="-122"/>
                <a:ea typeface="微软雅黑" panose="020B0503020204020204" pitchFamily="34" charset="-122"/>
                <a:cs typeface="Arial Unicode MS" panose="020B0604020202020204" pitchFamily="34" charset="-128"/>
              </a:rPr>
              <a:t>SAP HANA</a:t>
            </a:r>
            <a:r>
              <a:rPr lang="zh-CN" altLang="en-US" sz="1400" b="1" kern="0" dirty="0">
                <a:latin typeface="微软雅黑" panose="020B0503020204020204" pitchFamily="34" charset="-122"/>
                <a:ea typeface="微软雅黑" panose="020B0503020204020204" pitchFamily="34" charset="-122"/>
                <a:cs typeface="Arial Unicode MS" panose="020B0604020202020204" pitchFamily="34" charset="-128"/>
              </a:rPr>
              <a:t>平台</a:t>
            </a:r>
            <a:r>
              <a:rPr lang="en-US" sz="1400" b="1" kern="0" dirty="0">
                <a:latin typeface="微软雅黑" panose="020B0503020204020204" pitchFamily="34" charset="-122"/>
                <a:ea typeface="微软雅黑" panose="020B0503020204020204" pitchFamily="34" charset="-122"/>
                <a:cs typeface="Arial Unicode MS" panose="020B0604020202020204" pitchFamily="34" charset="-128"/>
              </a:rPr>
              <a:t> </a:t>
            </a:r>
            <a:endParaRPr lang="en-US" sz="11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7" name="Rectangle 96"/>
          <p:cNvSpPr/>
          <p:nvPr/>
        </p:nvSpPr>
        <p:spPr bwMode="gray">
          <a:xfrm>
            <a:off x="7478621" y="3886058"/>
            <a:ext cx="1278792" cy="617109"/>
          </a:xfrm>
          <a:prstGeom prst="rect">
            <a:avLst/>
          </a:prstGeom>
          <a:solidFill>
            <a:schemeClr val="bg1"/>
          </a:solidFill>
          <a:ln w="6350" algn="ctr">
            <a:noFill/>
            <a:miter lim="800000"/>
          </a:ln>
        </p:spPr>
        <p:txBody>
          <a:bodyPr lIns="0" tIns="72000" rIns="0" bIns="72000" rtlCol="0" anchor="ctr"/>
          <a:lstStyle/>
          <a:p>
            <a:pPr algn="ctr" fontAlgn="base">
              <a:spcBef>
                <a:spcPct val="50000"/>
              </a:spcBef>
              <a:spcAft>
                <a:spcPct val="0"/>
              </a:spcAft>
              <a:buClr>
                <a:srgbClr val="F0AB00"/>
              </a:buClr>
              <a:buSzPct val="80000"/>
            </a:pPr>
            <a:r>
              <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rPr>
              <a:t>Predictive  </a:t>
            </a:r>
            <a:r>
              <a:rPr lang="en-US" sz="1200" dirty="0">
                <a:latin typeface="微软雅黑" panose="020B0503020204020204" pitchFamily="34" charset="-122"/>
                <a:ea typeface="微软雅黑" panose="020B0503020204020204" pitchFamily="34" charset="-122"/>
              </a:rPr>
              <a:t>Analysis    </a:t>
            </a:r>
            <a:r>
              <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rPr>
              <a:t>Libraries</a:t>
            </a:r>
            <a:r>
              <a:rPr kumimoji="0" lang="en-US" sz="1200" b="0" i="0" u="none" strike="noStrike" kern="0" cap="none" spc="0" normalizeH="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rPr>
              <a:t> </a:t>
            </a:r>
            <a:r>
              <a:rPr lang="en-US" sz="1200" kern="0" dirty="0">
                <a:latin typeface="微软雅黑" panose="020B0503020204020204" pitchFamily="34" charset="-122"/>
                <a:ea typeface="微软雅黑" panose="020B0503020204020204" pitchFamily="34" charset="-122"/>
                <a:cs typeface="Arial Unicode MS" panose="020B0604020202020204" pitchFamily="34" charset="-128"/>
              </a:rPr>
              <a:t>(PAL)</a:t>
            </a:r>
            <a:endPar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1" name="Rectangle 100"/>
          <p:cNvSpPr/>
          <p:nvPr/>
        </p:nvSpPr>
        <p:spPr bwMode="gray">
          <a:xfrm>
            <a:off x="7488553" y="4579546"/>
            <a:ext cx="3704864" cy="284939"/>
          </a:xfrm>
          <a:prstGeom prst="rect">
            <a:avLst/>
          </a:prstGeom>
          <a:solidFill>
            <a:schemeClr val="bg1"/>
          </a:solidFill>
          <a:ln w="6350" algn="ctr">
            <a:noFill/>
            <a:miter lim="800000"/>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pPr>
            <a:r>
              <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rPr>
              <a:t>R</a:t>
            </a:r>
            <a:r>
              <a:rPr lang="zh-CN" altLang="en-US" sz="1200" kern="0" dirty="0">
                <a:latin typeface="微软雅黑" panose="020B0503020204020204" pitchFamily="34" charset="-122"/>
                <a:ea typeface="微软雅黑" panose="020B0503020204020204" pitchFamily="34" charset="-122"/>
                <a:cs typeface="Arial Unicode MS" panose="020B0604020202020204" pitchFamily="34" charset="-128"/>
              </a:rPr>
              <a:t>集成</a:t>
            </a:r>
            <a:endPar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2" name="Rectangle 101"/>
          <p:cNvSpPr/>
          <p:nvPr/>
        </p:nvSpPr>
        <p:spPr bwMode="gray">
          <a:xfrm>
            <a:off x="10203702" y="3908629"/>
            <a:ext cx="980956" cy="619953"/>
          </a:xfrm>
          <a:prstGeom prst="rect">
            <a:avLst/>
          </a:prstGeom>
          <a:solidFill>
            <a:schemeClr val="accent2"/>
          </a:solidFill>
          <a:ln w="6350" algn="ctr">
            <a:noFill/>
            <a:miter lim="800000"/>
          </a:ln>
        </p:spPr>
        <p:txBody>
          <a:bodyPr lIns="0" tIns="72000" rIns="0" bIns="72000" rtlCol="0" anchor="ctr"/>
          <a:lstStyle/>
          <a:p>
            <a:pPr algn="ctr" fontAlgn="base">
              <a:spcBef>
                <a:spcPct val="50000"/>
              </a:spcBef>
              <a:spcAft>
                <a:spcPct val="0"/>
              </a:spcAft>
              <a:buClr>
                <a:srgbClr val="F0AB00"/>
              </a:buClr>
              <a:buSzPct val="80000"/>
            </a:pPr>
            <a:r>
              <a:rPr kumimoji="0" 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SAS</a:t>
            </a:r>
            <a:r>
              <a:rPr kumimoji="0" lang="en-US" sz="1200" b="0" i="0" u="none" strike="noStrike" kern="0" cap="none" spc="0" normalizeH="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 </a:t>
            </a:r>
            <a:r>
              <a:rPr kumimoji="0" lang="zh-CN" altLang="en-US" sz="1200" b="0" i="0" u="none" strike="noStrike" kern="0" cap="none" spc="0" normalizeH="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嵌入式</a:t>
            </a:r>
            <a:br>
              <a:rPr kumimoji="0" lang="en-US" altLang="zh-CN" sz="1200" b="0" i="0" u="none" strike="noStrike" kern="0" cap="none" spc="0" normalizeH="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br>
            <a:r>
              <a:rPr kumimoji="0" lang="zh-CN" altLang="en-US" sz="1200" b="0" i="0" u="none" strike="noStrike" kern="0" cap="none" spc="0" normalizeH="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处理</a:t>
            </a:r>
            <a:endParaRPr lang="en-US" sz="1200" dirty="0">
              <a:solidFill>
                <a:schemeClr val="bg1"/>
              </a:solidFill>
              <a:latin typeface="微软雅黑" panose="020B0503020204020204" pitchFamily="34" charset="-122"/>
              <a:ea typeface="微软雅黑" panose="020B0503020204020204" pitchFamily="34" charset="-122"/>
            </a:endParaRPr>
          </a:p>
        </p:txBody>
      </p:sp>
      <p:grpSp>
        <p:nvGrpSpPr>
          <p:cNvPr id="103" name="Group 102"/>
          <p:cNvGrpSpPr/>
          <p:nvPr/>
        </p:nvGrpSpPr>
        <p:grpSpPr>
          <a:xfrm>
            <a:off x="8373262" y="3576636"/>
            <a:ext cx="273799" cy="257330"/>
            <a:chOff x="2046552" y="3014619"/>
            <a:chExt cx="1541073" cy="1541073"/>
          </a:xfrm>
        </p:grpSpPr>
        <p:sp>
          <p:nvSpPr>
            <p:cNvPr id="109" name="Rounded Rectangle 108"/>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200" dirty="0" err="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110"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200" dirty="0" err="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111" name="Rounded Rectangle 110"/>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2" name="Right Triangle 111"/>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113" name="Group 112"/>
            <p:cNvGrpSpPr/>
            <p:nvPr/>
          </p:nvGrpSpPr>
          <p:grpSpPr>
            <a:xfrm>
              <a:off x="2241846" y="3014619"/>
              <a:ext cx="1150485" cy="88005"/>
              <a:chOff x="2620824" y="4036835"/>
              <a:chExt cx="1363166" cy="104274"/>
            </a:xfrm>
            <a:solidFill>
              <a:schemeClr val="tx1"/>
            </a:solidFill>
          </p:grpSpPr>
          <p:sp>
            <p:nvSpPr>
              <p:cNvPr id="193" name="Rectangle 192"/>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4" name="Rectangle 193"/>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5" name="Rectangle 194"/>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6" name="Rectangle 195"/>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7" name="Rectangle 196"/>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8" name="Rectangle 197"/>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9" name="Rectangle 198"/>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00" name="Rectangle 199"/>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01" name="Rectangle 200"/>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02" name="Rectangle 201"/>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03" name="Rectangle 202"/>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114" name="Group 113"/>
            <p:cNvGrpSpPr/>
            <p:nvPr/>
          </p:nvGrpSpPr>
          <p:grpSpPr>
            <a:xfrm>
              <a:off x="2241846" y="4467687"/>
              <a:ext cx="1150485" cy="88005"/>
              <a:chOff x="2620824" y="4036835"/>
              <a:chExt cx="1363166" cy="104274"/>
            </a:xfrm>
            <a:solidFill>
              <a:schemeClr val="tx1"/>
            </a:solidFill>
          </p:grpSpPr>
          <p:sp>
            <p:nvSpPr>
              <p:cNvPr id="182" name="Rectangle 181"/>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3" name="Rectangle 182"/>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4" name="Rectangle 183"/>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5" name="Rectangle 184"/>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6" name="Rectangle 185"/>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7" name="Rectangle 186"/>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8" name="Rectangle 187"/>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9" name="Rectangle 188"/>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0" name="Rectangle 189"/>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1" name="Rectangle 190"/>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2" name="Rectangle 191"/>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115" name="Group 114"/>
            <p:cNvGrpSpPr/>
            <p:nvPr/>
          </p:nvGrpSpPr>
          <p:grpSpPr>
            <a:xfrm rot="16200000">
              <a:off x="2241846" y="3014622"/>
              <a:ext cx="1150485" cy="1541073"/>
              <a:chOff x="2620824" y="4018547"/>
              <a:chExt cx="1363166" cy="1825959"/>
            </a:xfrm>
            <a:solidFill>
              <a:schemeClr val="tx1"/>
            </a:solidFill>
          </p:grpSpPr>
          <p:grpSp>
            <p:nvGrpSpPr>
              <p:cNvPr id="116" name="Group 115"/>
              <p:cNvGrpSpPr/>
              <p:nvPr/>
            </p:nvGrpSpPr>
            <p:grpSpPr>
              <a:xfrm>
                <a:off x="2620824" y="4018547"/>
                <a:ext cx="1363166" cy="104274"/>
                <a:chOff x="2620824" y="4036835"/>
                <a:chExt cx="1363166" cy="104274"/>
              </a:xfrm>
              <a:grpFill/>
            </p:grpSpPr>
            <p:sp>
              <p:nvSpPr>
                <p:cNvPr id="171" name="Rectangle 170"/>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2" name="Rectangle 171"/>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3" name="Rectangle 172"/>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4" name="Rectangle 173"/>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5" name="Rectangle 174"/>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6" name="Rectangle 175"/>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7" name="Rectangle 176"/>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8" name="Rectangle 177"/>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9" name="Rectangle 178"/>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0" name="Rectangle 179"/>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1" name="Rectangle 180"/>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137" name="Group 136"/>
              <p:cNvGrpSpPr/>
              <p:nvPr/>
            </p:nvGrpSpPr>
            <p:grpSpPr>
              <a:xfrm>
                <a:off x="2620824" y="5740232"/>
                <a:ext cx="1363166" cy="104274"/>
                <a:chOff x="2620824" y="4036835"/>
                <a:chExt cx="1363166" cy="104274"/>
              </a:xfrm>
              <a:grpFill/>
            </p:grpSpPr>
            <p:sp>
              <p:nvSpPr>
                <p:cNvPr id="160" name="Rectangle 159"/>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61" name="Rectangle 160"/>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62" name="Rectangle 161"/>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63" name="Rectangle 162"/>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64" name="Rectangle 163"/>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65" name="Rectangle 164"/>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66" name="Rectangle 165"/>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67" name="Rectangle 166"/>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68" name="Rectangle 167"/>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69" name="Rectangle 168"/>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0" name="Rectangle 169"/>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grpSp>
      <p:sp>
        <p:nvSpPr>
          <p:cNvPr id="204" name="Rectangle 203"/>
          <p:cNvSpPr/>
          <p:nvPr/>
        </p:nvSpPr>
        <p:spPr bwMode="gray">
          <a:xfrm>
            <a:off x="8859309" y="3900135"/>
            <a:ext cx="1265565" cy="617109"/>
          </a:xfrm>
          <a:prstGeom prst="rect">
            <a:avLst/>
          </a:prstGeom>
          <a:solidFill>
            <a:schemeClr val="bg1"/>
          </a:solidFill>
          <a:ln w="6350" algn="ctr">
            <a:noFill/>
            <a:miter lim="800000"/>
          </a:ln>
        </p:spPr>
        <p:txBody>
          <a:bodyPr lIns="0" tIns="72000" rIns="0" bIns="72000" rtlCol="0" anchor="ctr"/>
          <a:lstStyle/>
          <a:p>
            <a:pPr algn="ctr" fontAlgn="base">
              <a:spcBef>
                <a:spcPct val="50000"/>
              </a:spcBef>
              <a:spcAft>
                <a:spcPct val="0"/>
              </a:spcAft>
              <a:buClr>
                <a:srgbClr val="F0AB00"/>
              </a:buClr>
              <a:buSzPct val="80000"/>
            </a:pPr>
            <a:r>
              <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rPr>
              <a:t>Automated Predictive Libraries</a:t>
            </a:r>
            <a:r>
              <a:rPr kumimoji="0" lang="en-US" sz="1200" b="0" i="0" u="none" strike="noStrike" kern="0" cap="none" spc="0" normalizeH="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rPr>
              <a:t> </a:t>
            </a:r>
            <a:r>
              <a:rPr lang="en-US" sz="1200" kern="0" dirty="0">
                <a:latin typeface="微软雅黑" panose="020B0503020204020204" pitchFamily="34" charset="-122"/>
                <a:ea typeface="微软雅黑" panose="020B0503020204020204" pitchFamily="34" charset="-122"/>
                <a:cs typeface="Arial Unicode MS" panose="020B0604020202020204" pitchFamily="34" charset="-128"/>
              </a:rPr>
              <a:t>(APL)</a:t>
            </a:r>
            <a:endPar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05" name="Rectangle 204"/>
          <p:cNvSpPr/>
          <p:nvPr/>
        </p:nvSpPr>
        <p:spPr bwMode="gray">
          <a:xfrm>
            <a:off x="8863645" y="2122155"/>
            <a:ext cx="1261230" cy="1063952"/>
          </a:xfrm>
          <a:prstGeom prst="rect">
            <a:avLst/>
          </a:prstGeom>
          <a:noFill/>
          <a:ln w="6350" algn="ctr">
            <a:solidFill>
              <a:schemeClr val="tx1"/>
            </a:solid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06" name="Rectangle 205"/>
          <p:cNvSpPr/>
          <p:nvPr/>
        </p:nvSpPr>
        <p:spPr>
          <a:xfrm>
            <a:off x="8943700" y="2349377"/>
            <a:ext cx="1181174" cy="276999"/>
          </a:xfrm>
          <a:prstGeom prst="rect">
            <a:avLst/>
          </a:prstGeom>
        </p:spPr>
        <p:txBody>
          <a:bodyPr wrap="square">
            <a:spAutoFit/>
          </a:bodyPr>
          <a:lstStyle/>
          <a:p>
            <a:pPr algn="ctr" fontAlgn="base">
              <a:spcBef>
                <a:spcPct val="50000"/>
              </a:spcBef>
              <a:spcAft>
                <a:spcPct val="0"/>
              </a:spcAft>
              <a:buClr>
                <a:srgbClr val="F0AB00"/>
              </a:buClr>
              <a:buSzPct val="80000"/>
            </a:pPr>
            <a:r>
              <a:rPr lang="en-US" sz="1200" kern="0" dirty="0">
                <a:latin typeface="微软雅黑" panose="020B0503020204020204" pitchFamily="34" charset="-122"/>
                <a:ea typeface="微软雅黑" panose="020B0503020204020204" pitchFamily="34" charset="-122"/>
                <a:cs typeface="Arial Unicode MS" panose="020B0604020202020204" pitchFamily="34" charset="-128"/>
              </a:rPr>
              <a:t>SAP </a:t>
            </a:r>
            <a:r>
              <a:rPr lang="zh-CN" altLang="en-US" sz="1200" kern="0" dirty="0">
                <a:latin typeface="微软雅黑" panose="020B0503020204020204" pitchFamily="34" charset="-122"/>
                <a:ea typeface="微软雅黑" panose="020B0503020204020204" pitchFamily="34" charset="-122"/>
                <a:cs typeface="Arial Unicode MS" panose="020B0604020202020204" pitchFamily="34" charset="-128"/>
              </a:rPr>
              <a:t>预测分析</a:t>
            </a:r>
            <a:endParaRPr lang="en-US" sz="12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207" name="Straight Connector 206"/>
          <p:cNvCxnSpPr/>
          <p:nvPr/>
        </p:nvCxnSpPr>
        <p:spPr>
          <a:xfrm flipH="1">
            <a:off x="9473623" y="3176675"/>
            <a:ext cx="1" cy="319267"/>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gray">
          <a:xfrm>
            <a:off x="449052" y="-897"/>
            <a:ext cx="11305630" cy="150642"/>
          </a:xfrm>
          <a:prstGeom prst="rect">
            <a:avLst/>
          </a:prstGeom>
          <a:solidFill>
            <a:schemeClr val="accent1"/>
          </a:solidFill>
          <a:ln w="6350" algn="ctr">
            <a:noFill/>
            <a:miter lim="800000"/>
          </a:ln>
        </p:spPr>
        <p:txBody>
          <a:bodyPr lIns="107127" tIns="85701" rIns="107127" bIns="85701" rtlCol="0" anchor="ctr"/>
          <a:lstStyle/>
          <a:p>
            <a:pPr algn="ctr"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8"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搜索、文本分析和挖掘</a:t>
            </a:r>
            <a:br>
              <a:rPr lang="en-US" dirty="0">
                <a:latin typeface="微软雅黑" panose="020B0503020204020204" pitchFamily="34" charset="-122"/>
                <a:ea typeface="微软雅黑" panose="020B0503020204020204" pitchFamily="34" charset="-122"/>
              </a:rPr>
            </a:br>
            <a:r>
              <a:rPr lang="zh-CN" altLang="en-US" sz="2400" b="0" dirty="0">
                <a:latin typeface="微软雅黑" panose="020B0503020204020204" pitchFamily="34" charset="-122"/>
                <a:ea typeface="微软雅黑" panose="020B0503020204020204" pitchFamily="34" charset="-122"/>
              </a:rPr>
              <a:t>挖掘非结构化数据的信息</a:t>
            </a:r>
            <a:endParaRPr lang="en-US" sz="2400" b="0" dirty="0">
              <a:latin typeface="微软雅黑" panose="020B0503020204020204" pitchFamily="34" charset="-122"/>
              <a:ea typeface="微软雅黑" panose="020B0503020204020204" pitchFamily="34" charset="-122"/>
            </a:endParaRPr>
          </a:p>
        </p:txBody>
      </p:sp>
      <p:sp>
        <p:nvSpPr>
          <p:cNvPr id="5" name="Text Placeholder 4"/>
          <p:cNvSpPr>
            <a:spLocks noGrp="1"/>
          </p:cNvSpPr>
          <p:nvPr>
            <p:ph type="body" sz="quarter" idx="10"/>
          </p:nvPr>
        </p:nvSpPr>
        <p:spPr>
          <a:xfrm>
            <a:off x="449052" y="1691078"/>
            <a:ext cx="6590377" cy="4392043"/>
          </a:xfrm>
        </p:spPr>
        <p:txBody>
          <a:bodyPr/>
          <a:lstStyle/>
          <a:p>
            <a:pPr lvl="2" fontAlgn="base">
              <a:lnSpc>
                <a:spcPct val="90000"/>
              </a:lnSpc>
              <a:spcBef>
                <a:spcPts val="1430"/>
              </a:spcBef>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以文本或是二进制格式存储非机构化信息，以便进行搜索和文本分析</a:t>
            </a:r>
            <a:endParaRPr lang="en-US" dirty="0">
              <a:latin typeface="微软雅黑" panose="020B0503020204020204" pitchFamily="34" charset="-122"/>
              <a:ea typeface="微软雅黑" panose="020B0503020204020204" pitchFamily="34" charset="-122"/>
            </a:endParaRPr>
          </a:p>
          <a:p>
            <a:pPr lvl="2" fontAlgn="base">
              <a:lnSpc>
                <a:spcPct val="90000"/>
              </a:lnSpc>
              <a:spcBef>
                <a:spcPts val="1430"/>
              </a:spcBef>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支持多种数据格式</a:t>
            </a:r>
            <a:br>
              <a:rPr lang="en-US" dirty="0">
                <a:latin typeface="微软雅黑" panose="020B0503020204020204" pitchFamily="34" charset="-122"/>
                <a:ea typeface="微软雅黑" panose="020B0503020204020204" pitchFamily="34" charset="-122"/>
              </a:rPr>
            </a:br>
            <a:r>
              <a:rPr lang="en-US" dirty="0">
                <a:latin typeface="微软雅黑" panose="020B0503020204020204" pitchFamily="34" charset="-122"/>
                <a:ea typeface="微软雅黑" panose="020B0503020204020204" pitchFamily="34" charset="-122"/>
              </a:rPr>
              <a:t>  (txt, html, xml, pdf, doc, </a:t>
            </a:r>
            <a:r>
              <a:rPr lang="en-US" dirty="0" err="1">
                <a:latin typeface="微软雅黑" panose="020B0503020204020204" pitchFamily="34" charset="-122"/>
                <a:ea typeface="微软雅黑" panose="020B0503020204020204" pitchFamily="34" charset="-122"/>
              </a:rPr>
              <a:t>ppt</a:t>
            </a:r>
            <a:r>
              <a:rPr lang="en-US" dirty="0">
                <a:latin typeface="微软雅黑" panose="020B0503020204020204" pitchFamily="34" charset="-122"/>
                <a:ea typeface="微软雅黑" panose="020B0503020204020204" pitchFamily="34" charset="-122"/>
              </a:rPr>
              <a:t>, </a:t>
            </a:r>
            <a:r>
              <a:rPr lang="en-US" dirty="0" err="1">
                <a:latin typeface="微软雅黑" panose="020B0503020204020204" pitchFamily="34" charset="-122"/>
                <a:ea typeface="微软雅黑" panose="020B0503020204020204" pitchFamily="34" charset="-122"/>
              </a:rPr>
              <a:t>xls</a:t>
            </a:r>
            <a:r>
              <a:rPr lang="en-US" dirty="0">
                <a:latin typeface="微软雅黑" panose="020B0503020204020204" pitchFamily="34" charset="-122"/>
                <a:ea typeface="微软雅黑" panose="020B0503020204020204" pitchFamily="34" charset="-122"/>
              </a:rPr>
              <a:t>, rtf, </a:t>
            </a:r>
            <a:r>
              <a:rPr lang="en-US" dirty="0" err="1">
                <a:latin typeface="微软雅黑" panose="020B0503020204020204" pitchFamily="34" charset="-122"/>
                <a:ea typeface="微软雅黑" panose="020B0503020204020204" pitchFamily="34" charset="-122"/>
              </a:rPr>
              <a:t>msg</a:t>
            </a:r>
            <a:r>
              <a:rPr 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a:p>
            <a:pPr lvl="2" fontAlgn="base">
              <a:spcBef>
                <a:spcPts val="1430"/>
              </a:spcBef>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自动监测</a:t>
            </a:r>
            <a:r>
              <a:rPr lang="en-US" altLang="zh-CN" dirty="0">
                <a:latin typeface="微软雅黑" panose="020B0503020204020204" pitchFamily="34" charset="-122"/>
                <a:ea typeface="微软雅黑" panose="020B0503020204020204" pitchFamily="34" charset="-122"/>
              </a:rPr>
              <a:t>33</a:t>
            </a:r>
            <a:r>
              <a:rPr lang="zh-CN" altLang="en-US">
                <a:latin typeface="微软雅黑" panose="020B0503020204020204" pitchFamily="34" charset="-122"/>
                <a:ea typeface="微软雅黑" panose="020B0503020204020204" pitchFamily="34" charset="-122"/>
              </a:rPr>
              <a:t>种语言</a:t>
            </a:r>
            <a:endParaRPr lang="en-US" dirty="0">
              <a:latin typeface="微软雅黑" panose="020B0503020204020204" pitchFamily="34" charset="-122"/>
              <a:ea typeface="微软雅黑" panose="020B0503020204020204" pitchFamily="34" charset="-122"/>
            </a:endParaRPr>
          </a:p>
          <a:p>
            <a:pPr lvl="2" fontAlgn="base">
              <a:spcBef>
                <a:spcPts val="1430"/>
              </a:spcBef>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搜索</a:t>
            </a:r>
            <a:endParaRPr lang="en-US" dirty="0">
              <a:latin typeface="微软雅黑" panose="020B0503020204020204" pitchFamily="34" charset="-122"/>
              <a:ea typeface="微软雅黑" panose="020B0503020204020204" pitchFamily="34" charset="-122"/>
            </a:endParaRPr>
          </a:p>
          <a:p>
            <a:pPr lvl="3" fontAlgn="base">
              <a:spcAft>
                <a:spcPts val="415"/>
              </a:spcAft>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可以使用</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进行模糊、语义、同义词搜索</a:t>
            </a:r>
            <a:endParaRPr lang="en-US" sz="1600" dirty="0">
              <a:latin typeface="微软雅黑" panose="020B0503020204020204" pitchFamily="34" charset="-122"/>
              <a:ea typeface="微软雅黑" panose="020B0503020204020204" pitchFamily="34" charset="-122"/>
            </a:endParaRPr>
          </a:p>
          <a:p>
            <a:pPr lvl="2" fontAlgn="base">
              <a:spcBef>
                <a:spcPts val="1430"/>
              </a:spcBef>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文本分析</a:t>
            </a:r>
            <a:r>
              <a:rPr lang="en-US" dirty="0">
                <a:latin typeface="微软雅黑" panose="020B0503020204020204" pitchFamily="34" charset="-122"/>
                <a:ea typeface="微软雅黑" panose="020B0503020204020204" pitchFamily="34" charset="-122"/>
              </a:rPr>
              <a:t> </a:t>
            </a:r>
            <a:endParaRPr lang="en-US" dirty="0">
              <a:latin typeface="微软雅黑" panose="020B0503020204020204" pitchFamily="34" charset="-122"/>
              <a:ea typeface="微软雅黑" panose="020B0503020204020204" pitchFamily="34" charset="-122"/>
            </a:endParaRPr>
          </a:p>
          <a:p>
            <a:pPr lvl="3" fontAlgn="base">
              <a:spcAft>
                <a:spcPts val="415"/>
              </a:spcAft>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从文本中提取相关信息</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语言标记</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谓词分析</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情绪提取等</a:t>
            </a:r>
            <a:r>
              <a:rPr lang="en-US" sz="1600" dirty="0">
                <a:latin typeface="微软雅黑" panose="020B0503020204020204" pitchFamily="34" charset="-122"/>
                <a:ea typeface="微软雅黑" panose="020B0503020204020204" pitchFamily="34" charset="-122"/>
              </a:rPr>
              <a:t>)</a:t>
            </a:r>
            <a:endParaRPr lang="en-US" sz="1600" dirty="0">
              <a:latin typeface="微软雅黑" panose="020B0503020204020204" pitchFamily="34" charset="-122"/>
              <a:ea typeface="微软雅黑" panose="020B0503020204020204" pitchFamily="34" charset="-122"/>
            </a:endParaRPr>
          </a:p>
          <a:p>
            <a:pPr lvl="2" fontAlgn="base">
              <a:spcBef>
                <a:spcPts val="1430"/>
              </a:spcBef>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文本挖掘</a:t>
            </a:r>
            <a:endParaRPr lang="en-US" dirty="0">
              <a:latin typeface="微软雅黑" panose="020B0503020204020204" pitchFamily="34" charset="-122"/>
              <a:ea typeface="微软雅黑" panose="020B0503020204020204" pitchFamily="34" charset="-122"/>
            </a:endParaRPr>
          </a:p>
          <a:p>
            <a:pPr lvl="3" fontAlgn="base">
              <a:spcAft>
                <a:spcPts val="415"/>
              </a:spcAft>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rPr>
              <a:t>与一组预定义的文档、关键词进行排名与归类</a:t>
            </a:r>
            <a:endParaRPr lang="en-US" sz="1600" dirty="0">
              <a:latin typeface="微软雅黑" panose="020B0503020204020204" pitchFamily="34" charset="-122"/>
              <a:ea typeface="微软雅黑" panose="020B0503020204020204" pitchFamily="34" charset="-122"/>
            </a:endParaRPr>
          </a:p>
          <a:p>
            <a:pPr lvl="3" fontAlgn="base">
              <a:lnSpc>
                <a:spcPct val="90000"/>
              </a:lnSpc>
              <a:spcAft>
                <a:spcPts val="415"/>
              </a:spcAft>
            </a:pPr>
            <a:endParaRPr lang="en-US"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grpSp>
        <p:nvGrpSpPr>
          <p:cNvPr id="7" name="Group 6"/>
          <p:cNvGrpSpPr/>
          <p:nvPr/>
        </p:nvGrpSpPr>
        <p:grpSpPr>
          <a:xfrm>
            <a:off x="7575463" y="2432965"/>
            <a:ext cx="4240354" cy="3606799"/>
            <a:chOff x="8163077" y="2452914"/>
            <a:chExt cx="3361930" cy="2859621"/>
          </a:xfrm>
        </p:grpSpPr>
        <p:sp>
          <p:nvSpPr>
            <p:cNvPr id="23" name="Rectangle 22"/>
            <p:cNvSpPr/>
            <p:nvPr/>
          </p:nvSpPr>
          <p:spPr bwMode="gray">
            <a:xfrm>
              <a:off x="8163077" y="2452914"/>
              <a:ext cx="3010533" cy="2018110"/>
            </a:xfrm>
            <a:prstGeom prst="rect">
              <a:avLst/>
            </a:prstGeom>
            <a:solidFill>
              <a:srgbClr val="F0AB00"/>
            </a:solidFill>
          </p:spPr>
          <p:txBody>
            <a:bodyPr wrap="square" lIns="108860" tIns="54429" rIns="108860" bIns="54429" rtlCol="0" anchor="ctr" anchorCtr="1">
              <a:noAutofit/>
            </a:bodyPr>
            <a:lstStyle/>
            <a:p>
              <a:pPr algn="ctr"/>
              <a:endParaRPr lang="en-US" sz="1200"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5" name="TextBox 24"/>
            <p:cNvSpPr txBox="1"/>
            <p:nvPr/>
          </p:nvSpPr>
          <p:spPr>
            <a:xfrm>
              <a:off x="8594495" y="2577922"/>
              <a:ext cx="2930512" cy="282364"/>
            </a:xfrm>
            <a:prstGeom prst="rect">
              <a:avLst/>
            </a:prstGeom>
            <a:noFill/>
          </p:spPr>
          <p:txBody>
            <a:bodyPr wrap="square" lIns="108860" tIns="54429" rIns="108860" bIns="54429" rtlCol="0">
              <a:spAutoFit/>
            </a:bodyPr>
            <a:lstStyle/>
            <a:p>
              <a:pPr fontAlgn="base">
                <a:spcBef>
                  <a:spcPct val="50000"/>
                </a:spcBef>
                <a:spcAft>
                  <a:spcPct val="0"/>
                </a:spcAft>
                <a:buClr>
                  <a:srgbClr val="F0AB00"/>
                </a:buClr>
                <a:buSzPct val="80000"/>
              </a:pPr>
              <a:r>
                <a:rPr lang="en-US" sz="1600" b="1" kern="0" dirty="0">
                  <a:latin typeface="微软雅黑" panose="020B0503020204020204" pitchFamily="34" charset="-122"/>
                  <a:ea typeface="微软雅黑" panose="020B0503020204020204" pitchFamily="34" charset="-122"/>
                  <a:cs typeface="Arial Unicode MS" panose="020B0604020202020204" pitchFamily="34" charset="-128"/>
                </a:rPr>
                <a:t>SAP HANA Platform </a:t>
              </a:r>
              <a:endParaRPr lang="en-US" sz="12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 name="Rounded Rectangle 2"/>
            <p:cNvSpPr/>
            <p:nvPr/>
          </p:nvSpPr>
          <p:spPr bwMode="gray">
            <a:xfrm>
              <a:off x="8487447" y="2922128"/>
              <a:ext cx="2396901" cy="257012"/>
            </a:xfrm>
            <a:prstGeom prst="roundRect">
              <a:avLst>
                <a:gd name="adj" fmla="val 0"/>
              </a:avLst>
            </a:prstGeom>
            <a:solidFill>
              <a:schemeClr val="bg1"/>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200" kern="0" dirty="0">
                  <a:latin typeface="微软雅黑" panose="020B0503020204020204" pitchFamily="34" charset="-122"/>
                  <a:ea typeface="微软雅黑" panose="020B0503020204020204" pitchFamily="34" charset="-122"/>
                  <a:cs typeface="Arial Unicode MS" panose="020B0604020202020204" pitchFamily="34" charset="-128"/>
                </a:rPr>
                <a:t>Search Engine</a:t>
              </a:r>
              <a:endParaRPr lang="en-US" sz="12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0" name="Rounded Rectangle 109"/>
            <p:cNvSpPr/>
            <p:nvPr/>
          </p:nvSpPr>
          <p:spPr bwMode="gray">
            <a:xfrm>
              <a:off x="8487168" y="3190204"/>
              <a:ext cx="2397179" cy="839692"/>
            </a:xfrm>
            <a:prstGeom prst="roundRect">
              <a:avLst>
                <a:gd name="adj" fmla="val 0"/>
              </a:avLst>
            </a:prstGeom>
            <a:solidFill>
              <a:schemeClr val="bg1"/>
            </a:solidFill>
            <a:ln w="6350" algn="ctr">
              <a:noFill/>
              <a:miter lim="800000"/>
            </a:ln>
          </p:spPr>
          <p:txBody>
            <a:bodyPr lIns="107163" tIns="21776" rIns="107163" bIns="85730" rtlCol="0" anchor="t" anchorCtr="0"/>
            <a:lstStyle/>
            <a:p>
              <a:pPr algn="ctr" fontAlgn="base">
                <a:spcBef>
                  <a:spcPct val="50000"/>
                </a:spcBef>
                <a:spcAft>
                  <a:spcPct val="0"/>
                </a:spcAft>
                <a:buClr>
                  <a:srgbClr val="F0AB00"/>
                </a:buClr>
                <a:buSzPct val="80000"/>
              </a:pPr>
              <a:r>
                <a:rPr lang="en-US" sz="1200" kern="0" dirty="0">
                  <a:latin typeface="微软雅黑" panose="020B0503020204020204" pitchFamily="34" charset="-122"/>
                  <a:ea typeface="微软雅黑" panose="020B0503020204020204" pitchFamily="34" charset="-122"/>
                  <a:cs typeface="Arial Unicode MS" panose="020B0604020202020204" pitchFamily="34" charset="-128"/>
                </a:rPr>
                <a:t>Text Analytics</a:t>
              </a:r>
              <a:endParaRPr lang="en-US" sz="12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5" name="Rounded Rectangle 114"/>
            <p:cNvSpPr/>
            <p:nvPr/>
          </p:nvSpPr>
          <p:spPr bwMode="gray">
            <a:xfrm>
              <a:off x="8677913" y="3484311"/>
              <a:ext cx="2089628" cy="467793"/>
            </a:xfrm>
            <a:prstGeom prst="roundRect">
              <a:avLst>
                <a:gd name="adj" fmla="val 0"/>
              </a:avLst>
            </a:prstGeom>
            <a:solidFill>
              <a:schemeClr val="bg1">
                <a:lumMod val="85000"/>
              </a:schemeClr>
            </a:solidFill>
            <a:ln w="6350" algn="ctr">
              <a:noFill/>
              <a:miter lim="800000"/>
            </a:ln>
          </p:spPr>
          <p:txBody>
            <a:bodyPr lIns="0" tIns="21776" rIns="0" bIns="85730" rtlCol="0" anchor="ctr"/>
            <a:lstStyle/>
            <a:p>
              <a:pPr algn="ctr" fontAlgn="base">
                <a:spcAft>
                  <a:spcPct val="0"/>
                </a:spcAft>
                <a:buClr>
                  <a:srgbClr val="F0AB00"/>
                </a:buClr>
                <a:buSzPct val="89000"/>
              </a:pPr>
              <a:r>
                <a:rPr lang="en-US" sz="1200" kern="0" dirty="0">
                  <a:latin typeface="微软雅黑" panose="020B0503020204020204" pitchFamily="34" charset="-122"/>
                  <a:ea typeface="微软雅黑" panose="020B0503020204020204" pitchFamily="34" charset="-122"/>
                  <a:cs typeface="Arial Unicode MS" panose="020B0604020202020204" pitchFamily="34" charset="-128"/>
                </a:rPr>
                <a:t>Linguistic Processing</a:t>
              </a:r>
              <a:endParaRPr lang="en-US" sz="1200" kern="0" dirty="0">
                <a:latin typeface="微软雅黑" panose="020B0503020204020204" pitchFamily="34" charset="-122"/>
                <a:ea typeface="微软雅黑" panose="020B0503020204020204" pitchFamily="34" charset="-122"/>
                <a:cs typeface="Arial Unicode MS" panose="020B0604020202020204" pitchFamily="34" charset="-128"/>
              </a:endParaRPr>
            </a:p>
            <a:p>
              <a:pPr algn="ctr" fontAlgn="base">
                <a:spcAft>
                  <a:spcPct val="0"/>
                </a:spcAft>
                <a:buClr>
                  <a:srgbClr val="F0AB00"/>
                </a:buClr>
                <a:buSzPct val="89000"/>
              </a:pPr>
              <a:r>
                <a:rPr lang="en-US" sz="1200" kern="0" dirty="0">
                  <a:latin typeface="微软雅黑" panose="020B0503020204020204" pitchFamily="34" charset="-122"/>
                  <a:ea typeface="微软雅黑" panose="020B0503020204020204" pitchFamily="34" charset="-122"/>
                  <a:cs typeface="Arial Unicode MS" panose="020B0604020202020204" pitchFamily="34" charset="-128"/>
                </a:rPr>
                <a:t>Entity, Fact Extraction</a:t>
              </a:r>
              <a:endParaRPr lang="en-US" sz="12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6" name="Rounded Rectangle 115"/>
            <p:cNvSpPr/>
            <p:nvPr/>
          </p:nvSpPr>
          <p:spPr bwMode="gray">
            <a:xfrm>
              <a:off x="8487446" y="4093158"/>
              <a:ext cx="2396903" cy="257012"/>
            </a:xfrm>
            <a:prstGeom prst="roundRect">
              <a:avLst>
                <a:gd name="adj" fmla="val 0"/>
              </a:avLst>
            </a:prstGeom>
            <a:solidFill>
              <a:schemeClr val="bg1"/>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200" kern="0" dirty="0">
                  <a:latin typeface="微软雅黑" panose="020B0503020204020204" pitchFamily="34" charset="-122"/>
                  <a:ea typeface="微软雅黑" panose="020B0503020204020204" pitchFamily="34" charset="-122"/>
                  <a:cs typeface="Arial Unicode MS" panose="020B0604020202020204" pitchFamily="34" charset="-128"/>
                </a:rPr>
                <a:t>Text Mining</a:t>
              </a:r>
              <a:endParaRPr lang="en-US" sz="12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9" name="Rounded Rectangle 78"/>
            <p:cNvSpPr/>
            <p:nvPr/>
          </p:nvSpPr>
          <p:spPr bwMode="gray">
            <a:xfrm>
              <a:off x="8163077" y="4863854"/>
              <a:ext cx="3010533" cy="448681"/>
            </a:xfrm>
            <a:prstGeom prst="roundRect">
              <a:avLst>
                <a:gd name="adj" fmla="val 0"/>
              </a:avLst>
            </a:prstGeom>
            <a:noFill/>
            <a:ln w="6350" algn="ctr">
              <a:solidFill>
                <a:schemeClr val="accent2"/>
              </a:solidFill>
              <a:miter lim="800000"/>
            </a:ln>
          </p:spPr>
          <p:txBody>
            <a:bodyPr lIns="107163" tIns="85730" rIns="107163" bIns="85730" rtlCol="0" anchor="ctr"/>
            <a:lstStyle/>
            <a:p>
              <a:pPr algn="ctr"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80" name="Straight Connector 79"/>
            <p:cNvCxnSpPr>
              <a:stCxn id="23" idx="2"/>
              <a:endCxn id="79" idx="0"/>
            </p:cNvCxnSpPr>
            <p:nvPr/>
          </p:nvCxnSpPr>
          <p:spPr>
            <a:xfrm>
              <a:off x="9668344" y="4471024"/>
              <a:ext cx="0" cy="392830"/>
            </a:xfrm>
            <a:prstGeom prst="line">
              <a:avLst/>
            </a:pr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376715" y="2604934"/>
              <a:ext cx="2548826" cy="2688621"/>
              <a:chOff x="8376715" y="2604934"/>
              <a:chExt cx="2548826" cy="2688621"/>
            </a:xfrm>
          </p:grpSpPr>
          <p:pic>
            <p:nvPicPr>
              <p:cNvPr id="62" name="Picture 49"/>
              <p:cNvPicPr>
                <a:picLocks noChangeAspect="1" noChangeArrowheads="1"/>
              </p:cNvPicPr>
              <p:nvPr/>
            </p:nvPicPr>
            <p:blipFill>
              <a:blip r:embed="rId1" cstate="screen">
                <a:clrChange>
                  <a:clrFrom>
                    <a:srgbClr val="000000"/>
                  </a:clrFrom>
                  <a:clrTo>
                    <a:srgbClr val="000000">
                      <a:alpha val="0"/>
                    </a:srgbClr>
                  </a:clrTo>
                </a:clrChange>
              </a:blip>
              <a:srcRect/>
              <a:stretch>
                <a:fillRect/>
              </a:stretch>
            </p:blipFill>
            <p:spPr bwMode="gray">
              <a:xfrm>
                <a:off x="9987991" y="4893981"/>
                <a:ext cx="430503" cy="399574"/>
              </a:xfrm>
              <a:prstGeom prst="rect">
                <a:avLst/>
              </a:prstGeom>
              <a:noFill/>
              <a:ln w="9525" algn="ctr">
                <a:noFill/>
                <a:miter lim="800000"/>
                <a:headEnd/>
                <a:tailEnd type="none" w="sm" len="lg"/>
              </a:ln>
            </p:spPr>
          </p:pic>
          <p:pic>
            <p:nvPicPr>
              <p:cNvPr id="3077" name="Picture 5" descr="http://upload.wikimedia.org/wikipedia/commons/thumb/4/42/Microsoft_Office_2013_logo_and_wordmark.svg/200px-Microsoft_Office_2013_logo_and_wordmar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601" y="4971294"/>
                <a:ext cx="865886" cy="25875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psf\Home\Graphic Tank\Misc 1 v2-06.pn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8462028" y="4956797"/>
                <a:ext cx="481837" cy="3081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www.clipartbest.com/cliparts/eiM/dL4/eiMdL4EL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249" t="25307" r="19170" b="26972"/>
              <a:stretch>
                <a:fillRect/>
              </a:stretch>
            </p:blipFill>
            <p:spPr bwMode="auto">
              <a:xfrm>
                <a:off x="10529074" y="4971293"/>
                <a:ext cx="396467" cy="255575"/>
              </a:xfrm>
              <a:prstGeom prst="rect">
                <a:avLst/>
              </a:prstGeom>
              <a:noFill/>
              <a:extLst>
                <a:ext uri="{909E8E84-426E-40DD-AFC4-6F175D3DCCD1}">
                  <a14:hiddenFill xmlns:a14="http://schemas.microsoft.com/office/drawing/2010/main">
                    <a:solidFill>
                      <a:srgbClr val="FFFFFF"/>
                    </a:solidFill>
                  </a14:hiddenFill>
                </a:ext>
              </a:extLst>
            </p:spPr>
          </p:pic>
          <p:sp>
            <p:nvSpPr>
              <p:cNvPr id="83" name="Rounded Rectangle 82"/>
              <p:cNvSpPr/>
              <p:nvPr/>
            </p:nvSpPr>
            <p:spPr bwMode="gray">
              <a:xfrm>
                <a:off x="8397408" y="2622951"/>
                <a:ext cx="244470" cy="221122"/>
              </a:xfrm>
              <a:prstGeom prst="roundRect">
                <a:avLst>
                  <a:gd name="adj" fmla="val 1384"/>
                </a:avLst>
              </a:prstGeom>
              <a:solidFill>
                <a:schemeClr val="tx1"/>
              </a:solidFill>
            </p:spPr>
            <p:txBody>
              <a:bodyPr wrap="square" rtlCol="0" anchor="ctr" anchorCtr="0">
                <a:noAutofit/>
              </a:bodyPr>
              <a:lstStyle/>
              <a:p>
                <a:pPr algn="ctr"/>
                <a:endParaRPr lang="en-US" sz="1400" dirty="0" err="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84" name="Rounded Rectangle 52"/>
              <p:cNvSpPr/>
              <p:nvPr/>
            </p:nvSpPr>
            <p:spPr bwMode="gray">
              <a:xfrm>
                <a:off x="8421111" y="2643039"/>
                <a:ext cx="201141" cy="181915"/>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400" dirty="0" err="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85" name="Rounded Rectangle 84"/>
              <p:cNvSpPr/>
              <p:nvPr/>
            </p:nvSpPr>
            <p:spPr bwMode="gray">
              <a:xfrm>
                <a:off x="8428916" y="2650098"/>
                <a:ext cx="184274" cy="166675"/>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6" name="Right Triangle 85"/>
              <p:cNvSpPr/>
              <p:nvPr/>
            </p:nvSpPr>
            <p:spPr bwMode="gray">
              <a:xfrm>
                <a:off x="8400546" y="2820094"/>
                <a:ext cx="25606" cy="20476"/>
              </a:xfrm>
              <a:prstGeom prst="rtTriangle">
                <a:avLst/>
              </a:prstGeom>
              <a:solidFill>
                <a:schemeClr val="bg1">
                  <a:lumMod val="9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87" name="Group 86"/>
              <p:cNvGrpSpPr/>
              <p:nvPr/>
            </p:nvGrpSpPr>
            <p:grpSpPr>
              <a:xfrm>
                <a:off x="8412777" y="2604934"/>
                <a:ext cx="212443" cy="14699"/>
                <a:chOff x="2620824" y="4036835"/>
                <a:chExt cx="1363166" cy="104274"/>
              </a:xfrm>
              <a:solidFill>
                <a:schemeClr val="tx1"/>
              </a:solidFill>
            </p:grpSpPr>
            <p:sp>
              <p:nvSpPr>
                <p:cNvPr id="176" name="Rectangle 175"/>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7" name="Rectangle 176"/>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8" name="Rectangle 177"/>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9" name="Rectangle 178"/>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0" name="Rectangle 179"/>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1" name="Rectangle 180"/>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2" name="Rectangle 181"/>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3" name="Rectangle 182"/>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4" name="Rectangle 183"/>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5" name="Rectangle 18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86" name="Rectangle 18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102" name="Group 101"/>
              <p:cNvGrpSpPr/>
              <p:nvPr/>
            </p:nvGrpSpPr>
            <p:grpSpPr>
              <a:xfrm>
                <a:off x="8412777" y="2847625"/>
                <a:ext cx="212443" cy="14699"/>
                <a:chOff x="2620824" y="4036835"/>
                <a:chExt cx="1363166" cy="104274"/>
              </a:xfrm>
              <a:solidFill>
                <a:schemeClr val="tx1"/>
              </a:solidFill>
            </p:grpSpPr>
            <p:sp>
              <p:nvSpPr>
                <p:cNvPr id="147" name="Rectangle 146"/>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48" name="Rectangle 147"/>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50" name="Rectangle 149"/>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51" name="Rectangle 150"/>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52" name="Rectangle 151"/>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56" name="Rectangle 155"/>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58" name="Rectangle 157"/>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1" name="Rectangle 170"/>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3" name="Rectangle 172"/>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4" name="Rectangle 173"/>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75" name="Rectangle 174"/>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103" name="Group 102"/>
              <p:cNvGrpSpPr/>
              <p:nvPr/>
            </p:nvGrpSpPr>
            <p:grpSpPr>
              <a:xfrm rot="16200000">
                <a:off x="8422922" y="2591346"/>
                <a:ext cx="192154" cy="284567"/>
                <a:chOff x="2620824" y="4018547"/>
                <a:chExt cx="1363166" cy="1825959"/>
              </a:xfrm>
              <a:solidFill>
                <a:schemeClr val="tx1"/>
              </a:solidFill>
            </p:grpSpPr>
            <p:grpSp>
              <p:nvGrpSpPr>
                <p:cNvPr id="104" name="Group 103"/>
                <p:cNvGrpSpPr/>
                <p:nvPr/>
              </p:nvGrpSpPr>
              <p:grpSpPr>
                <a:xfrm>
                  <a:off x="2620824" y="4018547"/>
                  <a:ext cx="1363166" cy="104274"/>
                  <a:chOff x="2620824" y="4036835"/>
                  <a:chExt cx="1363166" cy="104274"/>
                </a:xfrm>
                <a:grpFill/>
              </p:grpSpPr>
              <p:sp>
                <p:nvSpPr>
                  <p:cNvPr id="136" name="Rectangle 135"/>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37" name="Rectangle 136"/>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38" name="Rectangle 137"/>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39" name="Rectangle 138"/>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40" name="Rectangle 139"/>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41" name="Rectangle 140"/>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42" name="Rectangle 141"/>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43" name="Rectangle 142"/>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44" name="Rectangle 143"/>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45" name="Rectangle 14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46" name="Rectangle 14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105" name="Group 104"/>
                <p:cNvGrpSpPr/>
                <p:nvPr/>
              </p:nvGrpSpPr>
              <p:grpSpPr>
                <a:xfrm>
                  <a:off x="2620824" y="5740232"/>
                  <a:ext cx="1363166" cy="104274"/>
                  <a:chOff x="2620824" y="4036835"/>
                  <a:chExt cx="1363166" cy="104274"/>
                </a:xfrm>
                <a:grpFill/>
              </p:grpSpPr>
              <p:sp>
                <p:nvSpPr>
                  <p:cNvPr id="106" name="Rectangle 105"/>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8" name="Rectangle 107"/>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9" name="Rectangle 108"/>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1" name="Rectangle 110"/>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2" name="Rectangle 111"/>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3" name="Rectangle 112"/>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4" name="Rectangle 113"/>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7" name="Rectangle 116"/>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8" name="Rectangle 117"/>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34" name="Rectangle 133"/>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35" name="Rectangle 134"/>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kern="0" dirty="0">
                <a:latin typeface="微软雅黑" panose="020B0503020204020204" pitchFamily="34" charset="-122"/>
                <a:ea typeface="微软雅黑" panose="020B0503020204020204" pitchFamily="34" charset="-122"/>
                <a:cs typeface="Arial" panose="020B0604020202020204" pitchFamily="34" charset="0"/>
              </a:rPr>
              <a:t>通用标准的硬件，支持灵活的扩展性</a:t>
            </a:r>
            <a:br>
              <a:rPr lang="en-US" b="0" dirty="0">
                <a:latin typeface="微软雅黑" panose="020B0503020204020204" pitchFamily="34" charset="-122"/>
                <a:ea typeface="微软雅黑" panose="020B0503020204020204" pitchFamily="34" charset="-122"/>
              </a:rPr>
            </a:br>
            <a:r>
              <a:rPr lang="zh-CN" altLang="en-US" sz="2100" dirty="0">
                <a:latin typeface="微软雅黑" panose="020B0503020204020204" pitchFamily="34" charset="-122"/>
                <a:ea typeface="微软雅黑" panose="020B0503020204020204" pitchFamily="34" charset="-122"/>
              </a:rPr>
              <a:t>通过设备一体机的方式交付给客户</a:t>
            </a:r>
            <a:endParaRPr lang="en-US" sz="2100" dirty="0"/>
          </a:p>
        </p:txBody>
      </p:sp>
      <p:sp>
        <p:nvSpPr>
          <p:cNvPr id="3" name="Rectangle 2"/>
          <p:cNvSpPr/>
          <p:nvPr/>
        </p:nvSpPr>
        <p:spPr>
          <a:xfrm>
            <a:off x="6207651" y="1909110"/>
            <a:ext cx="5478448" cy="954091"/>
          </a:xfrm>
          <a:prstGeom prst="rect">
            <a:avLst/>
          </a:prstGeom>
        </p:spPr>
        <p:txBody>
          <a:bodyPr wrap="square" lIns="91424" tIns="45712" rIns="91424" bIns="45712">
            <a:spAutoFit/>
          </a:bodyPr>
          <a:lstStyle/>
          <a:p>
            <a:pPr marL="285750" indent="-285750" defTabSz="1082040">
              <a:spcBef>
                <a:spcPts val="600"/>
              </a:spcBef>
              <a:buClr>
                <a:srgbClr val="F0AB00"/>
              </a:buClr>
              <a:buFont typeface="Arial" panose="020B0604020202020204" pitchFamily="34" charset="0"/>
              <a:buChar char="•"/>
            </a:pPr>
            <a:r>
              <a:rPr lang="en-US" altLang="zh-CN" sz="1700" dirty="0">
                <a:solidFill>
                  <a:srgbClr val="000000"/>
                </a:solidFill>
                <a:latin typeface="微软雅黑" panose="020B0503020204020204" pitchFamily="34" charset="-122"/>
                <a:ea typeface="微软雅黑" panose="020B0503020204020204" pitchFamily="34" charset="-122"/>
              </a:rPr>
              <a:t>SAP</a:t>
            </a:r>
            <a:r>
              <a:rPr lang="zh-CN" altLang="en-US" sz="1700" dirty="0">
                <a:solidFill>
                  <a:srgbClr val="000000"/>
                </a:solidFill>
                <a:latin typeface="微软雅黑" panose="020B0503020204020204" pitchFamily="34" charset="-122"/>
                <a:ea typeface="微软雅黑" panose="020B0503020204020204" pitchFamily="34" charset="-122"/>
              </a:rPr>
              <a:t> </a:t>
            </a:r>
            <a:r>
              <a:rPr lang="en-US" altLang="zh-CN" sz="1700" dirty="0">
                <a:solidFill>
                  <a:srgbClr val="000000"/>
                </a:solidFill>
                <a:latin typeface="微软雅黑" panose="020B0503020204020204" pitchFamily="34" charset="-122"/>
                <a:ea typeface="微软雅黑" panose="020B0503020204020204" pitchFamily="34" charset="-122"/>
              </a:rPr>
              <a:t>HANA</a:t>
            </a:r>
            <a:r>
              <a:rPr lang="zh-CN" altLang="en-US" sz="1700" dirty="0">
                <a:solidFill>
                  <a:srgbClr val="000000"/>
                </a:solidFill>
                <a:latin typeface="微软雅黑" panose="020B0503020204020204" pitchFamily="34" charset="-122"/>
                <a:ea typeface="微软雅黑" panose="020B0503020204020204" pitchFamily="34" charset="-122"/>
              </a:rPr>
              <a:t>运行在标准的硬件模块上，硬件合作伙伴仅做少量的更改</a:t>
            </a:r>
            <a:endParaRPr lang="en-US" sz="1700" dirty="0">
              <a:solidFill>
                <a:srgbClr val="000000"/>
              </a:solidFill>
              <a:latin typeface="微软雅黑" panose="020B0503020204020204" pitchFamily="34" charset="-122"/>
              <a:ea typeface="微软雅黑" panose="020B0503020204020204" pitchFamily="34" charset="-122"/>
            </a:endParaRPr>
          </a:p>
          <a:p>
            <a:pPr marL="285750" indent="-285750" defTabSz="1082040">
              <a:spcBef>
                <a:spcPts val="600"/>
              </a:spcBef>
              <a:buClr>
                <a:srgbClr val="F0AB00"/>
              </a:buClr>
              <a:buFont typeface="Arial" panose="020B0604020202020204" pitchFamily="34" charset="0"/>
              <a:buChar char="•"/>
              <a:tabLst>
                <a:tab pos="461645" algn="l"/>
              </a:tabLst>
            </a:pPr>
            <a:r>
              <a:rPr lang="en-US" altLang="zh-CN" sz="1700" dirty="0">
                <a:solidFill>
                  <a:srgbClr val="000000"/>
                </a:solidFill>
                <a:latin typeface="微软雅黑" panose="020B0503020204020204" pitchFamily="34" charset="-122"/>
                <a:ea typeface="微软雅黑" panose="020B0503020204020204" pitchFamily="34" charset="-122"/>
              </a:rPr>
              <a:t>SAP</a:t>
            </a:r>
            <a:r>
              <a:rPr lang="zh-CN" altLang="en-US" sz="1700" dirty="0">
                <a:solidFill>
                  <a:srgbClr val="000000"/>
                </a:solidFill>
                <a:latin typeface="微软雅黑" panose="020B0503020204020204" pitchFamily="34" charset="-122"/>
                <a:ea typeface="微软雅黑" panose="020B0503020204020204" pitchFamily="34" charset="-122"/>
              </a:rPr>
              <a:t>联合主流的硬件厂商提供</a:t>
            </a:r>
            <a:r>
              <a:rPr lang="en-US" altLang="zh-CN" sz="1700" dirty="0">
                <a:solidFill>
                  <a:srgbClr val="000000"/>
                </a:solidFill>
                <a:latin typeface="微软雅黑" panose="020B0503020204020204" pitchFamily="34" charset="-122"/>
                <a:ea typeface="微软雅黑" panose="020B0503020204020204" pitchFamily="34" charset="-122"/>
              </a:rPr>
              <a:t>HANA</a:t>
            </a:r>
            <a:r>
              <a:rPr lang="zh-CN" altLang="en-US" sz="1700" dirty="0">
                <a:solidFill>
                  <a:srgbClr val="000000"/>
                </a:solidFill>
                <a:latin typeface="微软雅黑" panose="020B0503020204020204" pitchFamily="34" charset="-122"/>
                <a:ea typeface="微软雅黑" panose="020B0503020204020204" pitchFamily="34" charset="-122"/>
              </a:rPr>
              <a:t>系统</a:t>
            </a:r>
            <a:endParaRPr lang="en-US" sz="1700" dirty="0">
              <a:solidFill>
                <a:srgbClr val="00000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431400" y="1338846"/>
            <a:ext cx="11586429" cy="323165"/>
          </a:xfrm>
          <a:prstGeom prst="rect">
            <a:avLst/>
          </a:prstGeom>
          <a:noFill/>
        </p:spPr>
        <p:txBody>
          <a:bodyPr wrap="square" lIns="0" tIns="0" rIns="0" bIns="0" rtlCol="0">
            <a:spAutoFit/>
          </a:bodyPr>
          <a:lstStyle/>
          <a:p>
            <a:pPr defTabSz="1082040" fontAlgn="base">
              <a:spcBef>
                <a:spcPct val="50000"/>
              </a:spcBef>
              <a:spcAft>
                <a:spcPct val="0"/>
              </a:spcAft>
              <a:buClr>
                <a:srgbClr val="F0AB00"/>
              </a:buClr>
              <a:buSzPct val="80000"/>
            </a:pPr>
            <a:r>
              <a:rPr lang="en-US"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SAP HANA</a:t>
            </a:r>
            <a:r>
              <a:rPr lang="zh-CN" altLang="en-US"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运行于标准的</a:t>
            </a:r>
            <a:r>
              <a:rPr lang="en-US" altLang="zh-CN"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x86</a:t>
            </a:r>
            <a:r>
              <a:rPr lang="zh-CN" altLang="en-US"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硬件和</a:t>
            </a:r>
            <a:r>
              <a:rPr lang="en-US" altLang="zh-CN"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Power Linux</a:t>
            </a:r>
            <a:r>
              <a:rPr lang="zh-CN" altLang="en-US"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之上，目前有</a:t>
            </a:r>
            <a:r>
              <a:rPr lang="en-US" altLang="zh-CN"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10</a:t>
            </a:r>
            <a:r>
              <a:rPr lang="zh-CN" altLang="en-US"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家供应商可提供</a:t>
            </a:r>
            <a:r>
              <a:rPr lang="en-US" altLang="zh-CN"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HANA</a:t>
            </a:r>
            <a:r>
              <a:rPr lang="zh-CN" altLang="en-US"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rPr>
              <a:t>一体机</a:t>
            </a:r>
            <a:endParaRPr lang="en-US" b="1" kern="0" dirty="0">
              <a:solidFill>
                <a:srgbClr val="F0AB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 name="TextBox 4"/>
          <p:cNvSpPr txBox="1"/>
          <p:nvPr/>
        </p:nvSpPr>
        <p:spPr>
          <a:xfrm>
            <a:off x="623470" y="4946933"/>
            <a:ext cx="9016493" cy="200055"/>
          </a:xfrm>
          <a:prstGeom prst="rect">
            <a:avLst/>
          </a:prstGeom>
          <a:noFill/>
        </p:spPr>
        <p:txBody>
          <a:bodyPr wrap="square" lIns="0" tIns="0" rIns="0" bIns="0" rtlCol="0">
            <a:spAutoFit/>
          </a:bodyPr>
          <a:lstStyle/>
          <a:p>
            <a:pPr defTabSz="1082040" fontAlgn="base">
              <a:spcBef>
                <a:spcPct val="50000"/>
              </a:spcBef>
              <a:spcAft>
                <a:spcPct val="0"/>
              </a:spcAft>
              <a:buClr>
                <a:srgbClr val="F0AB00"/>
              </a:buClr>
              <a:buSzPct val="80000"/>
            </a:pPr>
            <a:r>
              <a:rPr lang="en-US" sz="1300" b="1" kern="0" dirty="0">
                <a:solidFill>
                  <a:srgbClr val="0076CB"/>
                </a:solidFill>
                <a:latin typeface="微软雅黑" panose="020B0503020204020204" pitchFamily="34" charset="-122"/>
                <a:ea typeface="微软雅黑" panose="020B0503020204020204" pitchFamily="34" charset="-122"/>
                <a:cs typeface="Arial Unicode MS" panose="020B0604020202020204" pitchFamily="34" charset="-128"/>
              </a:rPr>
              <a:t>SAP HANA</a:t>
            </a:r>
            <a:r>
              <a:rPr lang="zh-CN" altLang="en-US" sz="1300" b="1" kern="0" dirty="0">
                <a:solidFill>
                  <a:srgbClr val="0076CB"/>
                </a:solidFill>
                <a:latin typeface="微软雅黑" panose="020B0503020204020204" pitchFamily="34" charset="-122"/>
                <a:ea typeface="微软雅黑" panose="020B0503020204020204" pitchFamily="34" charset="-122"/>
                <a:cs typeface="Arial Unicode MS" panose="020B0604020202020204" pitchFamily="34" charset="-128"/>
              </a:rPr>
              <a:t>硬件的关键组件：</a:t>
            </a:r>
            <a:endParaRPr lang="en-US" sz="1300" b="1" kern="0" dirty="0">
              <a:solidFill>
                <a:srgbClr val="0076CB"/>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6" name="Straight Connector 5"/>
          <p:cNvCxnSpPr/>
          <p:nvPr/>
        </p:nvCxnSpPr>
        <p:spPr>
          <a:xfrm>
            <a:off x="584252" y="4863401"/>
            <a:ext cx="11131514"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83734" y="4954445"/>
            <a:ext cx="65" cy="292388"/>
          </a:xfrm>
          <a:prstGeom prst="rect">
            <a:avLst/>
          </a:prstGeom>
          <a:noFill/>
        </p:spPr>
        <p:txBody>
          <a:bodyPr wrap="none" lIns="0" tIns="0" rIns="0" bIns="0" rtlCol="0">
            <a:spAutoFit/>
          </a:bodyPr>
          <a:lstStyle/>
          <a:p>
            <a:pPr defTabSz="1082040" fontAlgn="base">
              <a:spcBef>
                <a:spcPct val="50000"/>
              </a:spcBef>
              <a:spcAft>
                <a:spcPct val="0"/>
              </a:spcAft>
              <a:buClr>
                <a:srgbClr val="F0AB00"/>
              </a:buClr>
              <a:buSzPct val="80000"/>
            </a:pPr>
            <a:endParaRPr lang="en-US" sz="1900" kern="0" dirty="0" err="1">
              <a:solidFill>
                <a:srgbClr val="000000"/>
              </a:solidFill>
              <a:ea typeface="Arial Unicode MS" panose="020B0604020202020204" pitchFamily="34" charset="-128"/>
              <a:cs typeface="Arial Unicode MS" panose="020B0604020202020204" pitchFamily="34" charset="-128"/>
            </a:endParaRPr>
          </a:p>
        </p:txBody>
      </p:sp>
      <p:pic>
        <p:nvPicPr>
          <p:cNvPr id="21" name="Picture 6"/>
          <p:cNvPicPr>
            <a:picLocks noChangeAspect="1"/>
          </p:cNvPicPr>
          <p:nvPr/>
        </p:nvPicPr>
        <p:blipFill>
          <a:blip r:embed="rId1" cstate="screen"/>
          <a:srcRect/>
          <a:stretch>
            <a:fillRect/>
          </a:stretch>
        </p:blipFill>
        <p:spPr bwMode="auto">
          <a:xfrm>
            <a:off x="3085977" y="3675842"/>
            <a:ext cx="1642381" cy="76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p:cNvPicPr>
            <a:picLocks noChangeAspect="1"/>
          </p:cNvPicPr>
          <p:nvPr/>
        </p:nvPicPr>
        <p:blipFill>
          <a:blip r:embed="rId2" cstate="screen"/>
          <a:srcRect/>
          <a:stretch>
            <a:fillRect/>
          </a:stretch>
        </p:blipFill>
        <p:spPr bwMode="auto">
          <a:xfrm>
            <a:off x="4513605" y="2576777"/>
            <a:ext cx="1136297" cy="85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
          <p:cNvPicPr>
            <a:picLocks noChangeAspect="1"/>
          </p:cNvPicPr>
          <p:nvPr/>
        </p:nvPicPr>
        <p:blipFill>
          <a:blip r:embed="rId3" cstate="screen"/>
          <a:srcRect/>
          <a:stretch>
            <a:fillRect/>
          </a:stretch>
        </p:blipFill>
        <p:spPr bwMode="auto">
          <a:xfrm>
            <a:off x="1456144" y="1912622"/>
            <a:ext cx="830310" cy="62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
          <p:cNvPicPr>
            <a:picLocks noChangeAspect="1"/>
          </p:cNvPicPr>
          <p:nvPr/>
        </p:nvPicPr>
        <p:blipFill>
          <a:blip r:embed="rId4" cstate="screen"/>
          <a:srcRect/>
          <a:stretch>
            <a:fillRect/>
          </a:stretch>
        </p:blipFill>
        <p:spPr bwMode="auto">
          <a:xfrm>
            <a:off x="2433542" y="1775711"/>
            <a:ext cx="1585386" cy="6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7"/>
          <p:cNvPicPr>
            <a:picLocks noChangeAspect="1"/>
          </p:cNvPicPr>
          <p:nvPr/>
        </p:nvPicPr>
        <p:blipFill>
          <a:blip r:embed="rId5" cstate="screen"/>
          <a:srcRect/>
          <a:stretch>
            <a:fillRect/>
          </a:stretch>
        </p:blipFill>
        <p:spPr bwMode="auto">
          <a:xfrm>
            <a:off x="4170189" y="2091268"/>
            <a:ext cx="1228473" cy="61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
          <p:cNvPicPr>
            <a:picLocks noChangeAspect="1"/>
          </p:cNvPicPr>
          <p:nvPr/>
        </p:nvPicPr>
        <p:blipFill>
          <a:blip r:embed="rId6" cstate="screen"/>
          <a:srcRect/>
          <a:stretch>
            <a:fillRect/>
          </a:stretch>
        </p:blipFill>
        <p:spPr bwMode="auto">
          <a:xfrm>
            <a:off x="1046558" y="3241515"/>
            <a:ext cx="964363" cy="71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p:cNvPicPr>
            <a:picLocks noChangeAspect="1"/>
          </p:cNvPicPr>
          <p:nvPr/>
        </p:nvPicPr>
        <p:blipFill>
          <a:blip r:embed="rId7" cstate="screen"/>
          <a:srcRect/>
          <a:stretch>
            <a:fillRect/>
          </a:stretch>
        </p:blipFill>
        <p:spPr bwMode="auto">
          <a:xfrm>
            <a:off x="1546769" y="4149717"/>
            <a:ext cx="1804596" cy="42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8" cstate="screen"/>
          <a:stretch>
            <a:fillRect/>
          </a:stretch>
        </p:blipFill>
        <p:spPr>
          <a:xfrm>
            <a:off x="616505" y="3957180"/>
            <a:ext cx="942129" cy="641206"/>
          </a:xfrm>
          <a:prstGeom prst="rect">
            <a:avLst/>
          </a:prstGeom>
        </p:spPr>
      </p:pic>
      <p:pic>
        <p:nvPicPr>
          <p:cNvPr id="29" name="Picture 28"/>
          <p:cNvPicPr>
            <a:picLocks noChangeAspect="1"/>
          </p:cNvPicPr>
          <p:nvPr/>
        </p:nvPicPr>
        <p:blipFill>
          <a:blip r:embed="rId9" cstate="screen"/>
          <a:stretch>
            <a:fillRect/>
          </a:stretch>
        </p:blipFill>
        <p:spPr>
          <a:xfrm>
            <a:off x="2118725" y="2731689"/>
            <a:ext cx="1870031" cy="925821"/>
          </a:xfrm>
          <a:prstGeom prst="rect">
            <a:avLst/>
          </a:prstGeom>
        </p:spPr>
      </p:pic>
      <p:pic>
        <p:nvPicPr>
          <p:cNvPr id="30" name="Picture 29"/>
          <p:cNvPicPr>
            <a:picLocks noChangeAspect="1"/>
          </p:cNvPicPr>
          <p:nvPr/>
        </p:nvPicPr>
        <p:blipFill>
          <a:blip r:embed="rId10"/>
          <a:stretch>
            <a:fillRect/>
          </a:stretch>
        </p:blipFill>
        <p:spPr>
          <a:xfrm>
            <a:off x="4614399" y="3308892"/>
            <a:ext cx="934710" cy="700850"/>
          </a:xfrm>
          <a:prstGeom prst="rect">
            <a:avLst/>
          </a:prstGeom>
        </p:spPr>
      </p:pic>
      <p:pic>
        <p:nvPicPr>
          <p:cNvPr id="31" name="Picture 30" descr="lenovo_logo_black.jpg"/>
          <p:cNvPicPr>
            <a:picLocks noChangeAspect="1"/>
          </p:cNvPicPr>
          <p:nvPr/>
        </p:nvPicPr>
        <p:blipFill>
          <a:blip r:embed="rId11" cstate="screen"/>
          <a:stretch>
            <a:fillRect/>
          </a:stretch>
        </p:blipFill>
        <p:spPr>
          <a:xfrm>
            <a:off x="3445621" y="4288198"/>
            <a:ext cx="1462386" cy="274126"/>
          </a:xfrm>
          <a:prstGeom prst="rect">
            <a:avLst/>
          </a:prstGeom>
        </p:spPr>
      </p:pic>
      <p:grpSp>
        <p:nvGrpSpPr>
          <p:cNvPr id="32" name="Group 31"/>
          <p:cNvGrpSpPr/>
          <p:nvPr/>
        </p:nvGrpSpPr>
        <p:grpSpPr bwMode="gray">
          <a:xfrm>
            <a:off x="567266" y="2565530"/>
            <a:ext cx="834301" cy="624024"/>
            <a:chOff x="3089275" y="280988"/>
            <a:chExt cx="1289050" cy="1285875"/>
          </a:xfrm>
        </p:grpSpPr>
        <p:sp>
          <p:nvSpPr>
            <p:cNvPr id="33" name="AutoShape 4"/>
            <p:cNvSpPr>
              <a:spLocks noChangeAspect="1" noChangeArrowheads="1" noTextEdit="1"/>
            </p:cNvSpPr>
            <p:nvPr/>
          </p:nvSpPr>
          <p:spPr bwMode="gray">
            <a:xfrm>
              <a:off x="3092450" y="280988"/>
              <a:ext cx="12827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082040"/>
              <a:endParaRPr lang="en-US" sz="2400">
                <a:solidFill>
                  <a:srgbClr val="000000"/>
                </a:solidFill>
              </a:endParaRPr>
            </a:p>
          </p:txBody>
        </p:sp>
        <p:sp>
          <p:nvSpPr>
            <p:cNvPr id="34" name="Rectangle 6"/>
            <p:cNvSpPr>
              <a:spLocks noChangeArrowheads="1"/>
            </p:cNvSpPr>
            <p:nvPr/>
          </p:nvSpPr>
          <p:spPr bwMode="gray">
            <a:xfrm>
              <a:off x="3089275" y="280988"/>
              <a:ext cx="1289050" cy="128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082040"/>
              <a:endParaRPr lang="en-US" sz="2400">
                <a:solidFill>
                  <a:srgbClr val="000000"/>
                </a:solidFill>
              </a:endParaRPr>
            </a:p>
          </p:txBody>
        </p:sp>
        <p:sp>
          <p:nvSpPr>
            <p:cNvPr id="35" name="Rectangle 7"/>
            <p:cNvSpPr>
              <a:spLocks noChangeArrowheads="1"/>
            </p:cNvSpPr>
            <p:nvPr/>
          </p:nvSpPr>
          <p:spPr bwMode="gray">
            <a:xfrm>
              <a:off x="3197225" y="495301"/>
              <a:ext cx="214313" cy="212725"/>
            </a:xfrm>
            <a:prstGeom prst="rect">
              <a:avLst/>
            </a:prstGeom>
            <a:solidFill>
              <a:srgbClr val="B2D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082040"/>
              <a:endParaRPr lang="en-US" sz="2400">
                <a:solidFill>
                  <a:srgbClr val="000000"/>
                </a:solidFill>
              </a:endParaRPr>
            </a:p>
          </p:txBody>
        </p:sp>
        <p:sp>
          <p:nvSpPr>
            <p:cNvPr id="36" name="Rectangle 8"/>
            <p:cNvSpPr>
              <a:spLocks noChangeArrowheads="1"/>
            </p:cNvSpPr>
            <p:nvPr/>
          </p:nvSpPr>
          <p:spPr bwMode="gray">
            <a:xfrm>
              <a:off x="3625850" y="495301"/>
              <a:ext cx="212725" cy="212725"/>
            </a:xfrm>
            <a:prstGeom prst="rect">
              <a:avLst/>
            </a:prstGeom>
            <a:solidFill>
              <a:srgbClr val="66B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082040"/>
              <a:endParaRPr lang="en-US" sz="2400">
                <a:solidFill>
                  <a:srgbClr val="000000"/>
                </a:solidFill>
              </a:endParaRPr>
            </a:p>
          </p:txBody>
        </p:sp>
        <p:sp>
          <p:nvSpPr>
            <p:cNvPr id="37" name="Rectangle 9"/>
            <p:cNvSpPr>
              <a:spLocks noChangeArrowheads="1"/>
            </p:cNvSpPr>
            <p:nvPr/>
          </p:nvSpPr>
          <p:spPr bwMode="gray">
            <a:xfrm>
              <a:off x="4056063" y="495301"/>
              <a:ext cx="214313" cy="212725"/>
            </a:xfrm>
            <a:prstGeom prst="rect">
              <a:avLst/>
            </a:prstGeom>
            <a:solidFill>
              <a:srgbClr val="008F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082040"/>
              <a:endParaRPr lang="en-US" sz="2400">
                <a:solidFill>
                  <a:srgbClr val="000000"/>
                </a:solidFill>
              </a:endParaRPr>
            </a:p>
          </p:txBody>
        </p:sp>
        <p:sp>
          <p:nvSpPr>
            <p:cNvPr id="38" name="Freeform 10"/>
            <p:cNvSpPr/>
            <p:nvPr/>
          </p:nvSpPr>
          <p:spPr bwMode="gray">
            <a:xfrm>
              <a:off x="3194050" y="985838"/>
              <a:ext cx="393700" cy="371475"/>
            </a:xfrm>
            <a:custGeom>
              <a:avLst/>
              <a:gdLst>
                <a:gd name="T0" fmla="*/ 0 w 248"/>
                <a:gd name="T1" fmla="*/ 0 h 234"/>
                <a:gd name="T2" fmla="*/ 71 w 248"/>
                <a:gd name="T3" fmla="*/ 0 h 234"/>
                <a:gd name="T4" fmla="*/ 125 w 248"/>
                <a:gd name="T5" fmla="*/ 147 h 234"/>
                <a:gd name="T6" fmla="*/ 177 w 248"/>
                <a:gd name="T7" fmla="*/ 0 h 234"/>
                <a:gd name="T8" fmla="*/ 248 w 248"/>
                <a:gd name="T9" fmla="*/ 0 h 234"/>
                <a:gd name="T10" fmla="*/ 153 w 248"/>
                <a:gd name="T11" fmla="*/ 234 h 234"/>
                <a:gd name="T12" fmla="*/ 94 w 248"/>
                <a:gd name="T13" fmla="*/ 234 h 234"/>
                <a:gd name="T14" fmla="*/ 0 w 248"/>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234">
                  <a:moveTo>
                    <a:pt x="0" y="0"/>
                  </a:moveTo>
                  <a:lnTo>
                    <a:pt x="71" y="0"/>
                  </a:lnTo>
                  <a:lnTo>
                    <a:pt x="125" y="147"/>
                  </a:lnTo>
                  <a:lnTo>
                    <a:pt x="177" y="0"/>
                  </a:lnTo>
                  <a:lnTo>
                    <a:pt x="248" y="0"/>
                  </a:lnTo>
                  <a:lnTo>
                    <a:pt x="153" y="234"/>
                  </a:lnTo>
                  <a:lnTo>
                    <a:pt x="94" y="23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082040"/>
              <a:endParaRPr lang="en-US" sz="2400">
                <a:solidFill>
                  <a:srgbClr val="000000"/>
                </a:solidFill>
              </a:endParaRPr>
            </a:p>
          </p:txBody>
        </p:sp>
        <p:sp>
          <p:nvSpPr>
            <p:cNvPr id="39" name="Freeform 11"/>
            <p:cNvSpPr/>
            <p:nvPr/>
          </p:nvSpPr>
          <p:spPr bwMode="gray">
            <a:xfrm>
              <a:off x="3584575" y="979488"/>
              <a:ext cx="352425" cy="382588"/>
            </a:xfrm>
            <a:custGeom>
              <a:avLst/>
              <a:gdLst>
                <a:gd name="T0" fmla="*/ 0 w 94"/>
                <a:gd name="T1" fmla="*/ 51 h 102"/>
                <a:gd name="T2" fmla="*/ 0 w 94"/>
                <a:gd name="T3" fmla="*/ 51 h 102"/>
                <a:gd name="T4" fmla="*/ 52 w 94"/>
                <a:gd name="T5" fmla="*/ 0 h 102"/>
                <a:gd name="T6" fmla="*/ 93 w 94"/>
                <a:gd name="T7" fmla="*/ 20 h 102"/>
                <a:gd name="T8" fmla="*/ 73 w 94"/>
                <a:gd name="T9" fmla="*/ 36 h 102"/>
                <a:gd name="T10" fmla="*/ 52 w 94"/>
                <a:gd name="T11" fmla="*/ 25 h 102"/>
                <a:gd name="T12" fmla="*/ 28 w 94"/>
                <a:gd name="T13" fmla="*/ 51 h 102"/>
                <a:gd name="T14" fmla="*/ 28 w 94"/>
                <a:gd name="T15" fmla="*/ 51 h 102"/>
                <a:gd name="T16" fmla="*/ 52 w 94"/>
                <a:gd name="T17" fmla="*/ 77 h 102"/>
                <a:gd name="T18" fmla="*/ 74 w 94"/>
                <a:gd name="T19" fmla="*/ 65 h 102"/>
                <a:gd name="T20" fmla="*/ 94 w 94"/>
                <a:gd name="T21" fmla="*/ 80 h 102"/>
                <a:gd name="T22" fmla="*/ 51 w 94"/>
                <a:gd name="T23" fmla="*/ 102 h 102"/>
                <a:gd name="T24" fmla="*/ 0 w 94"/>
                <a:gd name="T25"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2">
                  <a:moveTo>
                    <a:pt x="0" y="51"/>
                  </a:moveTo>
                  <a:cubicBezTo>
                    <a:pt x="0" y="51"/>
                    <a:pt x="0" y="51"/>
                    <a:pt x="0" y="51"/>
                  </a:cubicBezTo>
                  <a:cubicBezTo>
                    <a:pt x="0" y="22"/>
                    <a:pt x="22" y="0"/>
                    <a:pt x="52" y="0"/>
                  </a:cubicBezTo>
                  <a:cubicBezTo>
                    <a:pt x="72" y="0"/>
                    <a:pt x="85" y="8"/>
                    <a:pt x="93" y="20"/>
                  </a:cubicBezTo>
                  <a:cubicBezTo>
                    <a:pt x="73" y="36"/>
                    <a:pt x="73" y="36"/>
                    <a:pt x="73" y="36"/>
                  </a:cubicBezTo>
                  <a:cubicBezTo>
                    <a:pt x="67" y="29"/>
                    <a:pt x="61" y="25"/>
                    <a:pt x="52" y="25"/>
                  </a:cubicBezTo>
                  <a:cubicBezTo>
                    <a:pt x="38" y="25"/>
                    <a:pt x="28" y="36"/>
                    <a:pt x="28" y="51"/>
                  </a:cubicBezTo>
                  <a:cubicBezTo>
                    <a:pt x="28" y="51"/>
                    <a:pt x="28" y="51"/>
                    <a:pt x="28" y="51"/>
                  </a:cubicBezTo>
                  <a:cubicBezTo>
                    <a:pt x="28" y="66"/>
                    <a:pt x="38" y="77"/>
                    <a:pt x="52" y="77"/>
                  </a:cubicBezTo>
                  <a:cubicBezTo>
                    <a:pt x="62" y="77"/>
                    <a:pt x="68" y="72"/>
                    <a:pt x="74" y="65"/>
                  </a:cubicBezTo>
                  <a:cubicBezTo>
                    <a:pt x="94" y="80"/>
                    <a:pt x="94" y="80"/>
                    <a:pt x="94" y="80"/>
                  </a:cubicBezTo>
                  <a:cubicBezTo>
                    <a:pt x="85" y="93"/>
                    <a:pt x="72" y="102"/>
                    <a:pt x="51" y="102"/>
                  </a:cubicBezTo>
                  <a:cubicBezTo>
                    <a:pt x="23" y="102"/>
                    <a:pt x="0" y="81"/>
                    <a:pt x="0" y="5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082040"/>
              <a:endParaRPr lang="en-US" sz="2400">
                <a:solidFill>
                  <a:srgbClr val="000000"/>
                </a:solidFill>
              </a:endParaRPr>
            </a:p>
          </p:txBody>
        </p:sp>
        <p:sp>
          <p:nvSpPr>
            <p:cNvPr id="40" name="Freeform 12"/>
            <p:cNvSpPr/>
            <p:nvPr/>
          </p:nvSpPr>
          <p:spPr bwMode="gray">
            <a:xfrm>
              <a:off x="3973513" y="985838"/>
              <a:ext cx="300038" cy="368300"/>
            </a:xfrm>
            <a:custGeom>
              <a:avLst/>
              <a:gdLst>
                <a:gd name="T0" fmla="*/ 0 w 189"/>
                <a:gd name="T1" fmla="*/ 0 h 232"/>
                <a:gd name="T2" fmla="*/ 187 w 189"/>
                <a:gd name="T3" fmla="*/ 0 h 232"/>
                <a:gd name="T4" fmla="*/ 187 w 189"/>
                <a:gd name="T5" fmla="*/ 55 h 232"/>
                <a:gd name="T6" fmla="*/ 64 w 189"/>
                <a:gd name="T7" fmla="*/ 55 h 232"/>
                <a:gd name="T8" fmla="*/ 64 w 189"/>
                <a:gd name="T9" fmla="*/ 90 h 232"/>
                <a:gd name="T10" fmla="*/ 178 w 189"/>
                <a:gd name="T11" fmla="*/ 90 h 232"/>
                <a:gd name="T12" fmla="*/ 178 w 189"/>
                <a:gd name="T13" fmla="*/ 140 h 232"/>
                <a:gd name="T14" fmla="*/ 64 w 189"/>
                <a:gd name="T15" fmla="*/ 140 h 232"/>
                <a:gd name="T16" fmla="*/ 64 w 189"/>
                <a:gd name="T17" fmla="*/ 177 h 232"/>
                <a:gd name="T18" fmla="*/ 189 w 189"/>
                <a:gd name="T19" fmla="*/ 177 h 232"/>
                <a:gd name="T20" fmla="*/ 189 w 189"/>
                <a:gd name="T21" fmla="*/ 232 h 232"/>
                <a:gd name="T22" fmla="*/ 0 w 189"/>
                <a:gd name="T23" fmla="*/ 232 h 232"/>
                <a:gd name="T24" fmla="*/ 0 w 189"/>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32">
                  <a:moveTo>
                    <a:pt x="0" y="0"/>
                  </a:moveTo>
                  <a:lnTo>
                    <a:pt x="187" y="0"/>
                  </a:lnTo>
                  <a:lnTo>
                    <a:pt x="187" y="55"/>
                  </a:lnTo>
                  <a:lnTo>
                    <a:pt x="64" y="55"/>
                  </a:lnTo>
                  <a:lnTo>
                    <a:pt x="64" y="90"/>
                  </a:lnTo>
                  <a:lnTo>
                    <a:pt x="178" y="90"/>
                  </a:lnTo>
                  <a:lnTo>
                    <a:pt x="178" y="140"/>
                  </a:lnTo>
                  <a:lnTo>
                    <a:pt x="64" y="140"/>
                  </a:lnTo>
                  <a:lnTo>
                    <a:pt x="64" y="177"/>
                  </a:lnTo>
                  <a:lnTo>
                    <a:pt x="189" y="177"/>
                  </a:lnTo>
                  <a:lnTo>
                    <a:pt x="189" y="232"/>
                  </a:lnTo>
                  <a:lnTo>
                    <a:pt x="0" y="23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082040"/>
              <a:endParaRPr lang="en-US" sz="2400">
                <a:solidFill>
                  <a:srgbClr val="000000"/>
                </a:solidFill>
              </a:endParaRPr>
            </a:p>
          </p:txBody>
        </p:sp>
      </p:grpSp>
      <p:pic>
        <p:nvPicPr>
          <p:cNvPr id="41"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30350" y="3000836"/>
            <a:ext cx="5569179" cy="181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6578688" y="2814860"/>
            <a:ext cx="176160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rPr>
              <a:t>最大支持</a:t>
            </a:r>
            <a:r>
              <a:rPr lang="en-US" altLang="zh-CN" sz="1400" b="1" kern="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rPr>
              <a:t>24TB</a:t>
            </a: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rPr>
              <a:t>设备</a:t>
            </a:r>
            <a:endParaRPr lang="en-US" sz="1400" b="1" kern="0" dirty="0" err="1">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3" name="TextBox 42"/>
          <p:cNvSpPr txBox="1"/>
          <p:nvPr/>
        </p:nvSpPr>
        <p:spPr>
          <a:xfrm>
            <a:off x="8998928" y="2814860"/>
            <a:ext cx="268865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rPr>
              <a:t>最大支持</a:t>
            </a:r>
            <a:r>
              <a:rPr lang="en-US" altLang="zh-CN" sz="1400" b="1" kern="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rPr>
              <a:t>56</a:t>
            </a: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rPr>
              <a:t>节点</a:t>
            </a:r>
            <a:r>
              <a:rPr lang="en-US" altLang="zh-CN" sz="1400" b="1" kern="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rPr>
              <a:t>/2TB</a:t>
            </a:r>
            <a:r>
              <a:rPr lang="zh-CN" altLang="en-US" sz="1400" b="1" kern="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rPr>
              <a:t>每节点</a:t>
            </a:r>
            <a:endParaRPr lang="en-US" sz="1400" b="1" kern="0" dirty="0" err="1">
              <a:solidFill>
                <a:srgbClr val="FF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44" name="Group 43"/>
          <p:cNvGrpSpPr/>
          <p:nvPr/>
        </p:nvGrpSpPr>
        <p:grpSpPr>
          <a:xfrm>
            <a:off x="584252" y="5211531"/>
            <a:ext cx="11131514" cy="955201"/>
            <a:chOff x="438075" y="5245644"/>
            <a:chExt cx="8346462" cy="955201"/>
          </a:xfrm>
        </p:grpSpPr>
        <p:grpSp>
          <p:nvGrpSpPr>
            <p:cNvPr id="45" name="Group 44"/>
            <p:cNvGrpSpPr/>
            <p:nvPr/>
          </p:nvGrpSpPr>
          <p:grpSpPr>
            <a:xfrm>
              <a:off x="444225" y="5245644"/>
              <a:ext cx="8340312" cy="955201"/>
              <a:chOff x="444225" y="5216855"/>
              <a:chExt cx="8340312" cy="1238610"/>
            </a:xfrm>
            <a:gradFill flip="none" rotWithShape="1">
              <a:gsLst>
                <a:gs pos="26000">
                  <a:srgbClr val="FFFFFF"/>
                </a:gs>
                <a:gs pos="100000">
                  <a:srgbClr val="FFFFFF">
                    <a:lumMod val="75000"/>
                  </a:srgbClr>
                </a:gs>
              </a:gsLst>
              <a:lin ang="5040000" scaled="0"/>
              <a:tileRect/>
            </a:gradFill>
            <a:effectLst>
              <a:outerShdw blurRad="800100" dir="2700000" algn="tl" rotWithShape="0">
                <a:srgbClr val="000000">
                  <a:alpha val="43000"/>
                </a:srgbClr>
              </a:outerShdw>
            </a:effectLst>
          </p:grpSpPr>
          <p:sp>
            <p:nvSpPr>
              <p:cNvPr id="53" name="Rectangle 52"/>
              <p:cNvSpPr/>
              <p:nvPr/>
            </p:nvSpPr>
            <p:spPr bwMode="gray">
              <a:xfrm>
                <a:off x="444225" y="5216855"/>
                <a:ext cx="1926436" cy="1238610"/>
              </a:xfrm>
              <a:prstGeom prst="rect">
                <a:avLst/>
              </a:prstGeom>
              <a:noFill/>
              <a:ln w="6350" algn="ctr">
                <a:solidFill>
                  <a:srgbClr val="FFFFFF">
                    <a:lumMod val="85000"/>
                  </a:srgbClr>
                </a:solidFill>
                <a:miter lim="800000"/>
              </a:ln>
            </p:spPr>
            <p:txBody>
              <a:bodyPr lIns="182880" tIns="72000" rIns="182880" bIns="72000" rtlCol="0" anchor="ctr"/>
              <a:lstStyle/>
              <a:p>
                <a:pPr marL="0" lvl="1" defTabSz="1082040">
                  <a:spcBef>
                    <a:spcPts val="600"/>
                  </a:spcBef>
                  <a:buNone/>
                  <a:tabLst>
                    <a:tab pos="461645" algn="l"/>
                  </a:tabLst>
                  <a:defRPr/>
                </a:pPr>
                <a:r>
                  <a:rPr lang="zh-CN" altLang="en-US" sz="1200" kern="0" dirty="0">
                    <a:solidFill>
                      <a:srgbClr val="000000"/>
                    </a:solidFill>
                    <a:latin typeface="微软雅黑" panose="020B0503020204020204" pitchFamily="34" charset="-122"/>
                    <a:ea typeface="微软雅黑" panose="020B0503020204020204" pitchFamily="34" charset="-122"/>
                  </a:rPr>
                  <a:t>基于</a:t>
                </a:r>
                <a:r>
                  <a:rPr lang="en-US" sz="1200" kern="0" dirty="0">
                    <a:solidFill>
                      <a:srgbClr val="000000"/>
                    </a:solidFill>
                    <a:latin typeface="微软雅黑" panose="020B0503020204020204" pitchFamily="34" charset="-122"/>
                    <a:ea typeface="微软雅黑" panose="020B0503020204020204" pitchFamily="34" charset="-122"/>
                  </a:rPr>
                  <a:t>Intel </a:t>
                </a:r>
                <a:r>
                  <a:rPr lang="en-US" sz="1200" kern="0" dirty="0" err="1">
                    <a:solidFill>
                      <a:srgbClr val="000000"/>
                    </a:solidFill>
                    <a:latin typeface="微软雅黑" panose="020B0503020204020204" pitchFamily="34" charset="-122"/>
                    <a:ea typeface="微软雅黑" panose="020B0503020204020204" pitchFamily="34" charset="-122"/>
                  </a:rPr>
                  <a:t>Ivybridge</a:t>
                </a:r>
                <a:r>
                  <a:rPr lang="en-US" sz="1200" kern="0" dirty="0">
                    <a:solidFill>
                      <a:srgbClr val="000000"/>
                    </a:solidFill>
                    <a:latin typeface="微软雅黑" panose="020B0503020204020204" pitchFamily="34" charset="-122"/>
                    <a:ea typeface="微软雅黑" panose="020B0503020204020204" pitchFamily="34" charset="-122"/>
                  </a:rPr>
                  <a:t> E7 v2</a:t>
                </a:r>
                <a:r>
                  <a:rPr lang="zh-CN" altLang="en-US" sz="1200" kern="0" dirty="0">
                    <a:solidFill>
                      <a:srgbClr val="000000"/>
                    </a:solidFill>
                    <a:latin typeface="微软雅黑" panose="020B0503020204020204" pitchFamily="34" charset="-122"/>
                    <a:ea typeface="微软雅黑" panose="020B0503020204020204" pitchFamily="34" charset="-122"/>
                  </a:rPr>
                  <a:t>处理器，单台系统上可以配置</a:t>
                </a:r>
                <a:r>
                  <a:rPr lang="en-US" altLang="zh-CN" sz="1200" kern="0" dirty="0">
                    <a:solidFill>
                      <a:srgbClr val="000000"/>
                    </a:solidFill>
                    <a:latin typeface="微软雅黑" panose="020B0503020204020204" pitchFamily="34" charset="-122"/>
                    <a:ea typeface="微软雅黑" panose="020B0503020204020204" pitchFamily="34" charset="-122"/>
                  </a:rPr>
                  <a:t>2</a:t>
                </a:r>
                <a:r>
                  <a:rPr lang="zh-CN" altLang="en-US" sz="1200" kern="0" dirty="0">
                    <a:solidFill>
                      <a:srgbClr val="000000"/>
                    </a:solidFill>
                    <a:latin typeface="微软雅黑" panose="020B0503020204020204" pitchFamily="34" charset="-122"/>
                    <a:ea typeface="微软雅黑" panose="020B0503020204020204" pitchFamily="34" charset="-122"/>
                  </a:rPr>
                  <a:t>、</a:t>
                </a:r>
                <a:r>
                  <a:rPr lang="en-US" altLang="zh-CN" sz="1200" kern="0" dirty="0">
                    <a:solidFill>
                      <a:srgbClr val="000000"/>
                    </a:solidFill>
                    <a:latin typeface="微软雅黑" panose="020B0503020204020204" pitchFamily="34" charset="-122"/>
                    <a:ea typeface="微软雅黑" panose="020B0503020204020204" pitchFamily="34" charset="-122"/>
                  </a:rPr>
                  <a:t>4</a:t>
                </a:r>
                <a:r>
                  <a:rPr lang="zh-CN" altLang="en-US" sz="1200" kern="0" dirty="0">
                    <a:solidFill>
                      <a:srgbClr val="000000"/>
                    </a:solidFill>
                    <a:latin typeface="微软雅黑" panose="020B0503020204020204" pitchFamily="34" charset="-122"/>
                    <a:ea typeface="微软雅黑" panose="020B0503020204020204" pitchFamily="34" charset="-122"/>
                  </a:rPr>
                  <a:t>、或</a:t>
                </a:r>
                <a:r>
                  <a:rPr lang="en-US" altLang="zh-CN" sz="1200" kern="0" dirty="0">
                    <a:solidFill>
                      <a:srgbClr val="000000"/>
                    </a:solidFill>
                    <a:latin typeface="微软雅黑" panose="020B0503020204020204" pitchFamily="34" charset="-122"/>
                    <a:ea typeface="微软雅黑" panose="020B0503020204020204" pitchFamily="34" charset="-122"/>
                  </a:rPr>
                  <a:t>8</a:t>
                </a:r>
                <a:r>
                  <a:rPr lang="zh-CN" altLang="en-US" sz="1200" kern="0" dirty="0">
                    <a:solidFill>
                      <a:srgbClr val="000000"/>
                    </a:solidFill>
                    <a:latin typeface="微软雅黑" panose="020B0503020204020204" pitchFamily="34" charset="-122"/>
                    <a:ea typeface="微软雅黑" panose="020B0503020204020204" pitchFamily="34" charset="-122"/>
                  </a:rPr>
                  <a:t>颗</a:t>
                </a:r>
                <a:r>
                  <a:rPr lang="en-US"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即</a:t>
                </a:r>
                <a:r>
                  <a:rPr lang="en-US" altLang="zh-CN" sz="1200" kern="0" dirty="0">
                    <a:solidFill>
                      <a:srgbClr val="000000"/>
                    </a:solidFill>
                    <a:latin typeface="微软雅黑" panose="020B0503020204020204" pitchFamily="34" charset="-122"/>
                    <a:ea typeface="微软雅黑" panose="020B0503020204020204" pitchFamily="34" charset="-122"/>
                  </a:rPr>
                  <a:t>30</a:t>
                </a:r>
                <a:r>
                  <a:rPr lang="zh-CN" altLang="en-US" sz="1200" kern="0" dirty="0">
                    <a:solidFill>
                      <a:srgbClr val="000000"/>
                    </a:solidFill>
                    <a:latin typeface="微软雅黑" panose="020B0503020204020204" pitchFamily="34" charset="-122"/>
                    <a:ea typeface="微软雅黑" panose="020B0503020204020204" pitchFamily="34" charset="-122"/>
                  </a:rPr>
                  <a:t>、</a:t>
                </a:r>
                <a:r>
                  <a:rPr lang="en-US" altLang="zh-CN" sz="1200" kern="0" dirty="0">
                    <a:solidFill>
                      <a:srgbClr val="000000"/>
                    </a:solidFill>
                    <a:latin typeface="微软雅黑" panose="020B0503020204020204" pitchFamily="34" charset="-122"/>
                    <a:ea typeface="微软雅黑" panose="020B0503020204020204" pitchFamily="34" charset="-122"/>
                  </a:rPr>
                  <a:t>60</a:t>
                </a:r>
                <a:r>
                  <a:rPr lang="zh-CN" altLang="en-US" sz="1200" kern="0" dirty="0">
                    <a:solidFill>
                      <a:srgbClr val="000000"/>
                    </a:solidFill>
                    <a:latin typeface="微软雅黑" panose="020B0503020204020204" pitchFamily="34" charset="-122"/>
                    <a:ea typeface="微软雅黑" panose="020B0503020204020204" pitchFamily="34" charset="-122"/>
                  </a:rPr>
                  <a:t>、</a:t>
                </a:r>
                <a:r>
                  <a:rPr lang="en-US" altLang="zh-CN" sz="1200" kern="0" dirty="0">
                    <a:solidFill>
                      <a:srgbClr val="000000"/>
                    </a:solidFill>
                    <a:latin typeface="微软雅黑" panose="020B0503020204020204" pitchFamily="34" charset="-122"/>
                    <a:ea typeface="微软雅黑" panose="020B0503020204020204" pitchFamily="34" charset="-122"/>
                  </a:rPr>
                  <a:t>120</a:t>
                </a:r>
                <a:r>
                  <a:rPr lang="zh-CN" altLang="en-US" sz="1200" kern="0" dirty="0">
                    <a:solidFill>
                      <a:srgbClr val="000000"/>
                    </a:solidFill>
                    <a:latin typeface="微软雅黑" panose="020B0503020204020204" pitchFamily="34" charset="-122"/>
                    <a:ea typeface="微软雅黑" panose="020B0503020204020204" pitchFamily="34" charset="-122"/>
                  </a:rPr>
                  <a:t>核）</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54" name="Rectangle 53"/>
              <p:cNvSpPr/>
              <p:nvPr/>
            </p:nvSpPr>
            <p:spPr bwMode="gray">
              <a:xfrm>
                <a:off x="2582184" y="5216855"/>
                <a:ext cx="1926436" cy="1238610"/>
              </a:xfrm>
              <a:prstGeom prst="rect">
                <a:avLst/>
              </a:prstGeom>
              <a:noFill/>
              <a:ln w="6350" algn="ctr">
                <a:solidFill>
                  <a:srgbClr val="FFFFFF">
                    <a:lumMod val="85000"/>
                  </a:srgbClr>
                </a:solidFill>
                <a:miter lim="800000"/>
              </a:ln>
            </p:spPr>
            <p:txBody>
              <a:bodyPr lIns="182880" tIns="72000" rIns="182880" bIns="72000" rtlCol="0" anchor="ctr"/>
              <a:lstStyle/>
              <a:p>
                <a:pPr marL="0" lvl="1" defTabSz="1082040">
                  <a:spcBef>
                    <a:spcPts val="600"/>
                  </a:spcBef>
                  <a:buNone/>
                  <a:tabLst>
                    <a:tab pos="461645" algn="l"/>
                  </a:tabLst>
                  <a:defRPr/>
                </a:pPr>
                <a:r>
                  <a:rPr lang="zh-CN" altLang="en-US" sz="1200" kern="0" dirty="0">
                    <a:solidFill>
                      <a:srgbClr val="000000"/>
                    </a:solidFill>
                    <a:latin typeface="微软雅黑" panose="020B0503020204020204" pitchFamily="34" charset="-122"/>
                    <a:ea typeface="微软雅黑" panose="020B0503020204020204" pitchFamily="34" charset="-122"/>
                  </a:rPr>
                  <a:t>内存大小通常等于 </a:t>
                </a:r>
                <a:r>
                  <a:rPr lang="en-US" altLang="zh-CN" sz="1200" kern="0" dirty="0">
                    <a:solidFill>
                      <a:srgbClr val="000000"/>
                    </a:solidFill>
                    <a:latin typeface="微软雅黑" panose="020B0503020204020204" pitchFamily="34" charset="-122"/>
                    <a:ea typeface="微软雅黑" panose="020B0503020204020204" pitchFamily="34" charset="-122"/>
                  </a:rPr>
                  <a:t>128GB * CPU</a:t>
                </a:r>
                <a:r>
                  <a:rPr lang="zh-CN" altLang="en-US" sz="1200" kern="0" dirty="0">
                    <a:solidFill>
                      <a:srgbClr val="000000"/>
                    </a:solidFill>
                    <a:latin typeface="微软雅黑" panose="020B0503020204020204" pitchFamily="34" charset="-122"/>
                    <a:ea typeface="微软雅黑" panose="020B0503020204020204" pitchFamily="34" charset="-122"/>
                  </a:rPr>
                  <a:t>个数。在中等配置的设备上配置了</a:t>
                </a:r>
                <a:r>
                  <a:rPr lang="en-US" altLang="zh-CN" sz="1200" kern="0" dirty="0">
                    <a:solidFill>
                      <a:srgbClr val="000000"/>
                    </a:solidFill>
                    <a:latin typeface="微软雅黑" panose="020B0503020204020204" pitchFamily="34" charset="-122"/>
                    <a:ea typeface="微软雅黑" panose="020B0503020204020204" pitchFamily="34" charset="-122"/>
                  </a:rPr>
                  <a:t>4</a:t>
                </a:r>
                <a:r>
                  <a:rPr lang="zh-CN" altLang="en-US" sz="1200" kern="0" dirty="0">
                    <a:solidFill>
                      <a:srgbClr val="000000"/>
                    </a:solidFill>
                    <a:latin typeface="微软雅黑" panose="020B0503020204020204" pitchFamily="34" charset="-122"/>
                    <a:ea typeface="微软雅黑" panose="020B0503020204020204" pitchFamily="34" charset="-122"/>
                  </a:rPr>
                  <a:t>颗</a:t>
                </a:r>
                <a:r>
                  <a:rPr lang="en-US" altLang="zh-CN" sz="1200" kern="0" dirty="0">
                    <a:solidFill>
                      <a:srgbClr val="000000"/>
                    </a:solidFill>
                    <a:latin typeface="微软雅黑" panose="020B0503020204020204" pitchFamily="34" charset="-122"/>
                    <a:ea typeface="微软雅黑" panose="020B0503020204020204" pitchFamily="34" charset="-122"/>
                  </a:rPr>
                  <a:t>CPU</a:t>
                </a:r>
                <a:r>
                  <a:rPr lang="zh-CN" altLang="en-US" sz="1200" kern="0" dirty="0">
                    <a:solidFill>
                      <a:srgbClr val="000000"/>
                    </a:solidFill>
                    <a:latin typeface="微软雅黑" panose="020B0503020204020204" pitchFamily="34" charset="-122"/>
                    <a:ea typeface="微软雅黑" panose="020B0503020204020204" pitchFamily="34" charset="-122"/>
                  </a:rPr>
                  <a:t>以及</a:t>
                </a:r>
                <a:r>
                  <a:rPr lang="en-US" altLang="zh-CN" sz="1200" kern="0" dirty="0">
                    <a:solidFill>
                      <a:srgbClr val="000000"/>
                    </a:solidFill>
                    <a:latin typeface="微软雅黑" panose="020B0503020204020204" pitchFamily="34" charset="-122"/>
                    <a:ea typeface="微软雅黑" panose="020B0503020204020204" pitchFamily="34" charset="-122"/>
                  </a:rPr>
                  <a:t>1024GB</a:t>
                </a:r>
                <a:r>
                  <a:rPr lang="zh-CN" altLang="en-US" sz="1200" kern="0" dirty="0">
                    <a:solidFill>
                      <a:srgbClr val="000000"/>
                    </a:solidFill>
                    <a:latin typeface="微软雅黑" panose="020B0503020204020204" pitchFamily="34" charset="-122"/>
                    <a:ea typeface="微软雅黑" panose="020B0503020204020204" pitchFamily="34" charset="-122"/>
                  </a:rPr>
                  <a:t>内存</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55" name="Rectangle 54"/>
              <p:cNvSpPr/>
              <p:nvPr/>
            </p:nvSpPr>
            <p:spPr bwMode="gray">
              <a:xfrm>
                <a:off x="4720143" y="5216855"/>
                <a:ext cx="1926436" cy="1238610"/>
              </a:xfrm>
              <a:prstGeom prst="rect">
                <a:avLst/>
              </a:prstGeom>
              <a:noFill/>
              <a:ln w="6350" algn="ctr">
                <a:solidFill>
                  <a:srgbClr val="FFFFFF">
                    <a:lumMod val="85000"/>
                  </a:srgbClr>
                </a:solidFill>
                <a:miter lim="800000"/>
              </a:ln>
            </p:spPr>
            <p:txBody>
              <a:bodyPr lIns="182880" tIns="72000" rIns="182880" bIns="72000" rtlCol="0" anchor="ctr"/>
              <a:lstStyle/>
              <a:p>
                <a:pPr marL="0" lvl="1" defTabSz="1082040">
                  <a:spcBef>
                    <a:spcPts val="600"/>
                  </a:spcBef>
                  <a:buNone/>
                  <a:tabLst>
                    <a:tab pos="461645" algn="l"/>
                  </a:tabLst>
                  <a:defRPr/>
                </a:pPr>
                <a:r>
                  <a:rPr lang="zh-CN" altLang="en-US" sz="1200" kern="0" dirty="0">
                    <a:solidFill>
                      <a:srgbClr val="000000"/>
                    </a:solidFill>
                    <a:latin typeface="微软雅黑" panose="020B0503020204020204" pitchFamily="34" charset="-122"/>
                    <a:ea typeface="微软雅黑" panose="020B0503020204020204" pitchFamily="34" charset="-122"/>
                  </a:rPr>
                  <a:t>日志存储 </a:t>
                </a:r>
                <a:r>
                  <a:rPr lang="en-US" altLang="zh-CN" sz="1200" kern="0" dirty="0">
                    <a:solidFill>
                      <a:srgbClr val="000000"/>
                    </a:solidFill>
                    <a:latin typeface="微软雅黑" panose="020B0503020204020204" pitchFamily="34" charset="-122"/>
                    <a:ea typeface="微软雅黑" panose="020B0503020204020204" pitchFamily="34" charset="-122"/>
                  </a:rPr>
                  <a:t>- </a:t>
                </a:r>
                <a:r>
                  <a:rPr lang="zh-CN" altLang="en-US" sz="1200" kern="0" dirty="0">
                    <a:solidFill>
                      <a:srgbClr val="000000"/>
                    </a:solidFill>
                    <a:latin typeface="微软雅黑" panose="020B0503020204020204" pitchFamily="34" charset="-122"/>
                    <a:ea typeface="微软雅黑" panose="020B0503020204020204" pitchFamily="34" charset="-122"/>
                  </a:rPr>
                  <a:t>通常用</a:t>
                </a:r>
                <a:r>
                  <a:rPr lang="en-US" sz="1200" kern="0" dirty="0">
                    <a:solidFill>
                      <a:srgbClr val="000000"/>
                    </a:solidFill>
                    <a:latin typeface="微软雅黑" panose="020B0503020204020204" pitchFamily="34" charset="-122"/>
                    <a:ea typeface="微软雅黑" panose="020B0503020204020204" pitchFamily="34" charset="-122"/>
                  </a:rPr>
                  <a:t>Fusion-IO </a:t>
                </a:r>
                <a:r>
                  <a:rPr lang="en-US" sz="1200" kern="0" dirty="0" err="1">
                    <a:solidFill>
                      <a:srgbClr val="000000"/>
                    </a:solidFill>
                    <a:latin typeface="微软雅黑" panose="020B0503020204020204" pitchFamily="34" charset="-122"/>
                    <a:ea typeface="微软雅黑" panose="020B0503020204020204" pitchFamily="34" charset="-122"/>
                  </a:rPr>
                  <a:t>ioDrive</a:t>
                </a:r>
                <a:r>
                  <a:rPr lang="en-US" sz="1200" kern="0" dirty="0">
                    <a:solidFill>
                      <a:srgbClr val="000000"/>
                    </a:solidFill>
                    <a:latin typeface="微软雅黑" panose="020B0503020204020204" pitchFamily="34" charset="-122"/>
                    <a:ea typeface="微软雅黑" panose="020B0503020204020204" pitchFamily="34" charset="-122"/>
                  </a:rPr>
                  <a:t>，</a:t>
                </a:r>
                <a:r>
                  <a:rPr lang="zh-CN" altLang="en-US" sz="1200" kern="0" dirty="0">
                    <a:solidFill>
                      <a:srgbClr val="000000"/>
                    </a:solidFill>
                    <a:latin typeface="微软雅黑" panose="020B0503020204020204" pitchFamily="34" charset="-122"/>
                    <a:ea typeface="微软雅黑" panose="020B0503020204020204" pitchFamily="34" charset="-122"/>
                  </a:rPr>
                  <a:t>容量和内存大小保持一致</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56" name="Rectangle 55"/>
              <p:cNvSpPr/>
              <p:nvPr/>
            </p:nvSpPr>
            <p:spPr bwMode="gray">
              <a:xfrm>
                <a:off x="6858101" y="5216855"/>
                <a:ext cx="1926436" cy="1238610"/>
              </a:xfrm>
              <a:prstGeom prst="rect">
                <a:avLst/>
              </a:prstGeom>
              <a:noFill/>
              <a:ln w="6350" algn="ctr">
                <a:solidFill>
                  <a:srgbClr val="FFFFFF">
                    <a:lumMod val="85000"/>
                  </a:srgbClr>
                </a:solidFill>
                <a:miter lim="800000"/>
              </a:ln>
            </p:spPr>
            <p:txBody>
              <a:bodyPr lIns="182880" tIns="72000" rIns="182880" bIns="72000" rtlCol="0" anchor="ctr"/>
              <a:lstStyle/>
              <a:p>
                <a:pPr marL="0" lvl="1" defTabSz="1082040">
                  <a:spcBef>
                    <a:spcPts val="600"/>
                  </a:spcBef>
                  <a:buNone/>
                  <a:tabLst>
                    <a:tab pos="461645" algn="l"/>
                  </a:tabLst>
                  <a:defRPr/>
                </a:pPr>
                <a:r>
                  <a:rPr lang="zh-CN" altLang="en-US" sz="1200" kern="0" dirty="0">
                    <a:solidFill>
                      <a:srgbClr val="000000"/>
                    </a:solidFill>
                    <a:latin typeface="微软雅黑" panose="020B0503020204020204" pitchFamily="34" charset="-122"/>
                    <a:ea typeface="微软雅黑" panose="020B0503020204020204" pitchFamily="34" charset="-122"/>
                  </a:rPr>
                  <a:t>磁盘存储 </a:t>
                </a:r>
                <a:r>
                  <a:rPr lang="en-US" altLang="zh-CN" sz="1200" kern="0" dirty="0">
                    <a:solidFill>
                      <a:srgbClr val="000000"/>
                    </a:solidFill>
                    <a:latin typeface="微软雅黑" panose="020B0503020204020204" pitchFamily="34" charset="-122"/>
                    <a:ea typeface="微软雅黑" panose="020B0503020204020204" pitchFamily="34" charset="-122"/>
                  </a:rPr>
                  <a:t>- </a:t>
                </a:r>
                <a:r>
                  <a:rPr lang="zh-CN" altLang="en-US" sz="1200" kern="0" dirty="0">
                    <a:solidFill>
                      <a:srgbClr val="000000"/>
                    </a:solidFill>
                    <a:latin typeface="微软雅黑" panose="020B0503020204020204" pitchFamily="34" charset="-122"/>
                    <a:ea typeface="微软雅黑" panose="020B0503020204020204" pitchFamily="34" charset="-122"/>
                  </a:rPr>
                  <a:t>各厂家不尽相同，可以是本地</a:t>
                </a:r>
                <a:r>
                  <a:rPr lang="en-US" altLang="zh-CN" sz="1200" kern="0" dirty="0">
                    <a:solidFill>
                      <a:srgbClr val="000000"/>
                    </a:solidFill>
                    <a:latin typeface="微软雅黑" panose="020B0503020204020204" pitchFamily="34" charset="-122"/>
                    <a:ea typeface="微软雅黑" panose="020B0503020204020204" pitchFamily="34" charset="-122"/>
                  </a:rPr>
                  <a:t>SAS</a:t>
                </a:r>
                <a:r>
                  <a:rPr lang="zh-CN" altLang="en-US" sz="1200" kern="0" dirty="0">
                    <a:solidFill>
                      <a:srgbClr val="000000"/>
                    </a:solidFill>
                    <a:latin typeface="微软雅黑" panose="020B0503020204020204" pitchFamily="34" charset="-122"/>
                    <a:ea typeface="微软雅黑" panose="020B0503020204020204" pitchFamily="34" charset="-122"/>
                  </a:rPr>
                  <a:t>机械磁盘、或者网络存储</a:t>
                </a:r>
                <a:endParaRPr lang="en-US" sz="1200" kern="0" dirty="0">
                  <a:solidFill>
                    <a:srgbClr val="000000"/>
                  </a:solidFill>
                  <a:latin typeface="微软雅黑" panose="020B0503020204020204" pitchFamily="34" charset="-122"/>
                  <a:ea typeface="微软雅黑" panose="020B0503020204020204" pitchFamily="34" charset="-122"/>
                </a:endParaRPr>
              </a:p>
            </p:txBody>
          </p:sp>
        </p:grpSp>
        <p:grpSp>
          <p:nvGrpSpPr>
            <p:cNvPr id="46" name="Group 45"/>
            <p:cNvGrpSpPr/>
            <p:nvPr/>
          </p:nvGrpSpPr>
          <p:grpSpPr>
            <a:xfrm>
              <a:off x="438075" y="5490747"/>
              <a:ext cx="2250039" cy="185530"/>
              <a:chOff x="438075" y="5598413"/>
              <a:chExt cx="2250039" cy="185530"/>
            </a:xfrm>
          </p:grpSpPr>
          <p:pic>
            <p:nvPicPr>
              <p:cNvPr id="51" name="Picture 50" descr="Arrow.pn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38075" y="5598413"/>
                <a:ext cx="104571" cy="185530"/>
              </a:xfrm>
              <a:prstGeom prst="rect">
                <a:avLst/>
              </a:prstGeom>
            </p:spPr>
          </p:pic>
          <p:pic>
            <p:nvPicPr>
              <p:cNvPr id="52" name="Picture 51" descr="Arrow.pn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583543" y="5598413"/>
                <a:ext cx="104571" cy="185530"/>
              </a:xfrm>
              <a:prstGeom prst="rect">
                <a:avLst/>
              </a:prstGeom>
            </p:spPr>
          </p:pic>
        </p:grpSp>
        <p:grpSp>
          <p:nvGrpSpPr>
            <p:cNvPr id="47" name="Group 46"/>
            <p:cNvGrpSpPr/>
            <p:nvPr/>
          </p:nvGrpSpPr>
          <p:grpSpPr>
            <a:xfrm>
              <a:off x="4720143" y="5490747"/>
              <a:ext cx="2226722" cy="185530"/>
              <a:chOff x="419601" y="5598413"/>
              <a:chExt cx="2226722" cy="185530"/>
            </a:xfrm>
          </p:grpSpPr>
          <p:pic>
            <p:nvPicPr>
              <p:cNvPr id="49" name="Picture 48" descr="Arrow.pn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19601" y="5598413"/>
                <a:ext cx="104571" cy="185530"/>
              </a:xfrm>
              <a:prstGeom prst="rect">
                <a:avLst/>
              </a:prstGeom>
            </p:spPr>
          </p:pic>
          <p:pic>
            <p:nvPicPr>
              <p:cNvPr id="50" name="Picture 49" descr="Arrow.pn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541752" y="5598413"/>
                <a:ext cx="104571" cy="185530"/>
              </a:xfrm>
              <a:prstGeom prst="rect">
                <a:avLst/>
              </a:prstGeom>
            </p:spPr>
          </p:pic>
        </p:grpSp>
        <p:sp>
          <p:nvSpPr>
            <p:cNvPr id="48" name="TextBox 47"/>
            <p:cNvSpPr txBox="1"/>
            <p:nvPr/>
          </p:nvSpPr>
          <p:spPr>
            <a:xfrm>
              <a:off x="4964261" y="5458279"/>
              <a:ext cx="49" cy="292388"/>
            </a:xfrm>
            <a:prstGeom prst="rect">
              <a:avLst/>
            </a:prstGeom>
            <a:noFill/>
          </p:spPr>
          <p:txBody>
            <a:bodyPr wrap="none" lIns="0" tIns="0" rIns="0" bIns="0" rtlCol="0">
              <a:spAutoFit/>
            </a:bodyPr>
            <a:lstStyle/>
            <a:p>
              <a:pPr defTabSz="1082040">
                <a:spcBef>
                  <a:spcPct val="50000"/>
                </a:spcBef>
                <a:buClr>
                  <a:srgbClr val="F0AB00"/>
                </a:buClr>
                <a:buSzPct val="80000"/>
                <a:defRPr/>
              </a:pPr>
              <a:endParaRPr lang="en-US" sz="1900" kern="0" dirty="0" err="1">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SAP HANA</a:t>
            </a:r>
            <a:r>
              <a:rPr lang="zh-CN" altLang="en-US" dirty="0">
                <a:latin typeface="微软雅黑" panose="020B0503020204020204" pitchFamily="34" charset="-122"/>
                <a:ea typeface="微软雅黑" panose="020B0503020204020204" pitchFamily="34" charset="-122"/>
              </a:rPr>
              <a:t>高可用性集群</a:t>
            </a:r>
            <a:br>
              <a:rPr lang="en-US" dirty="0">
                <a:latin typeface="微软雅黑" panose="020B0503020204020204" pitchFamily="34" charset="-122"/>
                <a:ea typeface="微软雅黑" panose="020B0503020204020204" pitchFamily="34" charset="-122"/>
              </a:rPr>
            </a:br>
            <a:r>
              <a:rPr lang="zh-CN" altLang="en-US" sz="2400" b="0" dirty="0">
                <a:latin typeface="微软雅黑" panose="020B0503020204020204" pitchFamily="34" charset="-122"/>
                <a:ea typeface="微软雅黑" panose="020B0503020204020204" pitchFamily="34" charset="-122"/>
              </a:rPr>
              <a:t>具备自动故障切换的水平扩展</a:t>
            </a:r>
            <a:r>
              <a:rPr lang="en-US" sz="2400" b="0" dirty="0">
                <a:latin typeface="微软雅黑" panose="020B0503020204020204" pitchFamily="34" charset="-122"/>
                <a:ea typeface="微软雅黑" panose="020B0503020204020204" pitchFamily="34" charset="-122"/>
              </a:rPr>
              <a:t>Scale-Out with Host Auto-Failover</a:t>
            </a:r>
            <a:endParaRPr lang="en-US" sz="2400" b="0" dirty="0">
              <a:latin typeface="微软雅黑" panose="020B0503020204020204" pitchFamily="34" charset="-122"/>
              <a:ea typeface="微软雅黑" panose="020B0503020204020204" pitchFamily="34" charset="-122"/>
            </a:endParaRPr>
          </a:p>
        </p:txBody>
      </p:sp>
      <p:sp>
        <p:nvSpPr>
          <p:cNvPr id="36" name="Text Placeholder 4"/>
          <p:cNvSpPr txBox="1"/>
          <p:nvPr/>
        </p:nvSpPr>
        <p:spPr bwMode="gray">
          <a:xfrm>
            <a:off x="596347" y="1476709"/>
            <a:ext cx="5764695" cy="4710152"/>
          </a:xfrm>
          <a:prstGeom prst="rect">
            <a:avLst/>
          </a:prstGeom>
        </p:spPr>
        <p:txBody>
          <a:bodyPr vert="horz" lIns="0" tIns="0" rIns="0" bIns="0" rtlCol="0">
            <a:normAutofit fontScale="92500"/>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anose="05000000000000000000"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anose="05000000000000000000"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anose="020B0604020202020204" pitchFamily="34" charset="0"/>
              <a:buChar char="–"/>
              <a:defRPr sz="1400" kern="1200">
                <a:solidFill>
                  <a:schemeClr val="tx1"/>
                </a:solidFill>
                <a:latin typeface="+mn-lt"/>
                <a:ea typeface="+mn-ea"/>
                <a:cs typeface="+mn-cs"/>
              </a:defRPr>
            </a:lvl4pPr>
            <a:lvl5pPr marL="627380" indent="-179705" algn="l" defTabSz="914400" rtl="0" eaLnBrk="1" latinLnBrk="0" hangingPunct="1">
              <a:spcBef>
                <a:spcPts val="250"/>
              </a:spcBef>
              <a:buClr>
                <a:schemeClr val="accent2"/>
              </a:buClr>
              <a:buSzPct val="100000"/>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solidFill>
                  <a:schemeClr val="accent1"/>
                </a:solidFill>
                <a:latin typeface="微软雅黑" panose="020B0503020204020204" pitchFamily="34" charset="-122"/>
                <a:ea typeface="微软雅黑" panose="020B0503020204020204" pitchFamily="34" charset="-122"/>
              </a:rPr>
              <a:t>可水平扩展集群 </a:t>
            </a:r>
            <a:endParaRPr lang="en-US" dirty="0">
              <a:latin typeface="微软雅黑" panose="020B0503020204020204" pitchFamily="34" charset="-122"/>
              <a:ea typeface="微软雅黑" panose="020B0503020204020204" pitchFamily="34" charset="-122"/>
            </a:endParaRPr>
          </a:p>
          <a:p>
            <a:pPr marL="174625" lvl="2" indent="-174625"/>
            <a:r>
              <a:rPr lang="zh-CN" altLang="en-US" sz="1700" dirty="0">
                <a:latin typeface="微软雅黑" panose="020B0503020204020204" pitchFamily="34" charset="-122"/>
                <a:ea typeface="微软雅黑" panose="020B0503020204020204" pitchFamily="34" charset="-122"/>
              </a:rPr>
              <a:t>当垂直扩展达到极限时，通过集群方式扩展系统的处理能力</a:t>
            </a:r>
            <a:endParaRPr lang="en-US" sz="1700" dirty="0">
              <a:latin typeface="微软雅黑" panose="020B0503020204020204" pitchFamily="34" charset="-122"/>
              <a:ea typeface="微软雅黑" panose="020B0503020204020204" pitchFamily="34" charset="-122"/>
            </a:endParaRPr>
          </a:p>
          <a:p>
            <a:pPr marL="174625" lvl="2" indent="-174625"/>
            <a:r>
              <a:rPr lang="zh-CN" altLang="en-US" sz="1700" dirty="0">
                <a:latin typeface="微软雅黑" panose="020B0503020204020204" pitchFamily="34" charset="-122"/>
                <a:ea typeface="微软雅黑" panose="020B0503020204020204" pitchFamily="34" charset="-122"/>
              </a:rPr>
              <a:t>简便地实现服务器的热备方案</a:t>
            </a:r>
            <a:endParaRPr lang="en-US" sz="1700" dirty="0">
              <a:latin typeface="微软雅黑" panose="020B0503020204020204" pitchFamily="34" charset="-122"/>
              <a:ea typeface="微软雅黑" panose="020B0503020204020204" pitchFamily="34" charset="-122"/>
            </a:endParaRPr>
          </a:p>
          <a:p>
            <a:r>
              <a:rPr lang="zh-CN" altLang="en-US" dirty="0">
                <a:solidFill>
                  <a:schemeClr val="accent1"/>
                </a:solidFill>
                <a:latin typeface="微软雅黑" panose="020B0503020204020204" pitchFamily="34" charset="-122"/>
                <a:ea typeface="微软雅黑" panose="020B0503020204020204" pitchFamily="34" charset="-122"/>
              </a:rPr>
              <a:t>主机级自动故障转移</a:t>
            </a:r>
            <a:endParaRPr lang="en-US" dirty="0">
              <a:latin typeface="微软雅黑" panose="020B0503020204020204" pitchFamily="34" charset="-122"/>
              <a:ea typeface="微软雅黑" panose="020B0503020204020204" pitchFamily="34" charset="-122"/>
            </a:endParaRPr>
          </a:p>
          <a:p>
            <a:pPr marL="174625" lvl="2" indent="-174625"/>
            <a:r>
              <a:rPr lang="zh-CN" altLang="en-US" sz="1700" dirty="0">
                <a:latin typeface="微软雅黑" panose="020B0503020204020204" pitchFamily="34" charset="-122"/>
                <a:ea typeface="微软雅黑" panose="020B0503020204020204" pitchFamily="34" charset="-122"/>
              </a:rPr>
              <a:t>集群的状态由</a:t>
            </a:r>
            <a:r>
              <a:rPr lang="en-US" altLang="zh-CN" sz="1700" dirty="0">
                <a:latin typeface="微软雅黑" panose="020B0503020204020204" pitchFamily="34" charset="-122"/>
                <a:ea typeface="微软雅黑" panose="020B0503020204020204" pitchFamily="34" charset="-122"/>
              </a:rPr>
              <a:t>HANA</a:t>
            </a:r>
            <a:r>
              <a:rPr lang="zh-CN" altLang="en-US" sz="1700" dirty="0">
                <a:latin typeface="微软雅黑" panose="020B0503020204020204" pitchFamily="34" charset="-122"/>
                <a:ea typeface="微软雅黑" panose="020B0503020204020204" pitchFamily="34" charset="-122"/>
              </a:rPr>
              <a:t>的命名服务来管理。</a:t>
            </a:r>
            <a:endParaRPr lang="en-US" sz="1700" dirty="0">
              <a:latin typeface="微软雅黑" panose="020B0503020204020204" pitchFamily="34" charset="-122"/>
              <a:ea typeface="微软雅黑" panose="020B0503020204020204" pitchFamily="34" charset="-122"/>
            </a:endParaRPr>
          </a:p>
          <a:p>
            <a:pPr marL="174625" lvl="2" indent="-174625"/>
            <a:r>
              <a:rPr lang="zh-CN" altLang="en-US" sz="1700" dirty="0">
                <a:latin typeface="微软雅黑" panose="020B0503020204020204" pitchFamily="34" charset="-122"/>
                <a:ea typeface="微软雅黑" panose="020B0503020204020204" pitchFamily="34" charset="-122"/>
              </a:rPr>
              <a:t>定期检查群集成员是否仍然活跃。</a:t>
            </a:r>
            <a:endParaRPr lang="en-US" sz="1700" dirty="0">
              <a:latin typeface="微软雅黑" panose="020B0503020204020204" pitchFamily="34" charset="-122"/>
              <a:ea typeface="微软雅黑" panose="020B0503020204020204" pitchFamily="34" charset="-122"/>
            </a:endParaRPr>
          </a:p>
          <a:p>
            <a:pPr marL="174625" lvl="2" indent="-174625"/>
            <a:r>
              <a:rPr lang="zh-CN" altLang="en-US" sz="1700" dirty="0">
                <a:latin typeface="微软雅黑" panose="020B0503020204020204" pitchFamily="34" charset="-122"/>
                <a:ea typeface="微软雅黑" panose="020B0503020204020204" pitchFamily="34" charset="-122"/>
              </a:rPr>
              <a:t>如果有问题，他发起了全自动接管到备用硬件。</a:t>
            </a:r>
            <a:r>
              <a:rPr lang="en-US" sz="1700" dirty="0">
                <a:latin typeface="微软雅黑" panose="020B0503020204020204" pitchFamily="34" charset="-122"/>
                <a:ea typeface="微软雅黑" panose="020B0503020204020204" pitchFamily="34" charset="-122"/>
              </a:rPr>
              <a:t> </a:t>
            </a:r>
            <a:endParaRPr lang="en-US" sz="1700" dirty="0">
              <a:latin typeface="微软雅黑" panose="020B0503020204020204" pitchFamily="34" charset="-122"/>
              <a:ea typeface="微软雅黑" panose="020B0503020204020204" pitchFamily="34" charset="-122"/>
            </a:endParaRPr>
          </a:p>
          <a:p>
            <a:pPr marL="174625" lvl="2" indent="-174625"/>
            <a:r>
              <a:rPr lang="zh-CN" altLang="en-US" sz="1700" dirty="0">
                <a:latin typeface="微软雅黑" panose="020B0503020204020204" pitchFamily="34" charset="-122"/>
                <a:ea typeface="微软雅黑" panose="020B0503020204020204" pitchFamily="34" charset="-122"/>
              </a:rPr>
              <a:t>通过磁盘的挂载和切换故障节点的服务将被移植到备用节点上。</a:t>
            </a:r>
            <a:endParaRPr lang="en-US" sz="1700" dirty="0">
              <a:latin typeface="微软雅黑" panose="020B0503020204020204" pitchFamily="34" charset="-122"/>
              <a:ea typeface="微软雅黑" panose="020B0503020204020204" pitchFamily="34" charset="-122"/>
            </a:endParaRPr>
          </a:p>
          <a:p>
            <a:pPr>
              <a:spcAft>
                <a:spcPts val="1800"/>
              </a:spcAft>
            </a:pPr>
            <a:r>
              <a:rPr lang="en-US" dirty="0">
                <a:latin typeface="微软雅黑" panose="020B0503020204020204" pitchFamily="34" charset="-122"/>
                <a:ea typeface="微软雅黑" panose="020B0503020204020204" pitchFamily="34" charset="-122"/>
              </a:rPr>
              <a:t>HANA</a:t>
            </a:r>
            <a:r>
              <a:rPr lang="zh-CN" altLang="en-US" dirty="0">
                <a:latin typeface="微软雅黑" panose="020B0503020204020204" pitchFamily="34" charset="-122"/>
                <a:ea typeface="微软雅黑" panose="020B0503020204020204" pitchFamily="34" charset="-122"/>
              </a:rPr>
              <a:t>持久化层需要通过共享的文件系统实现，可采用分布式文件系统，也可以使用磁盘阵列</a:t>
            </a:r>
            <a:endParaRPr lang="en-US" dirty="0">
              <a:latin typeface="微软雅黑" panose="020B0503020204020204" pitchFamily="34" charset="-122"/>
              <a:ea typeface="微软雅黑" panose="020B0503020204020204" pitchFamily="34" charset="-122"/>
            </a:endParaRPr>
          </a:p>
          <a:p>
            <a:pPr marL="174625" lvl="2" indent="-174625"/>
            <a:r>
              <a:rPr lang="zh-CN" altLang="en-US" sz="1700" dirty="0">
                <a:latin typeface="微软雅黑" panose="020B0503020204020204" pitchFamily="34" charset="-122"/>
                <a:ea typeface="微软雅黑" panose="020B0503020204020204" pitchFamily="34" charset="-122"/>
              </a:rPr>
              <a:t>存储接口</a:t>
            </a:r>
            <a:r>
              <a:rPr lang="en-US" altLang="zh-CN" sz="1700" dirty="0">
                <a:latin typeface="微软雅黑" panose="020B0503020204020204" pitchFamily="34" charset="-122"/>
                <a:ea typeface="微软雅黑" panose="020B0503020204020204" pitchFamily="34" charset="-122"/>
              </a:rPr>
              <a:t>API</a:t>
            </a:r>
            <a:r>
              <a:rPr lang="zh-CN" altLang="en-US" sz="1700" dirty="0">
                <a:latin typeface="微软雅黑" panose="020B0503020204020204" pitchFamily="34" charset="-122"/>
                <a:ea typeface="微软雅黑" panose="020B0503020204020204" pitchFamily="34" charset="-122"/>
              </a:rPr>
              <a:t>确保重新挂载必要的文件系统进入待机主机的可能性</a:t>
            </a:r>
            <a:endParaRPr lang="en-US" altLang="zh-CN" sz="1700" dirty="0">
              <a:latin typeface="微软雅黑" panose="020B0503020204020204" pitchFamily="34" charset="-122"/>
              <a:ea typeface="微软雅黑" panose="020B0503020204020204" pitchFamily="34" charset="-122"/>
            </a:endParaRPr>
          </a:p>
          <a:p>
            <a:pPr marL="174625" lvl="2" indent="-174625"/>
            <a:r>
              <a:rPr lang="zh-CN" altLang="en-US" sz="1700" dirty="0">
                <a:latin typeface="微软雅黑" panose="020B0503020204020204" pitchFamily="34" charset="-122"/>
                <a:ea typeface="微软雅黑" panose="020B0503020204020204" pitchFamily="34" charset="-122"/>
              </a:rPr>
              <a:t>更多细节内容</a:t>
            </a:r>
            <a:r>
              <a:rPr lang="en-US" sz="1700" dirty="0">
                <a:latin typeface="微软雅黑" panose="020B0503020204020204" pitchFamily="34" charset="-122"/>
                <a:ea typeface="微软雅黑" panose="020B0503020204020204" pitchFamily="34" charset="-122"/>
              </a:rPr>
              <a:t>: </a:t>
            </a:r>
            <a:r>
              <a:rPr lang="en-US" sz="1700" dirty="0">
                <a:latin typeface="微软雅黑" panose="020B0503020204020204" pitchFamily="34" charset="-122"/>
                <a:ea typeface="微软雅黑" panose="020B0503020204020204" pitchFamily="34" charset="-122"/>
                <a:hlinkClick r:id="rId1"/>
              </a:rPr>
              <a:t>SAP Note 1900823 - Storage Connector API</a:t>
            </a:r>
            <a:r>
              <a:rPr lang="en-US" sz="1700" dirty="0">
                <a:latin typeface="微软雅黑" panose="020B0503020204020204" pitchFamily="34" charset="-122"/>
                <a:ea typeface="微软雅黑" panose="020B0503020204020204" pitchFamily="34" charset="-122"/>
              </a:rPr>
              <a:t> </a:t>
            </a:r>
            <a:r>
              <a:rPr lang="en-US" sz="1700" dirty="0">
                <a:latin typeface="微软雅黑" panose="020B0503020204020204" pitchFamily="34" charset="-122"/>
                <a:ea typeface="微软雅黑" panose="020B0503020204020204" pitchFamily="34" charset="-122"/>
                <a:sym typeface="Wingdings" panose="05000000000000000000"/>
              </a:rPr>
              <a:t></a:t>
            </a:r>
            <a:r>
              <a:rPr lang="en-US" sz="1700" dirty="0">
                <a:latin typeface="微软雅黑" panose="020B0503020204020204" pitchFamily="34" charset="-122"/>
                <a:ea typeface="微软雅黑" panose="020B0503020204020204" pitchFamily="34" charset="-122"/>
              </a:rPr>
              <a:t> Please check its attachments for white papers etc.</a:t>
            </a:r>
            <a:endParaRPr lang="en-US" sz="1700" dirty="0">
              <a:latin typeface="微软雅黑" panose="020B0503020204020204" pitchFamily="34" charset="-122"/>
              <a:ea typeface="微软雅黑" panose="020B0503020204020204" pitchFamily="34" charset="-122"/>
            </a:endParaRPr>
          </a:p>
        </p:txBody>
      </p:sp>
      <p:pic>
        <p:nvPicPr>
          <p:cNvPr id="37" name="Picture 2"/>
          <p:cNvPicPr>
            <a:picLocks noChangeAspect="1" noChangeArrowheads="1"/>
          </p:cNvPicPr>
          <p:nvPr/>
        </p:nvPicPr>
        <p:blipFill>
          <a:blip r:embed="rId2" cstate="screen"/>
          <a:srcRect/>
          <a:stretch>
            <a:fillRect/>
          </a:stretch>
        </p:blipFill>
        <p:spPr bwMode="auto">
          <a:xfrm>
            <a:off x="10711582" y="481756"/>
            <a:ext cx="835393" cy="570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p:cNvCxnSpPr/>
          <p:nvPr/>
        </p:nvCxnSpPr>
        <p:spPr>
          <a:xfrm>
            <a:off x="9116988" y="4665761"/>
            <a:ext cx="771704"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116988" y="1813951"/>
            <a:ext cx="77170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116988" y="2288723"/>
            <a:ext cx="77170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116988" y="2765083"/>
            <a:ext cx="77170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116988" y="3239856"/>
            <a:ext cx="77170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116988" y="3714628"/>
            <a:ext cx="77170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116988" y="4189401"/>
            <a:ext cx="77170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gray">
          <a:xfrm rot="16200000">
            <a:off x="8313527" y="2924921"/>
            <a:ext cx="3263068" cy="608154"/>
          </a:xfrm>
          <a:prstGeom prst="rect">
            <a:avLst/>
          </a:prstGeom>
          <a:solidFill>
            <a:schemeClr val="tx2">
              <a:lumMod val="20000"/>
              <a:lumOff val="80000"/>
            </a:schemeClr>
          </a:solidFill>
          <a:ln w="6350" algn="ctr">
            <a:solidFill>
              <a:schemeClr val="tx2">
                <a:lumMod val="50000"/>
              </a:schemeClr>
            </a:solidFill>
            <a:miter lim="800000"/>
          </a:ln>
        </p:spPr>
        <p:txBody>
          <a:bodyPr lIns="107188" tIns="85750" rIns="107188"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Shared Storage</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47" name="Group 46"/>
          <p:cNvGrpSpPr/>
          <p:nvPr/>
        </p:nvGrpSpPr>
        <p:grpSpPr bwMode="auto">
          <a:xfrm>
            <a:off x="9378986" y="1594455"/>
            <a:ext cx="1130564" cy="3267617"/>
            <a:chOff x="11951292" y="2140161"/>
            <a:chExt cx="1130865" cy="3265967"/>
          </a:xfrm>
        </p:grpSpPr>
        <p:cxnSp>
          <p:nvCxnSpPr>
            <p:cNvPr id="48" name="Straight Connector 47"/>
            <p:cNvCxnSpPr/>
            <p:nvPr/>
          </p:nvCxnSpPr>
          <p:spPr>
            <a:xfrm>
              <a:off x="11951292" y="5199809"/>
              <a:ext cx="771909"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951292" y="2359949"/>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951292" y="2834482"/>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51292" y="3307973"/>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1951292" y="3782505"/>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1951292" y="4733159"/>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rot="16200000">
              <a:off x="11145846" y="3468156"/>
              <a:ext cx="3264306" cy="608316"/>
            </a:xfrm>
            <a:prstGeom prst="rect">
              <a:avLst/>
            </a:prstGeom>
            <a:solidFill>
              <a:schemeClr val="tx2">
                <a:lumMod val="20000"/>
                <a:lumOff val="80000"/>
              </a:schemeClr>
            </a:solidFill>
            <a:ln w="6350" algn="ctr">
              <a:solidFill>
                <a:schemeClr val="tx2">
                  <a:lumMod val="50000"/>
                </a:schemeClr>
              </a:solidFill>
              <a:miter lim="800000"/>
            </a:ln>
          </p:spPr>
          <p:txBody>
            <a:bodyPr lIns="107188" tIns="85750" rIns="107188"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SAN Storage</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5" name="Rectangle 54"/>
            <p:cNvSpPr/>
            <p:nvPr/>
          </p:nvSpPr>
          <p:spPr>
            <a:xfrm rot="16200000">
              <a:off x="10702710" y="3635000"/>
              <a:ext cx="3264306" cy="277950"/>
            </a:xfrm>
            <a:prstGeom prst="rect">
              <a:avLst/>
            </a:prstGeom>
            <a:solidFill>
              <a:schemeClr val="tx2">
                <a:lumMod val="75000"/>
              </a:schemeClr>
            </a:solidFill>
            <a:ln>
              <a:solidFill>
                <a:schemeClr val="tx1"/>
              </a:solidFill>
            </a:ln>
          </p:spPr>
          <p:txBody>
            <a:bodyPr>
              <a:spAutoFit/>
            </a:bodyPr>
            <a:lstStyle/>
            <a:p>
              <a:pPr algn="ctr" defTabSz="914400">
                <a:spcBef>
                  <a:spcPct val="50000"/>
                </a:spcBef>
                <a:buClr>
                  <a:srgbClr val="F0AB00"/>
                </a:buClr>
                <a:buSzPct val="80000"/>
                <a:defRPr/>
              </a:pPr>
              <a:r>
                <a:rPr lang="en-US" sz="12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Storage Connector  API</a:t>
              </a:r>
              <a:endParaRPr lang="en-US" sz="12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56" name="Rectangle 55"/>
          <p:cNvSpPr/>
          <p:nvPr/>
        </p:nvSpPr>
        <p:spPr bwMode="gray">
          <a:xfrm>
            <a:off x="7308407" y="1604352"/>
            <a:ext cx="2162676" cy="412846"/>
          </a:xfrm>
          <a:prstGeom prst="rect">
            <a:avLst/>
          </a:prstGeom>
          <a:solidFill>
            <a:schemeClr val="accent1"/>
          </a:solidFill>
          <a:ln w="6350" algn="ctr">
            <a:noFill/>
            <a:miter lim="800000"/>
          </a:ln>
        </p:spPr>
        <p:txBody>
          <a:bodyPr lIns="107188" tIns="85750" rIns="107188"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Server 1</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7" name="Rectangle 56"/>
          <p:cNvSpPr/>
          <p:nvPr/>
        </p:nvSpPr>
        <p:spPr bwMode="gray">
          <a:xfrm>
            <a:off x="7308407" y="2080713"/>
            <a:ext cx="2162676" cy="412846"/>
          </a:xfrm>
          <a:prstGeom prst="rect">
            <a:avLst/>
          </a:prstGeom>
          <a:solidFill>
            <a:schemeClr val="accent1"/>
          </a:solidFill>
          <a:ln w="6350" algn="ctr">
            <a:noFill/>
            <a:miter lim="800000"/>
          </a:ln>
        </p:spPr>
        <p:txBody>
          <a:bodyPr lIns="107188" tIns="85750" rIns="107188"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Server 2</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8" name="Rectangle 57"/>
          <p:cNvSpPr/>
          <p:nvPr/>
        </p:nvSpPr>
        <p:spPr bwMode="gray">
          <a:xfrm>
            <a:off x="7308407" y="2557073"/>
            <a:ext cx="2162676" cy="412846"/>
          </a:xfrm>
          <a:prstGeom prst="rect">
            <a:avLst/>
          </a:prstGeom>
          <a:solidFill>
            <a:schemeClr val="accent1"/>
          </a:solidFill>
          <a:ln w="6350" algn="ctr">
            <a:noFill/>
            <a:miter lim="800000"/>
          </a:ln>
        </p:spPr>
        <p:txBody>
          <a:bodyPr lIns="107188" tIns="85750" rIns="107188"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Server 3</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9" name="Rectangle 58"/>
          <p:cNvSpPr/>
          <p:nvPr/>
        </p:nvSpPr>
        <p:spPr bwMode="gray">
          <a:xfrm>
            <a:off x="7308407" y="3033434"/>
            <a:ext cx="2162676" cy="414433"/>
          </a:xfrm>
          <a:prstGeom prst="rect">
            <a:avLst/>
          </a:prstGeom>
          <a:solidFill>
            <a:schemeClr val="accent1"/>
          </a:solidFill>
          <a:ln w="6350" algn="ctr">
            <a:noFill/>
            <a:miter lim="800000"/>
          </a:ln>
        </p:spPr>
        <p:txBody>
          <a:bodyPr lIns="107188" tIns="85750" rIns="107188"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Server 4</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0" name="Rectangle 59"/>
          <p:cNvSpPr/>
          <p:nvPr/>
        </p:nvSpPr>
        <p:spPr bwMode="gray">
          <a:xfrm>
            <a:off x="7308407" y="3509794"/>
            <a:ext cx="2162676" cy="414433"/>
          </a:xfrm>
          <a:prstGeom prst="rect">
            <a:avLst/>
          </a:prstGeom>
          <a:solidFill>
            <a:schemeClr val="accent1"/>
          </a:solidFill>
          <a:ln w="6350" algn="ctr">
            <a:noFill/>
            <a:miter lim="800000"/>
          </a:ln>
        </p:spPr>
        <p:txBody>
          <a:bodyPr lIns="107188" tIns="85750" rIns="107188"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Server 5</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1" name="Rectangle 60"/>
          <p:cNvSpPr/>
          <p:nvPr/>
        </p:nvSpPr>
        <p:spPr bwMode="gray">
          <a:xfrm>
            <a:off x="7308407" y="3987741"/>
            <a:ext cx="2162676" cy="412846"/>
          </a:xfrm>
          <a:prstGeom prst="rect">
            <a:avLst/>
          </a:prstGeom>
          <a:solidFill>
            <a:schemeClr val="accent1"/>
          </a:solidFill>
          <a:ln w="6350" algn="ctr">
            <a:noFill/>
            <a:miter lim="800000"/>
          </a:ln>
        </p:spPr>
        <p:txBody>
          <a:bodyPr lIns="107188" tIns="85750" rIns="107188"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Server 6</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2" name="Rectangle 61"/>
          <p:cNvSpPr/>
          <p:nvPr/>
        </p:nvSpPr>
        <p:spPr bwMode="gray">
          <a:xfrm>
            <a:off x="7308407" y="4464101"/>
            <a:ext cx="2162676" cy="412846"/>
          </a:xfrm>
          <a:prstGeom prst="rect">
            <a:avLst/>
          </a:prstGeom>
          <a:solidFill>
            <a:schemeClr val="accent1">
              <a:lumMod val="40000"/>
              <a:lumOff val="60000"/>
            </a:schemeClr>
          </a:solidFill>
          <a:ln w="6350" algn="ctr">
            <a:solidFill>
              <a:schemeClr val="accent1">
                <a:lumMod val="75000"/>
              </a:schemeClr>
            </a:solidFill>
            <a:miter lim="800000"/>
          </a:ln>
        </p:spPr>
        <p:txBody>
          <a:bodyPr lIns="42875" tIns="85750" rIns="42875"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Standby Server</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63" name="Group 25"/>
          <p:cNvGrpSpPr/>
          <p:nvPr/>
        </p:nvGrpSpPr>
        <p:grpSpPr bwMode="auto">
          <a:xfrm>
            <a:off x="7822876" y="3497091"/>
            <a:ext cx="1143265" cy="435076"/>
            <a:chOff x="5885200" y="361355"/>
            <a:chExt cx="856967" cy="433626"/>
          </a:xfrm>
        </p:grpSpPr>
        <p:cxnSp>
          <p:nvCxnSpPr>
            <p:cNvPr id="64" name="Straight Connector 63"/>
            <p:cNvCxnSpPr/>
            <p:nvPr/>
          </p:nvCxnSpPr>
          <p:spPr>
            <a:xfrm>
              <a:off x="5885200" y="423075"/>
              <a:ext cx="856967" cy="319680"/>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895912" y="361355"/>
              <a:ext cx="846255" cy="433626"/>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6" name="Curved Connector 65"/>
          <p:cNvCxnSpPr>
            <a:stCxn id="60" idx="1"/>
            <a:endCxn id="62" idx="1"/>
          </p:cNvCxnSpPr>
          <p:nvPr/>
        </p:nvCxnSpPr>
        <p:spPr>
          <a:xfrm rot="10800000" flipV="1">
            <a:off x="7308408" y="3717804"/>
            <a:ext cx="15879" cy="952720"/>
          </a:xfrm>
          <a:prstGeom prst="curvedConnector3">
            <a:avLst>
              <a:gd name="adj1" fmla="val 2515792"/>
            </a:avLst>
          </a:prstGeom>
          <a:ln w="38100"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bwMode="gray">
          <a:xfrm>
            <a:off x="9324999" y="3519321"/>
            <a:ext cx="389027" cy="390615"/>
          </a:xfrm>
          <a:prstGeom prst="ellipse">
            <a:avLst/>
          </a:prstGeom>
          <a:noFill/>
          <a:ln w="28575" algn="ctr">
            <a:solidFill>
              <a:srgbClr val="FF0000"/>
            </a:solidFill>
            <a:miter lim="800000"/>
          </a:ln>
        </p:spPr>
        <p:txBody>
          <a:bodyPr lIns="90021" tIns="72017" rIns="90021" bIns="72017" anchor="ctr"/>
          <a:lstStyle/>
          <a:p>
            <a:pPr algn="ctr" defTabSz="914400">
              <a:spcBef>
                <a:spcPct val="50000"/>
              </a:spcBef>
              <a:buClr>
                <a:srgbClr val="F0AB00"/>
              </a:buClr>
              <a:buSzPct val="80000"/>
              <a:defRPr/>
            </a:pPr>
            <a:endParaRPr lang="en-US" sz="20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8" name="Rectangle 67"/>
          <p:cNvSpPr/>
          <p:nvPr/>
        </p:nvSpPr>
        <p:spPr bwMode="gray">
          <a:xfrm>
            <a:off x="7308406" y="5481083"/>
            <a:ext cx="2162676" cy="412846"/>
          </a:xfrm>
          <a:prstGeom prst="rect">
            <a:avLst/>
          </a:prstGeom>
          <a:solidFill>
            <a:schemeClr val="accent1"/>
          </a:solidFill>
          <a:ln w="6350" algn="ctr">
            <a:noFill/>
            <a:miter lim="800000"/>
          </a:ln>
        </p:spPr>
        <p:txBody>
          <a:bodyPr lIns="107188" tIns="85750" rIns="107188"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Server 1</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9" name="Rectangle 68"/>
          <p:cNvSpPr/>
          <p:nvPr/>
        </p:nvSpPr>
        <p:spPr bwMode="gray">
          <a:xfrm>
            <a:off x="7308407" y="5957444"/>
            <a:ext cx="2162676" cy="412846"/>
          </a:xfrm>
          <a:prstGeom prst="rect">
            <a:avLst/>
          </a:prstGeom>
          <a:solidFill>
            <a:schemeClr val="accent1">
              <a:lumMod val="40000"/>
              <a:lumOff val="60000"/>
            </a:schemeClr>
          </a:solidFill>
          <a:ln w="6350" algn="ctr">
            <a:solidFill>
              <a:schemeClr val="accent1">
                <a:lumMod val="75000"/>
              </a:schemeClr>
            </a:solidFill>
            <a:miter lim="800000"/>
          </a:ln>
        </p:spPr>
        <p:txBody>
          <a:bodyPr lIns="42875" tIns="85750" rIns="42875" bIns="85750" anchor="ctr"/>
          <a:lstStyle/>
          <a:p>
            <a:pPr algn="ctr">
              <a:spcBef>
                <a:spcPct val="50000"/>
              </a:spcBef>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   Standby Server</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70" name="Curved Connector 69"/>
          <p:cNvCxnSpPr/>
          <p:nvPr/>
        </p:nvCxnSpPr>
        <p:spPr>
          <a:xfrm rot="10800000" flipV="1">
            <a:off x="7308408" y="5682743"/>
            <a:ext cx="15879" cy="504117"/>
          </a:xfrm>
          <a:prstGeom prst="curvedConnector3">
            <a:avLst>
              <a:gd name="adj1" fmla="val 2574564"/>
            </a:avLst>
          </a:prstGeom>
          <a:ln w="38100"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bwMode="auto">
          <a:xfrm>
            <a:off x="9477527" y="5527420"/>
            <a:ext cx="1032026" cy="812650"/>
            <a:chOff x="11951292" y="4593885"/>
            <a:chExt cx="1032301" cy="812241"/>
          </a:xfrm>
        </p:grpSpPr>
        <p:cxnSp>
          <p:nvCxnSpPr>
            <p:cNvPr id="72" name="Straight Connector 71"/>
            <p:cNvCxnSpPr/>
            <p:nvPr/>
          </p:nvCxnSpPr>
          <p:spPr>
            <a:xfrm>
              <a:off x="11951292" y="5199809"/>
              <a:ext cx="771909"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951292" y="4725277"/>
              <a:ext cx="7719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gray">
            <a:xfrm rot="16200000">
              <a:off x="12323829" y="4743899"/>
              <a:ext cx="809778" cy="509750"/>
            </a:xfrm>
            <a:prstGeom prst="rect">
              <a:avLst/>
            </a:prstGeom>
            <a:solidFill>
              <a:schemeClr val="tx2">
                <a:lumMod val="20000"/>
                <a:lumOff val="80000"/>
              </a:schemeClr>
            </a:solidFill>
            <a:ln w="6350" algn="ctr">
              <a:solidFill>
                <a:schemeClr val="tx2">
                  <a:lumMod val="50000"/>
                </a:schemeClr>
              </a:solidFill>
              <a:miter lim="800000"/>
            </a:ln>
          </p:spPr>
          <p:txBody>
            <a:bodyPr lIns="107188" tIns="85750" rIns="107188" bIns="0" anchor="ctr"/>
            <a:lstStyle/>
            <a:p>
              <a:pPr algn="ctr">
                <a:lnSpc>
                  <a:spcPts val="1200"/>
                </a:lnSpc>
                <a:buClr>
                  <a:srgbClr val="F0AB00"/>
                </a:buClr>
                <a:buSzPct val="80000"/>
                <a:defRPr/>
              </a:pPr>
              <a:r>
                <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SAN </a:t>
              </a:r>
              <a:r>
                <a:rPr lang="en-US" sz="12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Storage</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5" name="Rectangle 74"/>
            <p:cNvSpPr/>
            <p:nvPr/>
          </p:nvSpPr>
          <p:spPr>
            <a:xfrm rot="16200000">
              <a:off x="11929789" y="4770103"/>
              <a:ext cx="810150" cy="461895"/>
            </a:xfrm>
            <a:prstGeom prst="rect">
              <a:avLst/>
            </a:prstGeom>
            <a:solidFill>
              <a:schemeClr val="tx2">
                <a:lumMod val="75000"/>
              </a:schemeClr>
            </a:solidFill>
            <a:ln>
              <a:solidFill>
                <a:schemeClr val="tx1"/>
              </a:solidFill>
            </a:ln>
          </p:spPr>
          <p:txBody>
            <a:bodyPr wrap="square">
              <a:spAutoFit/>
            </a:bodyPr>
            <a:lstStyle/>
            <a:p>
              <a:pPr algn="ctr" defTabSz="914400">
                <a:spcBef>
                  <a:spcPct val="50000"/>
                </a:spcBef>
                <a:buClr>
                  <a:srgbClr val="F0AB00"/>
                </a:buClr>
                <a:buSzPct val="80000"/>
                <a:defRPr/>
              </a:pPr>
              <a:r>
                <a:rPr lang="en-US" sz="8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Storage Connector  API</a:t>
              </a:r>
              <a:endParaRPr lang="en-US" sz="800"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76" name="TextBox 75"/>
          <p:cNvSpPr txBox="1"/>
          <p:nvPr/>
        </p:nvSpPr>
        <p:spPr>
          <a:xfrm>
            <a:off x="7308406" y="5162282"/>
            <a:ext cx="340317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Minimalistic setup for only HA:</a:t>
            </a:r>
            <a:endParaRPr lang="en-US" sz="18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7" name="TextBox 76"/>
          <p:cNvSpPr txBox="1"/>
          <p:nvPr/>
        </p:nvSpPr>
        <p:spPr>
          <a:xfrm>
            <a:off x="7336581" y="1646665"/>
            <a:ext cx="431793" cy="349718"/>
          </a:xfrm>
          <a:prstGeom prst="rect">
            <a:avLst/>
          </a:prstGeom>
          <a:solidFill>
            <a:schemeClr val="accent1">
              <a:lumMod val="60000"/>
              <a:lumOff val="40000"/>
            </a:schemeClr>
          </a:solidFill>
        </p:spPr>
        <p:txBody>
          <a:bodyPr wrap="none" lIns="36008" tIns="36008" rIns="36008" bIns="36008" rtlCol="0" anchor="ctr">
            <a:spAutoFit/>
          </a:bodyPr>
          <a:lstStyle/>
          <a:p>
            <a:pPr algn="ctr" fontAlgn="base">
              <a:spcBef>
                <a:spcPts val="600"/>
              </a:spcBef>
              <a:spcAft>
                <a:spcPct val="0"/>
              </a:spcAft>
              <a:buClr>
                <a:srgbClr val="F0AB00"/>
              </a:buClr>
              <a:buSzPct val="80000"/>
            </a:pP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Name</a:t>
            </a:r>
            <a:b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server</a:t>
            </a:r>
            <a:endPar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8" name="TextBox 77"/>
          <p:cNvSpPr txBox="1"/>
          <p:nvPr/>
        </p:nvSpPr>
        <p:spPr>
          <a:xfrm>
            <a:off x="7336581" y="2113863"/>
            <a:ext cx="431793" cy="349718"/>
          </a:xfrm>
          <a:prstGeom prst="rect">
            <a:avLst/>
          </a:prstGeom>
          <a:solidFill>
            <a:schemeClr val="accent1">
              <a:lumMod val="60000"/>
              <a:lumOff val="40000"/>
            </a:schemeClr>
          </a:solidFill>
        </p:spPr>
        <p:txBody>
          <a:bodyPr wrap="none" lIns="36008" tIns="36008" rIns="36008" bIns="36008" rtlCol="0" anchor="ctr">
            <a:spAutoFit/>
          </a:bodyPr>
          <a:lstStyle/>
          <a:p>
            <a:pPr algn="ctr" fontAlgn="base">
              <a:spcBef>
                <a:spcPts val="600"/>
              </a:spcBef>
              <a:spcAft>
                <a:spcPct val="0"/>
              </a:spcAft>
              <a:buClr>
                <a:srgbClr val="F0AB00"/>
              </a:buClr>
              <a:buSzPct val="80000"/>
            </a:pP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Name</a:t>
            </a:r>
            <a:b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server</a:t>
            </a:r>
            <a:endPar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9" name="TextBox 78"/>
          <p:cNvSpPr txBox="1"/>
          <p:nvPr/>
        </p:nvSpPr>
        <p:spPr>
          <a:xfrm>
            <a:off x="7338395" y="2588636"/>
            <a:ext cx="431793" cy="349718"/>
          </a:xfrm>
          <a:prstGeom prst="rect">
            <a:avLst/>
          </a:prstGeom>
          <a:solidFill>
            <a:schemeClr val="accent1">
              <a:lumMod val="60000"/>
              <a:lumOff val="40000"/>
            </a:schemeClr>
          </a:solidFill>
        </p:spPr>
        <p:txBody>
          <a:bodyPr wrap="none" lIns="36008" tIns="36008" rIns="36008" bIns="36008" rtlCol="0" anchor="ctr">
            <a:spAutoFit/>
          </a:bodyPr>
          <a:lstStyle/>
          <a:p>
            <a:pPr algn="ctr" fontAlgn="base">
              <a:spcBef>
                <a:spcPts val="600"/>
              </a:spcBef>
              <a:spcAft>
                <a:spcPct val="0"/>
              </a:spcAft>
              <a:buClr>
                <a:srgbClr val="F0AB00"/>
              </a:buClr>
              <a:buSzPct val="80000"/>
            </a:pP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Name</a:t>
            </a:r>
            <a:b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server</a:t>
            </a:r>
            <a:endPar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0" name="TextBox 79"/>
          <p:cNvSpPr txBox="1"/>
          <p:nvPr/>
        </p:nvSpPr>
        <p:spPr>
          <a:xfrm>
            <a:off x="7338395" y="3065790"/>
            <a:ext cx="431793" cy="349718"/>
          </a:xfrm>
          <a:prstGeom prst="rect">
            <a:avLst/>
          </a:prstGeom>
          <a:solidFill>
            <a:schemeClr val="accent1">
              <a:lumMod val="60000"/>
              <a:lumOff val="40000"/>
            </a:schemeClr>
          </a:solidFill>
        </p:spPr>
        <p:txBody>
          <a:bodyPr wrap="none" lIns="36008" tIns="36008" rIns="36008" bIns="36008" rtlCol="0" anchor="ctr">
            <a:spAutoFit/>
          </a:bodyPr>
          <a:lstStyle/>
          <a:p>
            <a:pPr algn="ctr" fontAlgn="base">
              <a:spcBef>
                <a:spcPts val="600"/>
              </a:spcBef>
              <a:spcAft>
                <a:spcPct val="0"/>
              </a:spcAft>
              <a:buClr>
                <a:srgbClr val="F0AB00"/>
              </a:buClr>
              <a:buSzPct val="80000"/>
            </a:pP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Name</a:t>
            </a:r>
            <a:b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server</a:t>
            </a:r>
            <a:endPar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1" name="TextBox 80"/>
          <p:cNvSpPr txBox="1"/>
          <p:nvPr/>
        </p:nvSpPr>
        <p:spPr>
          <a:xfrm>
            <a:off x="7349909" y="3542150"/>
            <a:ext cx="431793" cy="349718"/>
          </a:xfrm>
          <a:prstGeom prst="rect">
            <a:avLst/>
          </a:prstGeom>
          <a:solidFill>
            <a:schemeClr val="accent1">
              <a:lumMod val="60000"/>
              <a:lumOff val="40000"/>
            </a:schemeClr>
          </a:solidFill>
        </p:spPr>
        <p:txBody>
          <a:bodyPr wrap="none" lIns="36008" tIns="36008" rIns="36008" bIns="36008" rtlCol="0" anchor="ctr">
            <a:spAutoFit/>
          </a:bodyPr>
          <a:lstStyle/>
          <a:p>
            <a:pPr algn="ctr" fontAlgn="base">
              <a:spcBef>
                <a:spcPts val="600"/>
              </a:spcBef>
              <a:spcAft>
                <a:spcPct val="0"/>
              </a:spcAft>
              <a:buClr>
                <a:srgbClr val="F0AB00"/>
              </a:buClr>
              <a:buSzPct val="80000"/>
            </a:pP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Name</a:t>
            </a:r>
            <a:b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server</a:t>
            </a:r>
            <a:endPar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2" name="TextBox 81"/>
          <p:cNvSpPr txBox="1"/>
          <p:nvPr/>
        </p:nvSpPr>
        <p:spPr>
          <a:xfrm>
            <a:off x="7349909" y="4019304"/>
            <a:ext cx="431793" cy="349718"/>
          </a:xfrm>
          <a:prstGeom prst="rect">
            <a:avLst/>
          </a:prstGeom>
          <a:solidFill>
            <a:schemeClr val="accent1">
              <a:lumMod val="60000"/>
              <a:lumOff val="40000"/>
            </a:schemeClr>
          </a:solidFill>
        </p:spPr>
        <p:txBody>
          <a:bodyPr wrap="none" lIns="36008" tIns="36008" rIns="36008" bIns="36008" rtlCol="0" anchor="ctr">
            <a:spAutoFit/>
          </a:bodyPr>
          <a:lstStyle/>
          <a:p>
            <a:pPr algn="ctr" fontAlgn="base">
              <a:spcBef>
                <a:spcPts val="600"/>
              </a:spcBef>
              <a:spcAft>
                <a:spcPct val="0"/>
              </a:spcAft>
              <a:buClr>
                <a:srgbClr val="F0AB00"/>
              </a:buClr>
              <a:buSzPct val="80000"/>
            </a:pP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Name</a:t>
            </a:r>
            <a:b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server</a:t>
            </a:r>
            <a:endPar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3" name="TextBox 82"/>
          <p:cNvSpPr txBox="1"/>
          <p:nvPr/>
        </p:nvSpPr>
        <p:spPr>
          <a:xfrm>
            <a:off x="7349909" y="4495666"/>
            <a:ext cx="431793" cy="349718"/>
          </a:xfrm>
          <a:prstGeom prst="rect">
            <a:avLst/>
          </a:prstGeom>
          <a:solidFill>
            <a:schemeClr val="accent1">
              <a:lumMod val="60000"/>
              <a:lumOff val="40000"/>
            </a:schemeClr>
          </a:solidFill>
        </p:spPr>
        <p:txBody>
          <a:bodyPr wrap="none" lIns="36008" tIns="36008" rIns="36008" bIns="36008" rtlCol="0" anchor="ctr">
            <a:spAutoFit/>
          </a:bodyPr>
          <a:lstStyle/>
          <a:p>
            <a:pPr algn="ctr" fontAlgn="base">
              <a:spcBef>
                <a:spcPts val="600"/>
              </a:spcBef>
              <a:spcAft>
                <a:spcPct val="0"/>
              </a:spcAft>
              <a:buClr>
                <a:srgbClr val="F0AB00"/>
              </a:buClr>
              <a:buSzPct val="80000"/>
            </a:pP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Name</a:t>
            </a:r>
            <a:b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server</a:t>
            </a:r>
            <a:endPar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4" name="TextBox 83"/>
          <p:cNvSpPr txBox="1"/>
          <p:nvPr/>
        </p:nvSpPr>
        <p:spPr>
          <a:xfrm>
            <a:off x="7338395" y="5507884"/>
            <a:ext cx="431793" cy="349718"/>
          </a:xfrm>
          <a:prstGeom prst="rect">
            <a:avLst/>
          </a:prstGeom>
          <a:solidFill>
            <a:schemeClr val="accent1">
              <a:lumMod val="60000"/>
              <a:lumOff val="40000"/>
            </a:schemeClr>
          </a:solidFill>
        </p:spPr>
        <p:txBody>
          <a:bodyPr wrap="none" lIns="36008" tIns="36008" rIns="36008" bIns="36008" rtlCol="0" anchor="ctr">
            <a:spAutoFit/>
          </a:bodyPr>
          <a:lstStyle/>
          <a:p>
            <a:pPr algn="ctr" fontAlgn="base">
              <a:spcBef>
                <a:spcPts val="600"/>
              </a:spcBef>
              <a:spcAft>
                <a:spcPct val="0"/>
              </a:spcAft>
              <a:buClr>
                <a:srgbClr val="F0AB00"/>
              </a:buClr>
              <a:buSzPct val="80000"/>
            </a:pP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Name</a:t>
            </a:r>
            <a:b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server</a:t>
            </a:r>
            <a:endPar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5" name="TextBox 84"/>
          <p:cNvSpPr txBox="1"/>
          <p:nvPr/>
        </p:nvSpPr>
        <p:spPr>
          <a:xfrm>
            <a:off x="7338395" y="5984245"/>
            <a:ext cx="431793" cy="349718"/>
          </a:xfrm>
          <a:prstGeom prst="rect">
            <a:avLst/>
          </a:prstGeom>
          <a:solidFill>
            <a:schemeClr val="accent1">
              <a:lumMod val="60000"/>
              <a:lumOff val="40000"/>
            </a:schemeClr>
          </a:solidFill>
        </p:spPr>
        <p:txBody>
          <a:bodyPr wrap="none" lIns="36008" tIns="36008" rIns="36008" bIns="36008" rtlCol="0" anchor="ctr">
            <a:spAutoFit/>
          </a:bodyPr>
          <a:lstStyle/>
          <a:p>
            <a:pPr algn="ctr" fontAlgn="base">
              <a:spcBef>
                <a:spcPts val="600"/>
              </a:spcBef>
              <a:spcAft>
                <a:spcPct val="0"/>
              </a:spcAft>
              <a:buClr>
                <a:srgbClr val="F0AB00"/>
              </a:buClr>
              <a:buSzPct val="80000"/>
            </a:pP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Name</a:t>
            </a:r>
            <a:b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br>
            <a:r>
              <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rPr>
              <a:t>server</a:t>
            </a:r>
            <a:endParaRPr lang="en-US" sz="900" b="1" kern="0"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86" name="Straight Arrow Connector 85"/>
          <p:cNvCxnSpPr/>
          <p:nvPr/>
        </p:nvCxnSpPr>
        <p:spPr>
          <a:xfrm>
            <a:off x="7552478" y="1935563"/>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7546793" y="2414670"/>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7546793" y="2891481"/>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7548783" y="3368513"/>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7554928" y="3849178"/>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7552478" y="4320723"/>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7556839" y="5822294"/>
            <a:ext cx="0" cy="21605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Can 92"/>
          <p:cNvSpPr/>
          <p:nvPr/>
        </p:nvSpPr>
        <p:spPr bwMode="gray">
          <a:xfrm>
            <a:off x="10088901" y="1809187"/>
            <a:ext cx="304077" cy="304645"/>
          </a:xfrm>
          <a:prstGeom prst="can">
            <a:avLst/>
          </a:prstGeom>
          <a:solidFill>
            <a:schemeClr val="bg2">
              <a:lumMod val="75000"/>
            </a:schemeClr>
          </a:solidFill>
          <a:ln w="6350" algn="ctr">
            <a:noFill/>
            <a:miter lim="800000"/>
          </a:ln>
        </p:spPr>
        <p:txBody>
          <a:bodyPr lIns="90021" tIns="72017" rIns="90021" bIns="72017" rtlCol="0" anchor="ctr"/>
          <a:lstStyle/>
          <a:p>
            <a:pPr algn="ctr" defTabSz="914400" fontAlgn="base">
              <a:spcBef>
                <a:spcPct val="50000"/>
              </a:spcBef>
              <a:spcAft>
                <a:spcPct val="0"/>
              </a:spcAft>
              <a:buClr>
                <a:srgbClr val="F0AB00"/>
              </a:buClr>
              <a:buSzPct val="80000"/>
            </a:pPr>
            <a:endParaRPr lang="en-US" sz="20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7" grpId="0" animBg="1"/>
      <p:bldP spid="68" grpId="0" animBg="1"/>
      <p:bldP spid="69" grpId="0" animBg="1"/>
      <p:bldP spid="76" grpId="0"/>
      <p:bldP spid="84" grpId="0" animBg="1"/>
      <p:bldP spid="85" grpId="0" animBg="1"/>
      <p:bldP spid="9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z="2600" dirty="0">
                <a:latin typeface="微软雅黑" panose="020B0503020204020204" pitchFamily="34" charset="-122"/>
                <a:ea typeface="微软雅黑" panose="020B0503020204020204" pitchFamily="34" charset="-122"/>
              </a:rPr>
              <a:t>SAP HANA</a:t>
            </a:r>
            <a:r>
              <a:rPr lang="zh-CN" altLang="en-US" sz="2600" dirty="0">
                <a:latin typeface="微软雅黑" panose="020B0503020204020204" pitchFamily="34" charset="-122"/>
                <a:ea typeface="微软雅黑" panose="020B0503020204020204" pitchFamily="34" charset="-122"/>
              </a:rPr>
              <a:t>灾难恢复</a:t>
            </a:r>
            <a:r>
              <a:rPr lang="en-US"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系统复制</a:t>
            </a:r>
            <a:br>
              <a:rPr lang="en-US" dirty="0">
                <a:latin typeface="微软雅黑" panose="020B0503020204020204" pitchFamily="34" charset="-122"/>
                <a:ea typeface="微软雅黑" panose="020B0503020204020204" pitchFamily="34" charset="-122"/>
              </a:rPr>
            </a:br>
            <a:r>
              <a:rPr lang="zh-CN" altLang="en-US" sz="2400" b="0" dirty="0">
                <a:latin typeface="微软雅黑" panose="020B0503020204020204" pitchFamily="34" charset="-122"/>
                <a:ea typeface="微软雅黑" panose="020B0503020204020204" pitchFamily="34" charset="-122"/>
              </a:rPr>
              <a:t>跨数据中心集群，</a:t>
            </a:r>
            <a:r>
              <a:rPr lang="en-US" altLang="zh-CN" sz="2400" b="0" dirty="0">
                <a:latin typeface="微软雅黑" panose="020B0503020204020204" pitchFamily="34" charset="-122"/>
                <a:ea typeface="微软雅黑" panose="020B0503020204020204" pitchFamily="34" charset="-122"/>
              </a:rPr>
              <a:t>DB</a:t>
            </a:r>
            <a:r>
              <a:rPr lang="zh-CN" altLang="en-US" sz="2400" b="0" dirty="0">
                <a:latin typeface="微软雅黑" panose="020B0503020204020204" pitchFamily="34" charset="-122"/>
                <a:ea typeface="微软雅黑" panose="020B0503020204020204" pitchFamily="34" charset="-122"/>
              </a:rPr>
              <a:t>控制数据的同步</a:t>
            </a:r>
            <a:endParaRPr lang="en-US" sz="2400" b="0" dirty="0">
              <a:latin typeface="微软雅黑" panose="020B0503020204020204" pitchFamily="34" charset="-122"/>
              <a:ea typeface="微软雅黑" panose="020B0503020204020204" pitchFamily="34" charset="-122"/>
            </a:endParaRPr>
          </a:p>
        </p:txBody>
      </p:sp>
      <p:sp>
        <p:nvSpPr>
          <p:cNvPr id="2" name="Text Placeholder 1"/>
          <p:cNvSpPr>
            <a:spLocks noGrp="1"/>
          </p:cNvSpPr>
          <p:nvPr>
            <p:ph type="body" sz="quarter" idx="10"/>
          </p:nvPr>
        </p:nvSpPr>
        <p:spPr>
          <a:xfrm>
            <a:off x="7593013" y="1690688"/>
            <a:ext cx="4276187" cy="4392612"/>
          </a:xfrm>
        </p:spPr>
        <p:txBody>
          <a:bodyPr/>
          <a:lstStyle/>
          <a:p>
            <a:pPr marL="0" indent="0"/>
            <a:r>
              <a:rPr lang="zh-CN" altLang="en-US" sz="1800" dirty="0">
                <a:latin typeface="微软雅黑" panose="020B0503020204020204" pitchFamily="34" charset="-122"/>
                <a:ea typeface="微软雅黑" panose="020B0503020204020204" pitchFamily="34" charset="-122"/>
              </a:rPr>
              <a:t>系统复制特点</a:t>
            </a:r>
            <a:endParaRPr lang="en-US" sz="1800" dirty="0">
              <a:latin typeface="微软雅黑" panose="020B0503020204020204" pitchFamily="34" charset="-122"/>
              <a:ea typeface="微软雅黑" panose="020B0503020204020204" pitchFamily="34" charset="-122"/>
            </a:endParaRPr>
          </a:p>
          <a:p>
            <a:pPr lvl="2"/>
            <a:r>
              <a:rPr lang="zh-CN" altLang="en-US" sz="1600" dirty="0">
                <a:latin typeface="微软雅黑" panose="020B0503020204020204" pitchFamily="34" charset="-122"/>
                <a:ea typeface="微软雅黑" panose="020B0503020204020204" pitchFamily="34" charset="-122"/>
              </a:rPr>
              <a:t>快速地角色切换（支持灾备系统内存数据的预装载）</a:t>
            </a:r>
            <a:endParaRPr lang="en-US" sz="1600" dirty="0">
              <a:latin typeface="微软雅黑" panose="020B0503020204020204" pitchFamily="34" charset="-122"/>
              <a:ea typeface="微软雅黑" panose="020B0503020204020204" pitchFamily="34" charset="-122"/>
            </a:endParaRPr>
          </a:p>
          <a:p>
            <a:pPr lvl="2"/>
            <a:r>
              <a:rPr lang="zh-CN" altLang="en-US" sz="1600" dirty="0">
                <a:latin typeface="微软雅黑" panose="020B0503020204020204" pitchFamily="34" charset="-122"/>
                <a:ea typeface="微软雅黑" panose="020B0503020204020204" pitchFamily="34" charset="-122"/>
              </a:rPr>
              <a:t>维护数据库级别的一致性</a:t>
            </a:r>
            <a:endParaRPr lang="en-US" altLang="zh-CN" sz="1600" dirty="0">
              <a:latin typeface="微软雅黑" panose="020B0503020204020204" pitchFamily="34" charset="-122"/>
              <a:ea typeface="微软雅黑" panose="020B0503020204020204" pitchFamily="34" charset="-122"/>
            </a:endParaRPr>
          </a:p>
          <a:p>
            <a:pPr lvl="2"/>
            <a:r>
              <a:rPr lang="zh-CN" altLang="en-US" sz="1600" dirty="0">
                <a:latin typeface="微软雅黑" panose="020B0503020204020204" pitchFamily="34" charset="-122"/>
                <a:ea typeface="微软雅黑" panose="020B0503020204020204" pitchFamily="34" charset="-122"/>
              </a:rPr>
              <a:t>支持同步与异步方式</a:t>
            </a:r>
            <a:endParaRPr lang="en-US" sz="1600" dirty="0">
              <a:latin typeface="微软雅黑" panose="020B0503020204020204" pitchFamily="34" charset="-122"/>
              <a:ea typeface="微软雅黑" panose="020B0503020204020204" pitchFamily="34" charset="-122"/>
            </a:endParaRPr>
          </a:p>
          <a:p>
            <a:pPr marL="0" indent="0"/>
            <a:r>
              <a:rPr lang="zh-CN" altLang="en-US" sz="1800" dirty="0">
                <a:latin typeface="微软雅黑" panose="020B0503020204020204" pitchFamily="34" charset="-122"/>
                <a:ea typeface="微软雅黑" panose="020B0503020204020204" pitchFamily="34" charset="-122"/>
              </a:rPr>
              <a:t>复制技术</a:t>
            </a:r>
            <a:r>
              <a:rPr lang="en-US" sz="1800" dirty="0">
                <a:latin typeface="微软雅黑" panose="020B0503020204020204" pitchFamily="34" charset="-122"/>
                <a:ea typeface="微软雅黑" panose="020B0503020204020204" pitchFamily="34" charset="-122"/>
              </a:rPr>
              <a:t> </a:t>
            </a:r>
            <a:endParaRPr lang="en-US" sz="1800" dirty="0">
              <a:latin typeface="微软雅黑" panose="020B0503020204020204" pitchFamily="34" charset="-122"/>
              <a:ea typeface="微软雅黑" panose="020B0503020204020204" pitchFamily="34" charset="-122"/>
            </a:endParaRPr>
          </a:p>
          <a:p>
            <a:pPr lvl="2"/>
            <a:r>
              <a:rPr lang="zh-CN" altLang="en-US" sz="1600" dirty="0">
                <a:latin typeface="微软雅黑" panose="020B0503020204020204" pitchFamily="34" charset="-122"/>
                <a:ea typeface="微软雅黑" panose="020B0503020204020204" pitchFamily="34" charset="-122"/>
              </a:rPr>
              <a:t>基于提交的日志（</a:t>
            </a:r>
            <a:r>
              <a:rPr lang="en-US" altLang="zh-CN" sz="1600" dirty="0">
                <a:latin typeface="微软雅黑" panose="020B0503020204020204" pitchFamily="34" charset="-122"/>
                <a:ea typeface="微软雅黑" panose="020B0503020204020204" pitchFamily="34" charset="-122"/>
              </a:rPr>
              <a:t>COMMIT</a:t>
            </a:r>
            <a:r>
              <a:rPr lang="zh-CN" altLang="en-US" sz="1600" dirty="0">
                <a:latin typeface="微软雅黑" panose="020B0503020204020204" pitchFamily="34" charset="-122"/>
                <a:ea typeface="微软雅黑" panose="020B0503020204020204" pitchFamily="34" charset="-122"/>
              </a:rPr>
              <a:t>）由</a:t>
            </a:r>
            <a:r>
              <a:rPr lang="en-US" altLang="zh-CN" sz="1600" dirty="0">
                <a:latin typeface="微软雅黑" panose="020B0503020204020204" pitchFamily="34" charset="-122"/>
                <a:ea typeface="微软雅黑" panose="020B0503020204020204" pitchFamily="34" charset="-122"/>
              </a:rPr>
              <a:t>SAP HANA</a:t>
            </a:r>
            <a:r>
              <a:rPr lang="zh-CN" altLang="en-US" sz="1600" dirty="0">
                <a:latin typeface="微软雅黑" panose="020B0503020204020204" pitchFamily="34" charset="-122"/>
                <a:ea typeface="微软雅黑" panose="020B0503020204020204" pitchFamily="34" charset="-122"/>
              </a:rPr>
              <a:t>数据库（包括初始数据传输）控制</a:t>
            </a:r>
            <a:endParaRPr lang="en-US" altLang="zh-CN" sz="1600"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pPr lvl="2"/>
            <a:r>
              <a:rPr lang="en-US" dirty="0">
                <a:latin typeface="微软雅黑" panose="020B0503020204020204" pitchFamily="34" charset="-122"/>
                <a:ea typeface="微软雅黑" panose="020B0503020204020204" pitchFamily="34" charset="-122"/>
              </a:rPr>
              <a:t>Step-by-Step Implementation Guide: </a:t>
            </a:r>
            <a:endParaRPr lang="en-US" dirty="0">
              <a:latin typeface="微软雅黑" panose="020B0503020204020204" pitchFamily="34" charset="-122"/>
              <a:ea typeface="微软雅黑" panose="020B0503020204020204" pitchFamily="34" charset="-122"/>
            </a:endParaRPr>
          </a:p>
          <a:p>
            <a:pPr marL="0" lvl="2" indent="0">
              <a:buNone/>
            </a:pPr>
            <a:r>
              <a:rPr lang="de-DE" u="sng" dirty="0">
                <a:latin typeface="微软雅黑" panose="020B0503020204020204" pitchFamily="34" charset="-122"/>
                <a:ea typeface="微软雅黑" panose="020B0503020204020204" pitchFamily="34" charset="-122"/>
                <a:hlinkClick r:id="rId1"/>
              </a:rPr>
              <a:t>https://scn.sap.com/docs/DOC-47702</a:t>
            </a:r>
            <a:endParaRPr lang="en-US" dirty="0">
              <a:latin typeface="微软雅黑" panose="020B0503020204020204" pitchFamily="34" charset="-122"/>
              <a:ea typeface="微软雅黑" panose="020B0503020204020204" pitchFamily="34" charset="-122"/>
            </a:endParaRPr>
          </a:p>
          <a:p>
            <a:pPr marL="0" indent="0"/>
            <a:endParaRPr lang="en-US" dirty="0">
              <a:latin typeface="微软雅黑" panose="020B0503020204020204" pitchFamily="34" charset="-122"/>
              <a:ea typeface="微软雅黑" panose="020B0503020204020204" pitchFamily="34" charset="-122"/>
            </a:endParaRPr>
          </a:p>
        </p:txBody>
      </p:sp>
      <p:sp>
        <p:nvSpPr>
          <p:cNvPr id="5" name="Rechteck 87"/>
          <p:cNvSpPr/>
          <p:nvPr/>
        </p:nvSpPr>
        <p:spPr bwMode="gray">
          <a:xfrm>
            <a:off x="4238625" y="2005013"/>
            <a:ext cx="3214688" cy="4352925"/>
          </a:xfrm>
          <a:prstGeom prst="rect">
            <a:avLst/>
          </a:prstGeom>
          <a:solidFill>
            <a:srgbClr val="8AB54E">
              <a:lumMod val="20000"/>
              <a:lumOff val="80000"/>
            </a:srgbClr>
          </a:solidFill>
          <a:ln w="6350" algn="ctr">
            <a:solidFill>
              <a:srgbClr val="CCCCCC">
                <a:lumMod val="75000"/>
              </a:srgbClr>
            </a:solidFill>
            <a:prstDash val="dash"/>
            <a:miter lim="800000"/>
          </a:ln>
        </p:spPr>
        <p:txBody>
          <a:bodyPr lIns="90000" tIns="72000" rIns="90000" bIns="72000" anchorCtr="1"/>
          <a:lstStyle/>
          <a:p>
            <a:pPr algn="ctr" defTabSz="914400">
              <a:spcBef>
                <a:spcPct val="50000"/>
              </a:spcBef>
              <a:buClr>
                <a:srgbClr val="F0AB00"/>
              </a:buClr>
              <a:buSzPct val="80000"/>
              <a:defRPr/>
            </a:pPr>
            <a:r>
              <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Data Center 2</a:t>
            </a: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 name="Rechteck 86"/>
          <p:cNvSpPr/>
          <p:nvPr/>
        </p:nvSpPr>
        <p:spPr bwMode="gray">
          <a:xfrm>
            <a:off x="325438" y="2011363"/>
            <a:ext cx="2963862" cy="4352925"/>
          </a:xfrm>
          <a:prstGeom prst="rect">
            <a:avLst/>
          </a:prstGeom>
          <a:solidFill>
            <a:srgbClr val="8AB54E">
              <a:lumMod val="60000"/>
              <a:lumOff val="40000"/>
            </a:srgbClr>
          </a:solidFill>
          <a:ln w="6350" algn="ctr">
            <a:noFill/>
            <a:miter lim="800000"/>
          </a:ln>
        </p:spPr>
        <p:txBody>
          <a:bodyPr lIns="90000" tIns="72000" rIns="90000" bIns="72000"/>
          <a:lstStyle/>
          <a:p>
            <a:pPr algn="ctr" defTabSz="914400">
              <a:spcBef>
                <a:spcPct val="50000"/>
              </a:spcBef>
              <a:buClr>
                <a:srgbClr val="F0AB00"/>
              </a:buClr>
              <a:buSzPct val="80000"/>
              <a:defRPr/>
            </a:pPr>
            <a:r>
              <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Data Center 1</a:t>
            </a: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 name="Rechteck 3"/>
          <p:cNvSpPr/>
          <p:nvPr/>
        </p:nvSpPr>
        <p:spPr bwMode="gray">
          <a:xfrm>
            <a:off x="941388" y="4716463"/>
            <a:ext cx="6138862" cy="360362"/>
          </a:xfrm>
          <a:prstGeom prst="rect">
            <a:avLst/>
          </a:prstGeom>
          <a:solidFill>
            <a:srgbClr val="F0AB00">
              <a:lumMod val="40000"/>
              <a:lumOff val="60000"/>
            </a:srgbClr>
          </a:solidFill>
          <a:ln w="6350" algn="ctr">
            <a:solidFill>
              <a:srgbClr val="F0AB00">
                <a:lumMod val="20000"/>
                <a:lumOff val="80000"/>
              </a:srgbClr>
            </a:solidFill>
            <a:miter lim="800000"/>
          </a:ln>
        </p:spPr>
        <p:txBody>
          <a:bodyPr lIns="90000" tIns="72000" rIns="90000" bIns="72000" anchor="ctr"/>
          <a:lstStyle/>
          <a:p>
            <a:pPr defTabSz="914400">
              <a:spcBef>
                <a:spcPct val="50000"/>
              </a:spcBef>
              <a:buClr>
                <a:srgbClr val="F0AB00"/>
              </a:buClr>
              <a:buSzPct val="80000"/>
              <a:defRPr/>
            </a:pPr>
            <a:r>
              <a:rPr lang="en-US" sz="18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OS: Mounts</a:t>
            </a:r>
            <a:endParaRPr lang="en-US" sz="18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6631" name="Gruppieren 76"/>
          <p:cNvGrpSpPr>
            <a:grpSpLocks noChangeAspect="1"/>
          </p:cNvGrpSpPr>
          <p:nvPr/>
        </p:nvGrpSpPr>
        <p:grpSpPr bwMode="auto">
          <a:xfrm>
            <a:off x="1048791" y="5167313"/>
            <a:ext cx="769442" cy="1143216"/>
            <a:chOff x="-101555" y="4557154"/>
            <a:chExt cx="1283862" cy="1905149"/>
          </a:xfrm>
        </p:grpSpPr>
        <p:sp>
          <p:nvSpPr>
            <p:cNvPr id="9" name="Rechteck 4"/>
            <p:cNvSpPr/>
            <p:nvPr/>
          </p:nvSpPr>
          <p:spPr bwMode="gray">
            <a:xfrm>
              <a:off x="13" y="4557154"/>
              <a:ext cx="1067483" cy="1836005"/>
            </a:xfrm>
            <a:prstGeom prst="rect">
              <a:avLst/>
            </a:prstGeom>
            <a:solidFill>
              <a:srgbClr val="FFFFFF">
                <a:lumMod val="65000"/>
              </a:srgbClr>
            </a:solidFill>
            <a:ln w="6350" algn="ctr">
              <a:solidFill>
                <a:srgbClr val="FFFFFF">
                  <a:lumMod val="65000"/>
                </a:srgbClr>
              </a:solidFill>
              <a:miter lim="800000"/>
            </a:ln>
          </p:spPr>
          <p:txBody>
            <a:bodyPr lIns="90000" tIns="72000" rIns="90000" bIns="72000" anchor="ctr"/>
            <a:lstStyle/>
            <a:p>
              <a:pPr algn="ctr" defTabSz="914400">
                <a:spcBef>
                  <a:spcPct val="50000"/>
                </a:spcBef>
                <a:buClr>
                  <a:srgbClr val="F0AB00"/>
                </a:buClr>
                <a:buSzPct val="80000"/>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6721" name="Group 63"/>
            <p:cNvGrpSpPr/>
            <p:nvPr/>
          </p:nvGrpSpPr>
          <p:grpSpPr bwMode="auto">
            <a:xfrm>
              <a:off x="-101555" y="4652950"/>
              <a:ext cx="1283862" cy="994471"/>
              <a:chOff x="6776912" y="5405042"/>
              <a:chExt cx="1604827" cy="1243089"/>
            </a:xfrm>
          </p:grpSpPr>
          <p:grpSp>
            <p:nvGrpSpPr>
              <p:cNvPr id="26730" name="Group 21"/>
              <p:cNvGrpSpPr/>
              <p:nvPr/>
            </p:nvGrpSpPr>
            <p:grpSpPr bwMode="auto">
              <a:xfrm>
                <a:off x="7095300" y="5405042"/>
                <a:ext cx="968046" cy="1087131"/>
                <a:chOff x="4459" y="3005"/>
                <a:chExt cx="699" cy="482"/>
              </a:xfrm>
            </p:grpSpPr>
            <p:sp>
              <p:nvSpPr>
                <p:cNvPr id="21" name="Freeform 22"/>
                <p:cNvSpPr/>
                <p:nvPr/>
              </p:nvSpPr>
              <p:spPr bwMode="auto">
                <a:xfrm>
                  <a:off x="4459" y="3175"/>
                  <a:ext cx="698"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Freeform 23"/>
                <p:cNvSpPr/>
                <p:nvPr/>
              </p:nvSpPr>
              <p:spPr bwMode="auto">
                <a:xfrm>
                  <a:off x="4459" y="3182"/>
                  <a:ext cx="698" cy="227"/>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Freeform 24"/>
                <p:cNvSpPr/>
                <p:nvPr/>
              </p:nvSpPr>
              <p:spPr bwMode="auto">
                <a:xfrm>
                  <a:off x="4459" y="3069"/>
                  <a:ext cx="698" cy="176"/>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Oval 25"/>
                <p:cNvSpPr>
                  <a:spLocks noChangeArrowheads="1"/>
                </p:cNvSpPr>
                <p:nvPr/>
              </p:nvSpPr>
              <p:spPr bwMode="auto">
                <a:xfrm>
                  <a:off x="4459" y="3005"/>
                  <a:ext cx="698" cy="125"/>
                </a:xfrm>
                <a:prstGeom prst="ellipse">
                  <a:avLst/>
                </a:prstGeom>
                <a:solidFill>
                  <a:srgbClr val="FFDC95"/>
                </a:solidFill>
                <a:ln w="12700" algn="ctr">
                  <a:solidFill>
                    <a:srgbClr val="F0AB00"/>
                  </a:solid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Oval 26"/>
                <p:cNvSpPr>
                  <a:spLocks noChangeArrowheads="1"/>
                </p:cNvSpPr>
                <p:nvPr/>
              </p:nvSpPr>
              <p:spPr bwMode="auto">
                <a:xfrm>
                  <a:off x="4636" y="3037"/>
                  <a:ext cx="347" cy="60"/>
                </a:xfrm>
                <a:prstGeom prst="ellipse">
                  <a:avLst/>
                </a:prstGeom>
                <a:solidFill>
                  <a:srgbClr val="EFBE43"/>
                </a:solidFill>
                <a:ln w="12700" algn="ctr">
                  <a:solidFill>
                    <a:srgbClr val="F0AB00"/>
                  </a:solid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0" name="Rectangle 27"/>
              <p:cNvSpPr>
                <a:spLocks noChangeArrowheads="1"/>
              </p:cNvSpPr>
              <p:nvPr/>
            </p:nvSpPr>
            <p:spPr bwMode="auto">
              <a:xfrm>
                <a:off x="6776912" y="5787947"/>
                <a:ext cx="1604827" cy="860184"/>
              </a:xfrm>
              <a:prstGeom prst="rect">
                <a:avLst/>
              </a:prstGeom>
              <a:noFill/>
              <a:ln w="12700">
                <a:noFill/>
                <a:miter lim="800000"/>
              </a:ln>
            </p:spPr>
            <p:txBody>
              <a:bodyPr wrap="none" lIns="90488" tIns="44450" rIns="90488" bIns="44450">
                <a:spAutoFit/>
              </a:bodyPr>
              <a:lstStyle/>
              <a:p>
                <a:pPr algn="ctr" defTabSz="914400" eaLnBrk="0" fontAlgn="auto" hangingPunct="0">
                  <a:spcBef>
                    <a:spcPts val="0"/>
                  </a:spcBef>
                  <a:spcAft>
                    <a:spcPts val="0"/>
                  </a:spcAft>
                  <a:defRPr/>
                </a:pPr>
                <a: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Data</a:t>
                </a:r>
                <a:b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br>
                <a: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Volumes</a:t>
                </a:r>
                <a:endPar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722" name="Group 107"/>
            <p:cNvGrpSpPr/>
            <p:nvPr/>
          </p:nvGrpSpPr>
          <p:grpSpPr bwMode="auto">
            <a:xfrm>
              <a:off x="-77209" y="5560215"/>
              <a:ext cx="1179549" cy="902088"/>
              <a:chOff x="4929683" y="5243397"/>
              <a:chExt cx="1474436" cy="1127610"/>
            </a:xfrm>
          </p:grpSpPr>
          <p:grpSp>
            <p:nvGrpSpPr>
              <p:cNvPr id="26723" name="Group 29"/>
              <p:cNvGrpSpPr/>
              <p:nvPr/>
            </p:nvGrpSpPr>
            <p:grpSpPr bwMode="auto">
              <a:xfrm>
                <a:off x="5267257" y="5243397"/>
                <a:ext cx="798512" cy="903288"/>
                <a:chOff x="4459" y="3005"/>
                <a:chExt cx="699" cy="482"/>
              </a:xfrm>
            </p:grpSpPr>
            <p:sp>
              <p:nvSpPr>
                <p:cNvPr id="14" name="Freeform 30"/>
                <p:cNvSpPr/>
                <p:nvPr/>
              </p:nvSpPr>
              <p:spPr bwMode="auto">
                <a:xfrm>
                  <a:off x="4460" y="3174"/>
                  <a:ext cx="699"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Freeform 31"/>
                <p:cNvSpPr/>
                <p:nvPr/>
              </p:nvSpPr>
              <p:spPr bwMode="auto">
                <a:xfrm>
                  <a:off x="4460" y="3181"/>
                  <a:ext cx="699" cy="228"/>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Freeform 32"/>
                <p:cNvSpPr/>
                <p:nvPr/>
              </p:nvSpPr>
              <p:spPr bwMode="auto">
                <a:xfrm>
                  <a:off x="4460" y="3070"/>
                  <a:ext cx="699" cy="175"/>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Oval 33"/>
                <p:cNvSpPr>
                  <a:spLocks noChangeArrowheads="1"/>
                </p:cNvSpPr>
                <p:nvPr/>
              </p:nvSpPr>
              <p:spPr bwMode="auto">
                <a:xfrm>
                  <a:off x="4460" y="3005"/>
                  <a:ext cx="699" cy="125"/>
                </a:xfrm>
                <a:prstGeom prst="ellipse">
                  <a:avLst/>
                </a:prstGeom>
                <a:solidFill>
                  <a:srgbClr val="008FCC">
                    <a:lumMod val="40000"/>
                    <a:lumOff val="60000"/>
                  </a:srgbClr>
                </a:solidFill>
                <a:ln w="12700" algn="ctr">
                  <a:no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Oval 34"/>
                <p:cNvSpPr>
                  <a:spLocks noChangeArrowheads="1"/>
                </p:cNvSpPr>
                <p:nvPr/>
              </p:nvSpPr>
              <p:spPr bwMode="auto">
                <a:xfrm>
                  <a:off x="4636" y="3036"/>
                  <a:ext cx="348" cy="62"/>
                </a:xfrm>
                <a:prstGeom prst="ellipse">
                  <a:avLst/>
                </a:prstGeom>
                <a:solidFill>
                  <a:srgbClr val="008FCC">
                    <a:lumMod val="20000"/>
                    <a:lumOff val="80000"/>
                  </a:srgbClr>
                </a:solidFill>
                <a:ln w="12700" algn="ctr">
                  <a:no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3" name="Rectangle 38"/>
              <p:cNvSpPr>
                <a:spLocks noChangeArrowheads="1"/>
              </p:cNvSpPr>
              <p:nvPr/>
            </p:nvSpPr>
            <p:spPr bwMode="auto">
              <a:xfrm>
                <a:off x="4929683" y="5504143"/>
                <a:ext cx="1474436" cy="866864"/>
              </a:xfrm>
              <a:prstGeom prst="rect">
                <a:avLst/>
              </a:prstGeom>
              <a:noFill/>
              <a:ln w="9525">
                <a:noFill/>
                <a:miter lim="800000"/>
              </a:ln>
            </p:spPr>
            <p:txBody>
              <a:bodyPr wrap="none" lIns="92075" tIns="46038" rIns="92075" bIns="46038">
                <a:spAutoFit/>
              </a:bodyPr>
              <a:lstStyle/>
              <a:p>
                <a:pPr algn="ctr" defTabSz="914400" eaLnBrk="0" fontAlgn="auto" hangingPunct="0">
                  <a:spcBef>
                    <a:spcPts val="0"/>
                  </a:spcBef>
                  <a:spcAft>
                    <a:spcPts val="0"/>
                  </a:spcAft>
                  <a:defRPr/>
                </a:pPr>
                <a: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Log</a:t>
                </a:r>
                <a:b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br>
                <a: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Volume</a:t>
                </a:r>
                <a:endPar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26" name="Rechteck 25"/>
          <p:cNvSpPr/>
          <p:nvPr/>
        </p:nvSpPr>
        <p:spPr bwMode="gray">
          <a:xfrm>
            <a:off x="501650" y="2454275"/>
            <a:ext cx="6578600" cy="358775"/>
          </a:xfrm>
          <a:prstGeom prst="rect">
            <a:avLst/>
          </a:prstGeom>
          <a:solidFill>
            <a:srgbClr val="F0AB00">
              <a:lumMod val="40000"/>
              <a:lumOff val="60000"/>
            </a:srgbClr>
          </a:solidFill>
          <a:ln w="6350" algn="ctr">
            <a:solidFill>
              <a:srgbClr val="F0AB00">
                <a:lumMod val="20000"/>
                <a:lumOff val="80000"/>
              </a:srgbClr>
            </a:solidFill>
            <a:miter lim="800000"/>
          </a:ln>
        </p:spPr>
        <p:txBody>
          <a:bodyPr lIns="540000" tIns="72000" rIns="90000" bIns="72000" anchor="ctr"/>
          <a:lstStyle/>
          <a:p>
            <a:pPr defTabSz="914400">
              <a:spcBef>
                <a:spcPct val="50000"/>
              </a:spcBef>
              <a:buClr>
                <a:srgbClr val="F0AB00"/>
              </a:buClr>
              <a:buSzPct val="80000"/>
              <a:defRPr/>
            </a:pPr>
            <a:r>
              <a:rPr lang="en-US" sz="18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OS: DNS, hostnames, </a:t>
            </a:r>
            <a:r>
              <a:rPr lang="en-US" sz="1800" kern="0" dirty="0" err="1">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virt</a:t>
            </a:r>
            <a:r>
              <a:rPr lang="en-US" sz="18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 IPs</a:t>
            </a:r>
            <a:endParaRPr lang="en-US" sz="18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6633" name="Gruppieren 66"/>
          <p:cNvGrpSpPr/>
          <p:nvPr/>
        </p:nvGrpSpPr>
        <p:grpSpPr bwMode="auto">
          <a:xfrm>
            <a:off x="1108075" y="2970213"/>
            <a:ext cx="1997075" cy="1577975"/>
            <a:chOff x="2338841" y="2260395"/>
            <a:chExt cx="1995854" cy="1578189"/>
          </a:xfrm>
        </p:grpSpPr>
        <p:sp>
          <p:nvSpPr>
            <p:cNvPr id="28" name="Text Box 7"/>
            <p:cNvSpPr txBox="1">
              <a:spLocks noChangeArrowheads="1"/>
            </p:cNvSpPr>
            <p:nvPr/>
          </p:nvSpPr>
          <p:spPr bwMode="auto">
            <a:xfrm>
              <a:off x="2338841" y="2260395"/>
              <a:ext cx="1995854" cy="1578189"/>
            </a:xfrm>
            <a:prstGeom prst="rect">
              <a:avLst/>
            </a:prstGeom>
            <a:solidFill>
              <a:srgbClr val="FFFFFF">
                <a:lumMod val="85000"/>
              </a:srgbClr>
            </a:solidFill>
            <a:ln w="12700">
              <a:solidFill>
                <a:srgbClr val="FFFFFF">
                  <a:lumMod val="75000"/>
                </a:srgbClr>
              </a:solidFill>
              <a:miter lim="800000"/>
            </a:ln>
          </p:spPr>
          <p:txBody>
            <a:bodyPr wrap="none"/>
            <a:lstStyle/>
            <a:p>
              <a:pPr algn="ctr" defTabSz="914400" fontAlgn="auto">
                <a:spcBef>
                  <a:spcPct val="20000"/>
                </a:spcBef>
                <a:spcAft>
                  <a:spcPts val="0"/>
                </a:spcAft>
                <a:buClr>
                  <a:srgbClr val="F48B00"/>
                </a:buClr>
                <a:defRPr/>
              </a:pPr>
              <a:r>
                <a:rPr lang="en-US" sz="1800" b="1"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Primary</a:t>
              </a:r>
              <a:br>
                <a:rPr lang="en-US" sz="1800" b="1"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br>
              <a:r>
                <a:rPr lang="en-US" sz="1200" b="1"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(active)</a:t>
              </a:r>
              <a:endParaRPr lang="en-US" sz="1200" b="1"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echteck 26"/>
            <p:cNvSpPr/>
            <p:nvPr/>
          </p:nvSpPr>
          <p:spPr bwMode="gray">
            <a:xfrm>
              <a:off x="2435620" y="2770051"/>
              <a:ext cx="580670" cy="412806"/>
            </a:xfrm>
            <a:prstGeom prst="rect">
              <a:avLst/>
            </a:prstGeom>
            <a:solidFill>
              <a:srgbClr val="F0AB00">
                <a:lumMod val="60000"/>
                <a:lumOff val="40000"/>
              </a:srgbClr>
            </a:solidFill>
            <a:ln w="19050" algn="ctr">
              <a:solidFill>
                <a:srgbClr val="FFFFFF">
                  <a:lumMod val="50000"/>
                </a:srgbClr>
              </a:solidFill>
              <a:miter lim="800000"/>
            </a:ln>
          </p:spPr>
          <p:txBody>
            <a:bodyPr lIns="90000" tIns="72000" rIns="90000" bIns="72000" anchor="ctr"/>
            <a:lstStyle/>
            <a:p>
              <a:pPr algn="ctr" defTabSz="914400">
                <a:spcBef>
                  <a:spcPct val="50000"/>
                </a:spcBef>
                <a:buClr>
                  <a:srgbClr val="F0AB00"/>
                </a:buClr>
                <a:buSzPct val="80000"/>
                <a:defRPr/>
              </a:pPr>
              <a:r>
                <a:rPr lang="en-US" sz="1000" b="1"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Name Server</a:t>
              </a:r>
              <a:endParaRPr lang="en-US" sz="1000" b="1"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0" name="Rechteck 27"/>
            <p:cNvSpPr/>
            <p:nvPr/>
          </p:nvSpPr>
          <p:spPr bwMode="gray">
            <a:xfrm>
              <a:off x="2435620" y="3235252"/>
              <a:ext cx="572737" cy="387403"/>
            </a:xfrm>
            <a:prstGeom prst="rect">
              <a:avLst/>
            </a:prstGeom>
            <a:solidFill>
              <a:srgbClr val="F0AB00">
                <a:lumMod val="40000"/>
                <a:lumOff val="60000"/>
              </a:srgbClr>
            </a:solidFill>
            <a:ln w="9525" algn="ctr">
              <a:solidFill>
                <a:srgbClr val="FFFFFF">
                  <a:lumMod val="50000"/>
                </a:srgbClr>
              </a:solidFill>
              <a:miter lim="800000"/>
            </a:ln>
          </p:spPr>
          <p:txBody>
            <a:bodyPr lIns="90000" tIns="72000" rIns="90000" bIns="72000" anchor="ctr"/>
            <a:lstStyle/>
            <a:p>
              <a:pPr algn="ctr" defTabSz="914400">
                <a:spcBef>
                  <a:spcPct val="50000"/>
                </a:spcBef>
                <a:buClr>
                  <a:srgbClr val="F0AB00"/>
                </a:buClr>
                <a:buSzPct val="80000"/>
                <a:defRPr/>
              </a:pPr>
              <a:r>
                <a:rPr lang="en-US" sz="1000" b="1"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Index server</a:t>
              </a:r>
              <a:endParaRPr lang="en-US" sz="1000" b="1"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1" name="Rechteck 28"/>
            <p:cNvSpPr/>
            <p:nvPr/>
          </p:nvSpPr>
          <p:spPr bwMode="gray">
            <a:xfrm>
              <a:off x="3059125" y="2770051"/>
              <a:ext cx="580670" cy="412806"/>
            </a:xfrm>
            <a:prstGeom prst="rect">
              <a:avLst/>
            </a:prstGeom>
            <a:solidFill>
              <a:srgbClr val="F0AB00">
                <a:lumMod val="60000"/>
                <a:lumOff val="40000"/>
              </a:srgbClr>
            </a:solidFill>
            <a:ln w="19050" algn="ctr">
              <a:solidFill>
                <a:srgbClr val="FFFFFF">
                  <a:lumMod val="50000"/>
                </a:srgbClr>
              </a:solidFill>
              <a:miter lim="800000"/>
            </a:ln>
          </p:spPr>
          <p:txBody>
            <a:bodyPr lIns="90000" tIns="72000" rIns="90000" bIns="72000" anchor="ctr"/>
            <a:lstStyle/>
            <a:p>
              <a:pPr algn="ctr" defTabSz="914400">
                <a:spcBef>
                  <a:spcPct val="50000"/>
                </a:spcBef>
                <a:buClr>
                  <a:srgbClr val="F0AB00"/>
                </a:buClr>
                <a:buSzPct val="80000"/>
                <a:defRPr/>
              </a:pPr>
              <a:r>
                <a:rPr lang="en-US" sz="1000" b="1"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Name Server</a:t>
              </a:r>
              <a:endParaRPr lang="en-US" sz="1000" b="1"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 name="Rechteck 29"/>
            <p:cNvSpPr/>
            <p:nvPr/>
          </p:nvSpPr>
          <p:spPr bwMode="gray">
            <a:xfrm>
              <a:off x="3059125" y="3235252"/>
              <a:ext cx="572738" cy="387403"/>
            </a:xfrm>
            <a:prstGeom prst="rect">
              <a:avLst/>
            </a:prstGeom>
            <a:solidFill>
              <a:srgbClr val="F0AB00">
                <a:lumMod val="40000"/>
                <a:lumOff val="60000"/>
              </a:srgbClr>
            </a:solidFill>
            <a:ln w="9525" algn="ctr">
              <a:solidFill>
                <a:srgbClr val="FFFFFF">
                  <a:lumMod val="50000"/>
                </a:srgbClr>
              </a:solidFill>
              <a:miter lim="800000"/>
            </a:ln>
          </p:spPr>
          <p:txBody>
            <a:bodyPr lIns="90000" tIns="72000" rIns="90000" bIns="72000" anchor="ctr"/>
            <a:lstStyle/>
            <a:p>
              <a:pPr algn="ctr" defTabSz="914400">
                <a:spcBef>
                  <a:spcPct val="50000"/>
                </a:spcBef>
                <a:buClr>
                  <a:srgbClr val="F0AB00"/>
                </a:buClr>
                <a:buSzPct val="80000"/>
                <a:defRPr/>
              </a:pPr>
              <a:r>
                <a:rPr lang="en-US" sz="1000" b="1"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Index server</a:t>
              </a:r>
              <a:endParaRPr lang="en-US" sz="1000" b="1"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 name="Rechteck 30"/>
            <p:cNvSpPr/>
            <p:nvPr/>
          </p:nvSpPr>
          <p:spPr bwMode="gray">
            <a:xfrm>
              <a:off x="3684218" y="2777990"/>
              <a:ext cx="580670" cy="414393"/>
            </a:xfrm>
            <a:prstGeom prst="rect">
              <a:avLst/>
            </a:prstGeom>
            <a:solidFill>
              <a:srgbClr val="F0AB00">
                <a:lumMod val="40000"/>
                <a:lumOff val="60000"/>
              </a:srgbClr>
            </a:solidFill>
            <a:ln w="19050" algn="ctr">
              <a:solidFill>
                <a:srgbClr val="FFFFFF">
                  <a:lumMod val="75000"/>
                </a:srgbClr>
              </a:solidFill>
              <a:miter lim="800000"/>
            </a:ln>
          </p:spPr>
          <p:txBody>
            <a:bodyPr lIns="90000" tIns="72000" rIns="90000" bIns="72000" anchor="ctr"/>
            <a:lstStyle/>
            <a:p>
              <a:pPr algn="ctr" defTabSz="914400">
                <a:spcBef>
                  <a:spcPct val="50000"/>
                </a:spcBef>
                <a:buClr>
                  <a:srgbClr val="F0AB00"/>
                </a:buClr>
                <a:buSzPct val="80000"/>
                <a:defRPr/>
              </a:pPr>
              <a:r>
                <a:rPr lang="en-US" sz="1000" b="1" kern="0">
                  <a:solidFill>
                    <a:srgbClr val="FFFFFF">
                      <a:lumMod val="50000"/>
                    </a:srgbClr>
                  </a:solidFill>
                  <a:latin typeface="微软雅黑" panose="020B0503020204020204" pitchFamily="34" charset="-122"/>
                  <a:ea typeface="微软雅黑" panose="020B0503020204020204" pitchFamily="34" charset="-122"/>
                  <a:cs typeface="Arial Unicode MS" panose="020B0604020202020204" pitchFamily="34" charset="-128"/>
                </a:rPr>
                <a:t>Name Server</a:t>
              </a:r>
              <a:endParaRPr lang="en-US" sz="1000" b="1" kern="0">
                <a:solidFill>
                  <a:srgbClr val="FFFFFF">
                    <a:lumMod val="50000"/>
                  </a:srgb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 name="Rechteck 31"/>
            <p:cNvSpPr/>
            <p:nvPr/>
          </p:nvSpPr>
          <p:spPr bwMode="gray">
            <a:xfrm>
              <a:off x="3684218" y="3243190"/>
              <a:ext cx="572738" cy="387403"/>
            </a:xfrm>
            <a:prstGeom prst="rect">
              <a:avLst/>
            </a:prstGeom>
            <a:solidFill>
              <a:srgbClr val="F0AB00">
                <a:lumMod val="20000"/>
                <a:lumOff val="80000"/>
              </a:srgbClr>
            </a:solidFill>
            <a:ln w="9525" algn="ctr">
              <a:solidFill>
                <a:srgbClr val="FFFFFF">
                  <a:lumMod val="75000"/>
                </a:srgbClr>
              </a:solidFill>
              <a:miter lim="800000"/>
            </a:ln>
          </p:spPr>
          <p:txBody>
            <a:bodyPr lIns="90000" tIns="72000" rIns="90000" bIns="72000" anchor="ctr"/>
            <a:lstStyle/>
            <a:p>
              <a:pPr algn="ctr" defTabSz="914400">
                <a:spcBef>
                  <a:spcPct val="50000"/>
                </a:spcBef>
                <a:buClr>
                  <a:srgbClr val="F0AB00"/>
                </a:buClr>
                <a:buSzPct val="80000"/>
                <a:defRPr/>
              </a:pPr>
              <a:r>
                <a:rPr lang="en-US" sz="1000" b="1" kern="0">
                  <a:solidFill>
                    <a:srgbClr val="FFFFFF">
                      <a:lumMod val="50000"/>
                    </a:srgbClr>
                  </a:solidFill>
                  <a:latin typeface="微软雅黑" panose="020B0503020204020204" pitchFamily="34" charset="-122"/>
                  <a:ea typeface="微软雅黑" panose="020B0503020204020204" pitchFamily="34" charset="-122"/>
                  <a:cs typeface="Arial Unicode MS" panose="020B0604020202020204" pitchFamily="34" charset="-128"/>
                </a:rPr>
                <a:t>Index server</a:t>
              </a:r>
              <a:endParaRPr lang="en-US" sz="1000" b="1" kern="0">
                <a:solidFill>
                  <a:srgbClr val="FFFFFF">
                    <a:lumMod val="50000"/>
                  </a:srgb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26634" name="Gruppieren 65"/>
          <p:cNvGrpSpPr/>
          <p:nvPr/>
        </p:nvGrpSpPr>
        <p:grpSpPr bwMode="auto">
          <a:xfrm>
            <a:off x="4467225" y="2982913"/>
            <a:ext cx="2163763" cy="1570037"/>
            <a:chOff x="6822834" y="2273413"/>
            <a:chExt cx="1983239" cy="1568825"/>
          </a:xfrm>
        </p:grpSpPr>
        <p:sp>
          <p:nvSpPr>
            <p:cNvPr id="36" name="Text Box 7"/>
            <p:cNvSpPr txBox="1">
              <a:spLocks noChangeArrowheads="1"/>
            </p:cNvSpPr>
            <p:nvPr/>
          </p:nvSpPr>
          <p:spPr bwMode="auto">
            <a:xfrm>
              <a:off x="6822834" y="2273413"/>
              <a:ext cx="1983239" cy="1568825"/>
            </a:xfrm>
            <a:prstGeom prst="rect">
              <a:avLst/>
            </a:prstGeom>
            <a:solidFill>
              <a:srgbClr val="FFFFFF">
                <a:lumMod val="85000"/>
              </a:srgbClr>
            </a:solidFill>
            <a:ln w="12700">
              <a:solidFill>
                <a:srgbClr val="FFFFFF">
                  <a:lumMod val="75000"/>
                </a:srgbClr>
              </a:solidFill>
              <a:prstDash val="solid"/>
              <a:miter lim="800000"/>
            </a:ln>
          </p:spPr>
          <p:txBody>
            <a:bodyPr wrap="none"/>
            <a:lstStyle/>
            <a:p>
              <a:pPr algn="ctr" defTabSz="914400" fontAlgn="auto">
                <a:spcBef>
                  <a:spcPct val="20000"/>
                </a:spcBef>
                <a:spcAft>
                  <a:spcPts val="0"/>
                </a:spcAft>
                <a:buClr>
                  <a:srgbClr val="F48B00"/>
                </a:buClr>
                <a:defRPr/>
              </a:pPr>
              <a:r>
                <a:rPr lang="en-US" sz="1800" b="1"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Secondary</a:t>
              </a:r>
              <a:br>
                <a:rPr lang="en-US" sz="1800" b="1"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br>
              <a:r>
                <a:rPr lang="en-US" sz="1200" b="1"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(active, data pre-loaded)</a:t>
              </a:r>
              <a:endParaRPr lang="en-US" sz="1200" b="1"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Rechteck 32"/>
            <p:cNvSpPr/>
            <p:nvPr/>
          </p:nvSpPr>
          <p:spPr bwMode="gray">
            <a:xfrm>
              <a:off x="6902862" y="2795297"/>
              <a:ext cx="580566" cy="414018"/>
            </a:xfrm>
            <a:prstGeom prst="rect">
              <a:avLst/>
            </a:prstGeom>
            <a:solidFill>
              <a:srgbClr val="F0AB00">
                <a:lumMod val="60000"/>
                <a:lumOff val="40000"/>
              </a:srgbClr>
            </a:solidFill>
            <a:ln w="19050" algn="ctr">
              <a:solidFill>
                <a:srgbClr val="FFFFFF">
                  <a:lumMod val="50000"/>
                </a:srgbClr>
              </a:solidFill>
              <a:miter lim="800000"/>
            </a:ln>
          </p:spPr>
          <p:txBody>
            <a:bodyPr lIns="90000" tIns="72000" rIns="90000" bIns="72000" anchor="ctr"/>
            <a:lstStyle/>
            <a:p>
              <a:pPr algn="ctr" defTabSz="914400">
                <a:spcBef>
                  <a:spcPct val="50000"/>
                </a:spcBef>
                <a:buClr>
                  <a:srgbClr val="F0AB00"/>
                </a:buClr>
                <a:buSzPct val="80000"/>
                <a:defRPr/>
              </a:pPr>
              <a:r>
                <a:rPr lang="en-US" sz="1000" b="1" kern="0">
                  <a:solidFill>
                    <a:srgbClr val="000000">
                      <a:lumMod val="50000"/>
                      <a:lumOff val="50000"/>
                    </a:srgbClr>
                  </a:solidFill>
                  <a:latin typeface="微软雅黑" panose="020B0503020204020204" pitchFamily="34" charset="-122"/>
                  <a:ea typeface="微软雅黑" panose="020B0503020204020204" pitchFamily="34" charset="-122"/>
                  <a:cs typeface="Arial Unicode MS" panose="020B0604020202020204" pitchFamily="34" charset="-128"/>
                </a:rPr>
                <a:t>Name Server</a:t>
              </a:r>
              <a:endParaRPr lang="en-US" sz="1000" b="1" kern="0">
                <a:solidFill>
                  <a:srgbClr val="000000">
                    <a:lumMod val="50000"/>
                    <a:lumOff val="50000"/>
                  </a:srgb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8" name="Rechteck 33"/>
            <p:cNvSpPr/>
            <p:nvPr/>
          </p:nvSpPr>
          <p:spPr bwMode="gray">
            <a:xfrm>
              <a:off x="6902862" y="3261662"/>
              <a:ext cx="573291" cy="387051"/>
            </a:xfrm>
            <a:prstGeom prst="rect">
              <a:avLst/>
            </a:prstGeom>
            <a:solidFill>
              <a:srgbClr val="F0AB00">
                <a:lumMod val="40000"/>
                <a:lumOff val="60000"/>
              </a:srgbClr>
            </a:solidFill>
            <a:ln w="9525" algn="ctr">
              <a:solidFill>
                <a:srgbClr val="FFFFFF">
                  <a:lumMod val="50000"/>
                </a:srgbClr>
              </a:solidFill>
              <a:miter lim="800000"/>
            </a:ln>
          </p:spPr>
          <p:txBody>
            <a:bodyPr lIns="90000" tIns="72000" rIns="90000" bIns="72000" anchor="ctr"/>
            <a:lstStyle/>
            <a:p>
              <a:pPr algn="ctr" defTabSz="914400">
                <a:spcBef>
                  <a:spcPct val="50000"/>
                </a:spcBef>
                <a:buClr>
                  <a:srgbClr val="F0AB00"/>
                </a:buClr>
                <a:buSzPct val="80000"/>
                <a:defRPr/>
              </a:pPr>
              <a:r>
                <a:rPr lang="en-US" sz="1000" kern="0">
                  <a:solidFill>
                    <a:srgbClr val="000000">
                      <a:lumMod val="50000"/>
                      <a:lumOff val="50000"/>
                    </a:srgbClr>
                  </a:solidFill>
                  <a:latin typeface="微软雅黑" panose="020B0503020204020204" pitchFamily="34" charset="-122"/>
                  <a:ea typeface="微软雅黑" panose="020B0503020204020204" pitchFamily="34" charset="-122"/>
                  <a:cs typeface="Arial Unicode MS" panose="020B0604020202020204" pitchFamily="34" charset="-128"/>
                </a:rPr>
                <a:t>Index server</a:t>
              </a:r>
              <a:endParaRPr lang="en-US" sz="1000" kern="0">
                <a:solidFill>
                  <a:srgbClr val="000000">
                    <a:lumMod val="50000"/>
                    <a:lumOff val="50000"/>
                  </a:srgb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9" name="Rechteck 34"/>
            <p:cNvSpPr/>
            <p:nvPr/>
          </p:nvSpPr>
          <p:spPr bwMode="gray">
            <a:xfrm>
              <a:off x="7527080" y="2795297"/>
              <a:ext cx="580567" cy="414018"/>
            </a:xfrm>
            <a:prstGeom prst="rect">
              <a:avLst/>
            </a:prstGeom>
            <a:solidFill>
              <a:srgbClr val="F0AB00">
                <a:lumMod val="60000"/>
                <a:lumOff val="40000"/>
              </a:srgbClr>
            </a:solidFill>
            <a:ln w="19050" algn="ctr">
              <a:solidFill>
                <a:srgbClr val="FFFFFF">
                  <a:lumMod val="50000"/>
                </a:srgbClr>
              </a:solidFill>
              <a:miter lim="800000"/>
            </a:ln>
          </p:spPr>
          <p:txBody>
            <a:bodyPr lIns="90000" tIns="72000" rIns="90000" bIns="72000" anchor="ctr"/>
            <a:lstStyle/>
            <a:p>
              <a:pPr algn="ctr" defTabSz="914400">
                <a:spcBef>
                  <a:spcPct val="50000"/>
                </a:spcBef>
                <a:buClr>
                  <a:srgbClr val="F0AB00"/>
                </a:buClr>
                <a:buSzPct val="80000"/>
                <a:defRPr/>
              </a:pPr>
              <a:r>
                <a:rPr lang="en-US" sz="1000" b="1" kern="0">
                  <a:solidFill>
                    <a:srgbClr val="000000">
                      <a:lumMod val="50000"/>
                      <a:lumOff val="50000"/>
                    </a:srgbClr>
                  </a:solidFill>
                  <a:latin typeface="微软雅黑" panose="020B0503020204020204" pitchFamily="34" charset="-122"/>
                  <a:ea typeface="微软雅黑" panose="020B0503020204020204" pitchFamily="34" charset="-122"/>
                  <a:cs typeface="Arial Unicode MS" panose="020B0604020202020204" pitchFamily="34" charset="-128"/>
                </a:rPr>
                <a:t>Name Server</a:t>
              </a:r>
              <a:endParaRPr lang="en-US" sz="1000" b="1" kern="0">
                <a:solidFill>
                  <a:srgbClr val="000000">
                    <a:lumMod val="50000"/>
                    <a:lumOff val="50000"/>
                  </a:srgb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0" name="Rechteck 35"/>
            <p:cNvSpPr/>
            <p:nvPr/>
          </p:nvSpPr>
          <p:spPr bwMode="gray">
            <a:xfrm>
              <a:off x="7527080" y="3261662"/>
              <a:ext cx="573291" cy="387051"/>
            </a:xfrm>
            <a:prstGeom prst="rect">
              <a:avLst/>
            </a:prstGeom>
            <a:solidFill>
              <a:srgbClr val="F0AB00">
                <a:lumMod val="40000"/>
                <a:lumOff val="60000"/>
              </a:srgbClr>
            </a:solidFill>
            <a:ln w="9525" algn="ctr">
              <a:solidFill>
                <a:srgbClr val="FFFFFF">
                  <a:lumMod val="50000"/>
                </a:srgbClr>
              </a:solidFill>
              <a:miter lim="800000"/>
            </a:ln>
          </p:spPr>
          <p:txBody>
            <a:bodyPr lIns="90000" tIns="72000" rIns="90000" bIns="72000" anchor="ctr"/>
            <a:lstStyle/>
            <a:p>
              <a:pPr algn="ctr" defTabSz="914400">
                <a:spcBef>
                  <a:spcPct val="50000"/>
                </a:spcBef>
                <a:buClr>
                  <a:srgbClr val="F0AB00"/>
                </a:buClr>
                <a:buSzPct val="80000"/>
                <a:defRPr/>
              </a:pPr>
              <a:r>
                <a:rPr lang="en-US" sz="1000" kern="0">
                  <a:solidFill>
                    <a:srgbClr val="000000">
                      <a:lumMod val="50000"/>
                      <a:lumOff val="50000"/>
                    </a:srgbClr>
                  </a:solidFill>
                  <a:latin typeface="微软雅黑" panose="020B0503020204020204" pitchFamily="34" charset="-122"/>
                  <a:ea typeface="微软雅黑" panose="020B0503020204020204" pitchFamily="34" charset="-122"/>
                  <a:cs typeface="Arial Unicode MS" panose="020B0604020202020204" pitchFamily="34" charset="-128"/>
                </a:rPr>
                <a:t>Index server</a:t>
              </a:r>
              <a:endParaRPr lang="en-US" sz="1000" kern="0">
                <a:solidFill>
                  <a:srgbClr val="000000">
                    <a:lumMod val="50000"/>
                    <a:lumOff val="50000"/>
                  </a:srgb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1" name="Rechteck 36"/>
            <p:cNvSpPr/>
            <p:nvPr/>
          </p:nvSpPr>
          <p:spPr bwMode="gray">
            <a:xfrm>
              <a:off x="8151299" y="2804814"/>
              <a:ext cx="580566" cy="412431"/>
            </a:xfrm>
            <a:prstGeom prst="rect">
              <a:avLst/>
            </a:prstGeom>
            <a:solidFill>
              <a:srgbClr val="F0AB00">
                <a:lumMod val="40000"/>
                <a:lumOff val="60000"/>
              </a:srgbClr>
            </a:solidFill>
            <a:ln w="19050" algn="ctr">
              <a:solidFill>
                <a:srgbClr val="FFFFFF">
                  <a:lumMod val="85000"/>
                </a:srgbClr>
              </a:solidFill>
              <a:miter lim="800000"/>
            </a:ln>
          </p:spPr>
          <p:txBody>
            <a:bodyPr lIns="90000" tIns="72000" rIns="90000" bIns="72000" anchor="ctr"/>
            <a:lstStyle/>
            <a:p>
              <a:pPr algn="ctr" defTabSz="914400">
                <a:spcBef>
                  <a:spcPct val="50000"/>
                </a:spcBef>
                <a:buClr>
                  <a:srgbClr val="F0AB00"/>
                </a:buClr>
                <a:buSzPct val="80000"/>
                <a:defRPr/>
              </a:pPr>
              <a:r>
                <a:rPr lang="en-US" sz="1000" b="1" kern="0">
                  <a:solidFill>
                    <a:srgbClr val="FFFFFF">
                      <a:lumMod val="75000"/>
                    </a:srgbClr>
                  </a:solidFill>
                  <a:latin typeface="微软雅黑" panose="020B0503020204020204" pitchFamily="34" charset="-122"/>
                  <a:ea typeface="微软雅黑" panose="020B0503020204020204" pitchFamily="34" charset="-122"/>
                  <a:cs typeface="Arial Unicode MS" panose="020B0604020202020204" pitchFamily="34" charset="-128"/>
                </a:rPr>
                <a:t>Name Server</a:t>
              </a:r>
              <a:endParaRPr lang="en-US" sz="1000" b="1" kern="0">
                <a:solidFill>
                  <a:srgbClr val="FFFFFF">
                    <a:lumMod val="75000"/>
                  </a:srgb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2" name="Rechteck 37"/>
            <p:cNvSpPr/>
            <p:nvPr/>
          </p:nvSpPr>
          <p:spPr bwMode="gray">
            <a:xfrm>
              <a:off x="8151299" y="3269593"/>
              <a:ext cx="573291" cy="388637"/>
            </a:xfrm>
            <a:prstGeom prst="rect">
              <a:avLst/>
            </a:prstGeom>
            <a:solidFill>
              <a:srgbClr val="F0AB00">
                <a:lumMod val="20000"/>
                <a:lumOff val="80000"/>
              </a:srgbClr>
            </a:solidFill>
            <a:ln w="9525" algn="ctr">
              <a:solidFill>
                <a:srgbClr val="FFFFFF">
                  <a:lumMod val="75000"/>
                </a:srgbClr>
              </a:solidFill>
              <a:miter lim="800000"/>
            </a:ln>
          </p:spPr>
          <p:txBody>
            <a:bodyPr lIns="90000" tIns="72000" rIns="90000" bIns="72000" anchor="ctr"/>
            <a:lstStyle/>
            <a:p>
              <a:pPr algn="ctr" defTabSz="914400">
                <a:spcBef>
                  <a:spcPct val="50000"/>
                </a:spcBef>
                <a:buClr>
                  <a:srgbClr val="F0AB00"/>
                </a:buClr>
                <a:buSzPct val="80000"/>
                <a:defRPr/>
              </a:pPr>
              <a:r>
                <a:rPr lang="en-US" sz="1000" kern="0">
                  <a:solidFill>
                    <a:srgbClr val="FFFFFF">
                      <a:lumMod val="75000"/>
                    </a:srgbClr>
                  </a:solidFill>
                  <a:latin typeface="微软雅黑" panose="020B0503020204020204" pitchFamily="34" charset="-122"/>
                  <a:ea typeface="微软雅黑" panose="020B0503020204020204" pitchFamily="34" charset="-122"/>
                  <a:cs typeface="Arial Unicode MS" panose="020B0604020202020204" pitchFamily="34" charset="-128"/>
                </a:rPr>
                <a:t>Index server</a:t>
              </a:r>
              <a:endParaRPr lang="en-US" sz="1000" kern="0">
                <a:solidFill>
                  <a:srgbClr val="FFFFFF">
                    <a:lumMod val="75000"/>
                  </a:srgbClr>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43" name="Rechteck 38"/>
          <p:cNvSpPr/>
          <p:nvPr/>
        </p:nvSpPr>
        <p:spPr bwMode="gray">
          <a:xfrm>
            <a:off x="501954" y="2450992"/>
            <a:ext cx="448408" cy="2637667"/>
          </a:xfrm>
          <a:prstGeom prst="rect">
            <a:avLst/>
          </a:prstGeom>
          <a:solidFill>
            <a:srgbClr val="F0AB00">
              <a:lumMod val="40000"/>
              <a:lumOff val="60000"/>
            </a:srgbClr>
          </a:solidFill>
          <a:ln w="6350" algn="ctr">
            <a:noFill/>
            <a:miter lim="800000"/>
          </a:ln>
        </p:spPr>
        <p:txBody>
          <a:bodyPr vert="vert270" lIns="90000" tIns="72000" rIns="90000" bIns="72000" anchor="ctr"/>
          <a:lstStyle/>
          <a:p>
            <a:pPr algn="ctr" defTabSz="914400">
              <a:spcBef>
                <a:spcPct val="50000"/>
              </a:spcBef>
              <a:buClr>
                <a:srgbClr val="F0AB00"/>
              </a:buClr>
              <a:buSzPct val="80000"/>
              <a:defRPr/>
            </a:pPr>
            <a:r>
              <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HA Solution Partner</a:t>
            </a: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4" name="Rechteck 67"/>
          <p:cNvSpPr/>
          <p:nvPr/>
        </p:nvSpPr>
        <p:spPr bwMode="gray">
          <a:xfrm>
            <a:off x="2292350" y="1385888"/>
            <a:ext cx="1098550" cy="481012"/>
          </a:xfrm>
          <a:prstGeom prst="rect">
            <a:avLst/>
          </a:prstGeom>
          <a:solidFill>
            <a:srgbClr val="F0AB00"/>
          </a:solidFill>
          <a:ln w="6350" algn="ctr">
            <a:noFill/>
            <a:miter lim="800000"/>
          </a:ln>
        </p:spPr>
        <p:txBody>
          <a:bodyPr lIns="90000" tIns="72000" rIns="90000" bIns="72000" anchor="ctr"/>
          <a:lstStyle/>
          <a:p>
            <a:pPr algn="ctr" defTabSz="914400">
              <a:spcBef>
                <a:spcPct val="50000"/>
              </a:spcBef>
              <a:buClr>
                <a:srgbClr val="F0AB00"/>
              </a:buClr>
              <a:buSzPct val="80000"/>
              <a:defRPr/>
            </a:pPr>
            <a:r>
              <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Clients</a:t>
            </a: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5" name="Rechteck 68"/>
          <p:cNvSpPr/>
          <p:nvPr/>
        </p:nvSpPr>
        <p:spPr bwMode="gray">
          <a:xfrm>
            <a:off x="4067175" y="1385888"/>
            <a:ext cx="2405063" cy="481012"/>
          </a:xfrm>
          <a:prstGeom prst="rect">
            <a:avLst/>
          </a:prstGeom>
          <a:solidFill>
            <a:srgbClr val="F0AB00"/>
          </a:solidFill>
          <a:ln w="6350" algn="ctr">
            <a:noFill/>
            <a:miter lim="800000"/>
          </a:ln>
        </p:spPr>
        <p:txBody>
          <a:bodyPr lIns="90000" tIns="72000" rIns="90000" bIns="72000" anchor="ctr"/>
          <a:lstStyle/>
          <a:p>
            <a:pPr algn="ctr" defTabSz="914400">
              <a:spcBef>
                <a:spcPct val="50000"/>
              </a:spcBef>
              <a:buClr>
                <a:srgbClr val="F0AB00"/>
              </a:buClr>
              <a:buSzPct val="80000"/>
              <a:defRPr/>
            </a:pPr>
            <a:r>
              <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Application Servers</a:t>
            </a: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26638" name="Gerade Verbindung mit Pfeil 69"/>
          <p:cNvCxnSpPr>
            <a:cxnSpLocks noChangeShapeType="1"/>
            <a:stCxn id="44" idx="2"/>
            <a:endCxn id="26" idx="0"/>
          </p:cNvCxnSpPr>
          <p:nvPr/>
        </p:nvCxnSpPr>
        <p:spPr bwMode="auto">
          <a:xfrm rot="16200000" flipH="1">
            <a:off x="3022600" y="1685925"/>
            <a:ext cx="587375" cy="949325"/>
          </a:xfrm>
          <a:prstGeom prst="straightConnector1">
            <a:avLst/>
          </a:prstGeom>
          <a:noFill/>
          <a:ln w="5715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6639" name="Gerade Verbindung mit Pfeil 72"/>
          <p:cNvCxnSpPr>
            <a:cxnSpLocks noChangeShapeType="1"/>
            <a:stCxn id="45" idx="2"/>
            <a:endCxn id="26" idx="0"/>
          </p:cNvCxnSpPr>
          <p:nvPr/>
        </p:nvCxnSpPr>
        <p:spPr bwMode="auto">
          <a:xfrm rot="5400000">
            <a:off x="4237037" y="1420813"/>
            <a:ext cx="587375" cy="1479550"/>
          </a:xfrm>
          <a:prstGeom prst="straightConnector1">
            <a:avLst/>
          </a:prstGeom>
          <a:noFill/>
          <a:ln w="5715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48" name="Rechteck 106"/>
          <p:cNvSpPr/>
          <p:nvPr/>
        </p:nvSpPr>
        <p:spPr bwMode="gray">
          <a:xfrm>
            <a:off x="6888758" y="2450993"/>
            <a:ext cx="448408" cy="2637667"/>
          </a:xfrm>
          <a:prstGeom prst="rect">
            <a:avLst/>
          </a:prstGeom>
          <a:solidFill>
            <a:srgbClr val="F0AB00">
              <a:lumMod val="40000"/>
              <a:lumOff val="60000"/>
            </a:srgbClr>
          </a:solidFill>
          <a:ln w="6350" algn="ctr">
            <a:noFill/>
            <a:miter lim="800000"/>
          </a:ln>
        </p:spPr>
        <p:txBody>
          <a:bodyPr vert="vert270" lIns="90000" tIns="72000" rIns="90000" bIns="72000" anchor="ctr"/>
          <a:lstStyle/>
          <a:p>
            <a:pPr algn="ctr" defTabSz="914400">
              <a:spcBef>
                <a:spcPct val="50000"/>
              </a:spcBef>
              <a:buClr>
                <a:srgbClr val="F0AB00"/>
              </a:buClr>
              <a:buSzPct val="80000"/>
              <a:defRPr/>
            </a:pPr>
            <a:r>
              <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rPr>
              <a:t>HA Solution Partner</a:t>
            </a: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26641" name="Gerade Verbindung mit Pfeil 23"/>
          <p:cNvCxnSpPr>
            <a:cxnSpLocks noChangeShapeType="1"/>
            <a:stCxn id="30" idx="2"/>
            <a:endCxn id="9" idx="0"/>
          </p:cNvCxnSpPr>
          <p:nvPr/>
        </p:nvCxnSpPr>
        <p:spPr bwMode="auto">
          <a:xfrm rot="5400000">
            <a:off x="1043781" y="4718845"/>
            <a:ext cx="835025" cy="61912"/>
          </a:xfrm>
          <a:prstGeom prst="straightConnector1">
            <a:avLst/>
          </a:prstGeom>
          <a:noFill/>
          <a:ln w="5715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6642" name="Gruppieren 78"/>
          <p:cNvGrpSpPr>
            <a:grpSpLocks noChangeAspect="1"/>
          </p:cNvGrpSpPr>
          <p:nvPr/>
        </p:nvGrpSpPr>
        <p:grpSpPr bwMode="auto">
          <a:xfrm>
            <a:off x="1775074" y="5167313"/>
            <a:ext cx="769442" cy="1143216"/>
            <a:chOff x="-100183" y="4557154"/>
            <a:chExt cx="1281125" cy="1905147"/>
          </a:xfrm>
        </p:grpSpPr>
        <p:sp>
          <p:nvSpPr>
            <p:cNvPr id="51" name="Rechteck 79"/>
            <p:cNvSpPr/>
            <p:nvPr/>
          </p:nvSpPr>
          <p:spPr bwMode="gray">
            <a:xfrm>
              <a:off x="-156" y="4557154"/>
              <a:ext cx="1067851" cy="1836003"/>
            </a:xfrm>
            <a:prstGeom prst="rect">
              <a:avLst/>
            </a:prstGeom>
            <a:solidFill>
              <a:srgbClr val="FFFFFF">
                <a:lumMod val="65000"/>
              </a:srgbClr>
            </a:solidFill>
            <a:ln w="6350" algn="ctr">
              <a:solidFill>
                <a:srgbClr val="FFFFFF">
                  <a:lumMod val="65000"/>
                </a:srgbClr>
              </a:solidFill>
              <a:miter lim="800000"/>
            </a:ln>
          </p:spPr>
          <p:txBody>
            <a:bodyPr lIns="90000" tIns="72000" rIns="90000" bIns="72000" anchor="ctr"/>
            <a:lstStyle/>
            <a:p>
              <a:pPr algn="ctr" defTabSz="914400">
                <a:spcBef>
                  <a:spcPct val="50000"/>
                </a:spcBef>
                <a:buClr>
                  <a:srgbClr val="F0AB00"/>
                </a:buClr>
                <a:buSzPct val="80000"/>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6690" name="Group 63"/>
            <p:cNvGrpSpPr/>
            <p:nvPr/>
          </p:nvGrpSpPr>
          <p:grpSpPr bwMode="auto">
            <a:xfrm>
              <a:off x="-100183" y="4652948"/>
              <a:ext cx="1281125" cy="994476"/>
              <a:chOff x="6778623" y="5405042"/>
              <a:chExt cx="1601405" cy="1243096"/>
            </a:xfrm>
          </p:grpSpPr>
          <p:grpSp>
            <p:nvGrpSpPr>
              <p:cNvPr id="26699" name="Group 21"/>
              <p:cNvGrpSpPr/>
              <p:nvPr/>
            </p:nvGrpSpPr>
            <p:grpSpPr bwMode="auto">
              <a:xfrm>
                <a:off x="7095300" y="5405042"/>
                <a:ext cx="968046" cy="1087131"/>
                <a:chOff x="4459" y="3005"/>
                <a:chExt cx="699" cy="482"/>
              </a:xfrm>
            </p:grpSpPr>
            <p:sp>
              <p:nvSpPr>
                <p:cNvPr id="63" name="Freeform 22"/>
                <p:cNvSpPr/>
                <p:nvPr/>
              </p:nvSpPr>
              <p:spPr bwMode="auto">
                <a:xfrm>
                  <a:off x="4459" y="3175"/>
                  <a:ext cx="699"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Freeform 23"/>
                <p:cNvSpPr/>
                <p:nvPr/>
              </p:nvSpPr>
              <p:spPr bwMode="auto">
                <a:xfrm>
                  <a:off x="4459" y="3182"/>
                  <a:ext cx="699" cy="227"/>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Freeform 24"/>
                <p:cNvSpPr/>
                <p:nvPr/>
              </p:nvSpPr>
              <p:spPr bwMode="auto">
                <a:xfrm>
                  <a:off x="4459" y="3069"/>
                  <a:ext cx="699" cy="176"/>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Oval 25"/>
                <p:cNvSpPr>
                  <a:spLocks noChangeArrowheads="1"/>
                </p:cNvSpPr>
                <p:nvPr/>
              </p:nvSpPr>
              <p:spPr bwMode="auto">
                <a:xfrm>
                  <a:off x="4459" y="3005"/>
                  <a:ext cx="699" cy="125"/>
                </a:xfrm>
                <a:prstGeom prst="ellipse">
                  <a:avLst/>
                </a:prstGeom>
                <a:solidFill>
                  <a:srgbClr val="FFDC95"/>
                </a:solidFill>
                <a:ln w="12700" algn="ctr">
                  <a:solidFill>
                    <a:srgbClr val="F0AB00"/>
                  </a:solid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Oval 26"/>
                <p:cNvSpPr>
                  <a:spLocks noChangeArrowheads="1"/>
                </p:cNvSpPr>
                <p:nvPr/>
              </p:nvSpPr>
              <p:spPr bwMode="auto">
                <a:xfrm>
                  <a:off x="4636" y="3037"/>
                  <a:ext cx="348" cy="60"/>
                </a:xfrm>
                <a:prstGeom prst="ellipse">
                  <a:avLst/>
                </a:prstGeom>
                <a:solidFill>
                  <a:srgbClr val="EFBE43"/>
                </a:solidFill>
                <a:ln w="12700" algn="ctr">
                  <a:solidFill>
                    <a:srgbClr val="F0AB00"/>
                  </a:solid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2" name="Rectangle 27"/>
              <p:cNvSpPr>
                <a:spLocks noChangeArrowheads="1"/>
              </p:cNvSpPr>
              <p:nvPr/>
            </p:nvSpPr>
            <p:spPr bwMode="auto">
              <a:xfrm>
                <a:off x="6778623" y="5787954"/>
                <a:ext cx="1601405" cy="860184"/>
              </a:xfrm>
              <a:prstGeom prst="rect">
                <a:avLst/>
              </a:prstGeom>
              <a:noFill/>
              <a:ln w="12700">
                <a:noFill/>
                <a:miter lim="800000"/>
              </a:ln>
            </p:spPr>
            <p:txBody>
              <a:bodyPr wrap="none" lIns="90488" tIns="44450" rIns="90488" bIns="44450">
                <a:spAutoFit/>
              </a:bodyPr>
              <a:lstStyle/>
              <a:p>
                <a:pPr algn="ctr" defTabSz="914400" eaLnBrk="0" fontAlgn="auto" hangingPunct="0">
                  <a:spcBef>
                    <a:spcPts val="0"/>
                  </a:spcBef>
                  <a:spcAft>
                    <a:spcPts val="0"/>
                  </a:spcAft>
                  <a:defRPr/>
                </a:pPr>
                <a: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Data</a:t>
                </a:r>
                <a:b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br>
                <a: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Volumes</a:t>
                </a:r>
                <a:endPar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691" name="Group 107"/>
            <p:cNvGrpSpPr/>
            <p:nvPr/>
          </p:nvGrpSpPr>
          <p:grpSpPr bwMode="auto">
            <a:xfrm>
              <a:off x="-75896" y="5560214"/>
              <a:ext cx="1177034" cy="902087"/>
              <a:chOff x="4931327" y="5243398"/>
              <a:chExt cx="1471293" cy="1127609"/>
            </a:xfrm>
          </p:grpSpPr>
          <p:grpSp>
            <p:nvGrpSpPr>
              <p:cNvPr id="26692" name="Group 29"/>
              <p:cNvGrpSpPr/>
              <p:nvPr/>
            </p:nvGrpSpPr>
            <p:grpSpPr bwMode="auto">
              <a:xfrm>
                <a:off x="5267257" y="5243398"/>
                <a:ext cx="798512" cy="903288"/>
                <a:chOff x="4459" y="3005"/>
                <a:chExt cx="699" cy="482"/>
              </a:xfrm>
            </p:grpSpPr>
            <p:sp>
              <p:nvSpPr>
                <p:cNvPr id="56" name="Freeform 30"/>
                <p:cNvSpPr/>
                <p:nvPr/>
              </p:nvSpPr>
              <p:spPr bwMode="auto">
                <a:xfrm>
                  <a:off x="4459" y="3174"/>
                  <a:ext cx="700"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Freeform 31"/>
                <p:cNvSpPr/>
                <p:nvPr/>
              </p:nvSpPr>
              <p:spPr bwMode="auto">
                <a:xfrm>
                  <a:off x="4459" y="3181"/>
                  <a:ext cx="700" cy="228"/>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Freeform 32"/>
                <p:cNvSpPr/>
                <p:nvPr/>
              </p:nvSpPr>
              <p:spPr bwMode="auto">
                <a:xfrm>
                  <a:off x="4459" y="3070"/>
                  <a:ext cx="700" cy="175"/>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Oval 33"/>
                <p:cNvSpPr>
                  <a:spLocks noChangeArrowheads="1"/>
                </p:cNvSpPr>
                <p:nvPr/>
              </p:nvSpPr>
              <p:spPr bwMode="auto">
                <a:xfrm>
                  <a:off x="4459" y="3005"/>
                  <a:ext cx="700" cy="125"/>
                </a:xfrm>
                <a:prstGeom prst="ellipse">
                  <a:avLst/>
                </a:prstGeom>
                <a:solidFill>
                  <a:srgbClr val="008FCC">
                    <a:lumMod val="40000"/>
                    <a:lumOff val="60000"/>
                  </a:srgbClr>
                </a:solidFill>
                <a:ln w="12700" algn="ctr">
                  <a:no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Oval 34"/>
                <p:cNvSpPr>
                  <a:spLocks noChangeArrowheads="1"/>
                </p:cNvSpPr>
                <p:nvPr/>
              </p:nvSpPr>
              <p:spPr bwMode="auto">
                <a:xfrm>
                  <a:off x="4635" y="3036"/>
                  <a:ext cx="347" cy="62"/>
                </a:xfrm>
                <a:prstGeom prst="ellipse">
                  <a:avLst/>
                </a:prstGeom>
                <a:solidFill>
                  <a:srgbClr val="008FCC">
                    <a:lumMod val="20000"/>
                    <a:lumOff val="80000"/>
                  </a:srgbClr>
                </a:solidFill>
                <a:ln w="12700" algn="ctr">
                  <a:no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5" name="Rectangle 38"/>
              <p:cNvSpPr>
                <a:spLocks noChangeArrowheads="1"/>
              </p:cNvSpPr>
              <p:nvPr/>
            </p:nvSpPr>
            <p:spPr bwMode="auto">
              <a:xfrm>
                <a:off x="4931327" y="5504144"/>
                <a:ext cx="1471293" cy="866863"/>
              </a:xfrm>
              <a:prstGeom prst="rect">
                <a:avLst/>
              </a:prstGeom>
              <a:noFill/>
              <a:ln w="9525">
                <a:noFill/>
                <a:miter lim="800000"/>
              </a:ln>
            </p:spPr>
            <p:txBody>
              <a:bodyPr wrap="none" lIns="92075" tIns="46038" rIns="92075" bIns="46038">
                <a:spAutoFit/>
              </a:bodyPr>
              <a:lstStyle/>
              <a:p>
                <a:pPr algn="ctr" defTabSz="914400" eaLnBrk="0" fontAlgn="auto" hangingPunct="0">
                  <a:spcBef>
                    <a:spcPts val="0"/>
                  </a:spcBef>
                  <a:spcAft>
                    <a:spcPts val="0"/>
                  </a:spcAft>
                  <a:defRPr/>
                </a:pPr>
                <a: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Log</a:t>
                </a:r>
                <a:b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br>
                <a: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Volume</a:t>
                </a:r>
                <a:endPar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26643" name="Gruppieren 117"/>
          <p:cNvGrpSpPr>
            <a:grpSpLocks noChangeAspect="1"/>
          </p:cNvGrpSpPr>
          <p:nvPr/>
        </p:nvGrpSpPr>
        <p:grpSpPr bwMode="auto">
          <a:xfrm>
            <a:off x="4458741" y="5176838"/>
            <a:ext cx="769442" cy="1143216"/>
            <a:chOff x="-101555" y="4557154"/>
            <a:chExt cx="1283862" cy="1905147"/>
          </a:xfrm>
        </p:grpSpPr>
        <p:sp>
          <p:nvSpPr>
            <p:cNvPr id="69" name="Rechteck 118"/>
            <p:cNvSpPr/>
            <p:nvPr/>
          </p:nvSpPr>
          <p:spPr bwMode="gray">
            <a:xfrm>
              <a:off x="13" y="4557154"/>
              <a:ext cx="1067483" cy="1836003"/>
            </a:xfrm>
            <a:prstGeom prst="rect">
              <a:avLst/>
            </a:prstGeom>
            <a:solidFill>
              <a:srgbClr val="FFFFFF">
                <a:lumMod val="85000"/>
              </a:srgbClr>
            </a:solidFill>
            <a:ln w="6350" algn="ctr">
              <a:solidFill>
                <a:srgbClr val="FFFFFF">
                  <a:lumMod val="65000"/>
                </a:srgbClr>
              </a:solidFill>
              <a:miter lim="800000"/>
            </a:ln>
          </p:spPr>
          <p:txBody>
            <a:bodyPr lIns="90000" tIns="72000" rIns="90000" bIns="72000" anchor="ctr"/>
            <a:lstStyle/>
            <a:p>
              <a:pPr algn="ctr" defTabSz="914400">
                <a:spcBef>
                  <a:spcPct val="50000"/>
                </a:spcBef>
                <a:buClr>
                  <a:srgbClr val="F0AB00"/>
                </a:buClr>
                <a:buSzPct val="80000"/>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6673" name="Group 63"/>
            <p:cNvGrpSpPr/>
            <p:nvPr/>
          </p:nvGrpSpPr>
          <p:grpSpPr bwMode="auto">
            <a:xfrm>
              <a:off x="-101555" y="4652948"/>
              <a:ext cx="1283862" cy="994476"/>
              <a:chOff x="6776912" y="5405042"/>
              <a:chExt cx="1604827" cy="1243096"/>
            </a:xfrm>
          </p:grpSpPr>
          <p:grpSp>
            <p:nvGrpSpPr>
              <p:cNvPr id="26682" name="Group 21"/>
              <p:cNvGrpSpPr/>
              <p:nvPr/>
            </p:nvGrpSpPr>
            <p:grpSpPr bwMode="auto">
              <a:xfrm>
                <a:off x="7095300" y="5405042"/>
                <a:ext cx="968046" cy="1087131"/>
                <a:chOff x="4459" y="3005"/>
                <a:chExt cx="699" cy="482"/>
              </a:xfrm>
            </p:grpSpPr>
            <p:sp>
              <p:nvSpPr>
                <p:cNvPr id="81" name="Freeform 22"/>
                <p:cNvSpPr/>
                <p:nvPr/>
              </p:nvSpPr>
              <p:spPr bwMode="auto">
                <a:xfrm>
                  <a:off x="4459" y="3175"/>
                  <a:ext cx="698"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Freeform 23"/>
                <p:cNvSpPr/>
                <p:nvPr/>
              </p:nvSpPr>
              <p:spPr bwMode="auto">
                <a:xfrm>
                  <a:off x="4459" y="3182"/>
                  <a:ext cx="698" cy="227"/>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Freeform 24"/>
                <p:cNvSpPr/>
                <p:nvPr/>
              </p:nvSpPr>
              <p:spPr bwMode="auto">
                <a:xfrm>
                  <a:off x="4459" y="3069"/>
                  <a:ext cx="698" cy="176"/>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4" name="Oval 25"/>
                <p:cNvSpPr>
                  <a:spLocks noChangeArrowheads="1"/>
                </p:cNvSpPr>
                <p:nvPr/>
              </p:nvSpPr>
              <p:spPr bwMode="auto">
                <a:xfrm>
                  <a:off x="4459" y="3005"/>
                  <a:ext cx="698" cy="125"/>
                </a:xfrm>
                <a:prstGeom prst="ellipse">
                  <a:avLst/>
                </a:prstGeom>
                <a:solidFill>
                  <a:srgbClr val="FFDC95"/>
                </a:solidFill>
                <a:ln w="12700" algn="ctr">
                  <a:solidFill>
                    <a:srgbClr val="F0AB00"/>
                  </a:solid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Oval 26"/>
                <p:cNvSpPr>
                  <a:spLocks noChangeArrowheads="1"/>
                </p:cNvSpPr>
                <p:nvPr/>
              </p:nvSpPr>
              <p:spPr bwMode="auto">
                <a:xfrm>
                  <a:off x="4636" y="3037"/>
                  <a:ext cx="347" cy="60"/>
                </a:xfrm>
                <a:prstGeom prst="ellipse">
                  <a:avLst/>
                </a:prstGeom>
                <a:solidFill>
                  <a:srgbClr val="EFBE43"/>
                </a:solidFill>
                <a:ln w="12700" algn="ctr">
                  <a:solidFill>
                    <a:srgbClr val="F0AB00"/>
                  </a:solid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80" name="Rectangle 27"/>
              <p:cNvSpPr>
                <a:spLocks noChangeArrowheads="1"/>
              </p:cNvSpPr>
              <p:nvPr/>
            </p:nvSpPr>
            <p:spPr bwMode="auto">
              <a:xfrm>
                <a:off x="6776912" y="5787954"/>
                <a:ext cx="1604827" cy="860184"/>
              </a:xfrm>
              <a:prstGeom prst="rect">
                <a:avLst/>
              </a:prstGeom>
              <a:noFill/>
              <a:ln w="12700">
                <a:noFill/>
                <a:miter lim="800000"/>
              </a:ln>
            </p:spPr>
            <p:txBody>
              <a:bodyPr wrap="none" lIns="90488" tIns="44450" rIns="90488" bIns="44450">
                <a:spAutoFit/>
              </a:bodyPr>
              <a:lstStyle/>
              <a:p>
                <a:pPr algn="ctr" defTabSz="914400" eaLnBrk="0" fontAlgn="auto" hangingPunct="0">
                  <a:spcBef>
                    <a:spcPts val="0"/>
                  </a:spcBef>
                  <a:spcAft>
                    <a:spcPts val="0"/>
                  </a:spcAft>
                  <a:defRPr/>
                </a:pPr>
                <a: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Data</a:t>
                </a:r>
                <a:b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br>
                <a: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Volumes</a:t>
                </a:r>
                <a:endPar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674" name="Group 107"/>
            <p:cNvGrpSpPr/>
            <p:nvPr/>
          </p:nvGrpSpPr>
          <p:grpSpPr bwMode="auto">
            <a:xfrm>
              <a:off x="-77209" y="5560214"/>
              <a:ext cx="1179549" cy="902087"/>
              <a:chOff x="4929683" y="5243398"/>
              <a:chExt cx="1474436" cy="1127609"/>
            </a:xfrm>
          </p:grpSpPr>
          <p:grpSp>
            <p:nvGrpSpPr>
              <p:cNvPr id="26675" name="Group 29"/>
              <p:cNvGrpSpPr/>
              <p:nvPr/>
            </p:nvGrpSpPr>
            <p:grpSpPr bwMode="auto">
              <a:xfrm>
                <a:off x="5267257" y="5243398"/>
                <a:ext cx="798512" cy="903288"/>
                <a:chOff x="4459" y="3005"/>
                <a:chExt cx="699" cy="482"/>
              </a:xfrm>
            </p:grpSpPr>
            <p:sp>
              <p:nvSpPr>
                <p:cNvPr id="74" name="Freeform 30"/>
                <p:cNvSpPr/>
                <p:nvPr/>
              </p:nvSpPr>
              <p:spPr bwMode="auto">
                <a:xfrm>
                  <a:off x="4460" y="3174"/>
                  <a:ext cx="699"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Freeform 31"/>
                <p:cNvSpPr/>
                <p:nvPr/>
              </p:nvSpPr>
              <p:spPr bwMode="auto">
                <a:xfrm>
                  <a:off x="4460" y="3181"/>
                  <a:ext cx="699" cy="228"/>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Freeform 32"/>
                <p:cNvSpPr/>
                <p:nvPr/>
              </p:nvSpPr>
              <p:spPr bwMode="auto">
                <a:xfrm>
                  <a:off x="4460" y="3070"/>
                  <a:ext cx="699" cy="175"/>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7" name="Oval 33"/>
                <p:cNvSpPr>
                  <a:spLocks noChangeArrowheads="1"/>
                </p:cNvSpPr>
                <p:nvPr/>
              </p:nvSpPr>
              <p:spPr bwMode="auto">
                <a:xfrm>
                  <a:off x="4460" y="3005"/>
                  <a:ext cx="699" cy="125"/>
                </a:xfrm>
                <a:prstGeom prst="ellipse">
                  <a:avLst/>
                </a:prstGeom>
                <a:solidFill>
                  <a:srgbClr val="008FCC">
                    <a:lumMod val="40000"/>
                    <a:lumOff val="60000"/>
                  </a:srgbClr>
                </a:solidFill>
                <a:ln w="12700" algn="ctr">
                  <a:no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Oval 34"/>
                <p:cNvSpPr>
                  <a:spLocks noChangeArrowheads="1"/>
                </p:cNvSpPr>
                <p:nvPr/>
              </p:nvSpPr>
              <p:spPr bwMode="auto">
                <a:xfrm>
                  <a:off x="4636" y="3036"/>
                  <a:ext cx="348" cy="62"/>
                </a:xfrm>
                <a:prstGeom prst="ellipse">
                  <a:avLst/>
                </a:prstGeom>
                <a:solidFill>
                  <a:srgbClr val="008FCC">
                    <a:lumMod val="20000"/>
                    <a:lumOff val="80000"/>
                  </a:srgbClr>
                </a:solidFill>
                <a:ln w="12700" algn="ctr">
                  <a:no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73" name="Rectangle 38"/>
              <p:cNvSpPr>
                <a:spLocks noChangeArrowheads="1"/>
              </p:cNvSpPr>
              <p:nvPr/>
            </p:nvSpPr>
            <p:spPr bwMode="auto">
              <a:xfrm>
                <a:off x="4929683" y="5504144"/>
                <a:ext cx="1474436" cy="866863"/>
              </a:xfrm>
              <a:prstGeom prst="rect">
                <a:avLst/>
              </a:prstGeom>
              <a:noFill/>
              <a:ln w="9525">
                <a:noFill/>
                <a:miter lim="800000"/>
              </a:ln>
            </p:spPr>
            <p:txBody>
              <a:bodyPr wrap="none" lIns="92075" tIns="46038" rIns="92075" bIns="46038">
                <a:spAutoFit/>
              </a:bodyPr>
              <a:lstStyle/>
              <a:p>
                <a:pPr algn="ctr" defTabSz="914400" eaLnBrk="0" fontAlgn="auto" hangingPunct="0">
                  <a:spcBef>
                    <a:spcPts val="0"/>
                  </a:spcBef>
                  <a:spcAft>
                    <a:spcPts val="0"/>
                  </a:spcAft>
                  <a:defRPr/>
                </a:pPr>
                <a: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Log</a:t>
                </a:r>
                <a:b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br>
                <a: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Volume</a:t>
                </a:r>
                <a:endPar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26644" name="Gruppieren 135"/>
          <p:cNvGrpSpPr>
            <a:grpSpLocks noChangeAspect="1"/>
          </p:cNvGrpSpPr>
          <p:nvPr/>
        </p:nvGrpSpPr>
        <p:grpSpPr bwMode="auto">
          <a:xfrm>
            <a:off x="5185024" y="5176838"/>
            <a:ext cx="769442" cy="1143216"/>
            <a:chOff x="-100183" y="4557154"/>
            <a:chExt cx="1281125" cy="1905153"/>
          </a:xfrm>
        </p:grpSpPr>
        <p:sp>
          <p:nvSpPr>
            <p:cNvPr id="87" name="Rechteck 136"/>
            <p:cNvSpPr/>
            <p:nvPr/>
          </p:nvSpPr>
          <p:spPr bwMode="gray">
            <a:xfrm>
              <a:off x="-156" y="4557154"/>
              <a:ext cx="1067851" cy="1836009"/>
            </a:xfrm>
            <a:prstGeom prst="rect">
              <a:avLst/>
            </a:prstGeom>
            <a:solidFill>
              <a:srgbClr val="FFFFFF">
                <a:lumMod val="85000"/>
              </a:srgbClr>
            </a:solidFill>
            <a:ln w="6350" algn="ctr">
              <a:solidFill>
                <a:srgbClr val="FFFFFF">
                  <a:lumMod val="65000"/>
                </a:srgbClr>
              </a:solidFill>
              <a:miter lim="800000"/>
            </a:ln>
          </p:spPr>
          <p:txBody>
            <a:bodyPr lIns="90000" tIns="72000" rIns="90000" bIns="72000" anchor="ctr"/>
            <a:lstStyle/>
            <a:p>
              <a:pPr algn="ctr" defTabSz="914400">
                <a:spcBef>
                  <a:spcPct val="50000"/>
                </a:spcBef>
                <a:buClr>
                  <a:srgbClr val="F0AB00"/>
                </a:buClr>
                <a:buSzPct val="80000"/>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6656" name="Group 63"/>
            <p:cNvGrpSpPr/>
            <p:nvPr/>
          </p:nvGrpSpPr>
          <p:grpSpPr bwMode="auto">
            <a:xfrm>
              <a:off x="-100183" y="4652947"/>
              <a:ext cx="1281125" cy="994479"/>
              <a:chOff x="6778623" y="5405042"/>
              <a:chExt cx="1601405" cy="1243100"/>
            </a:xfrm>
          </p:grpSpPr>
          <p:grpSp>
            <p:nvGrpSpPr>
              <p:cNvPr id="26665" name="Group 21"/>
              <p:cNvGrpSpPr/>
              <p:nvPr/>
            </p:nvGrpSpPr>
            <p:grpSpPr bwMode="auto">
              <a:xfrm>
                <a:off x="7095300" y="5405042"/>
                <a:ext cx="968046" cy="1087131"/>
                <a:chOff x="4459" y="3005"/>
                <a:chExt cx="699" cy="482"/>
              </a:xfrm>
            </p:grpSpPr>
            <p:sp>
              <p:nvSpPr>
                <p:cNvPr id="99" name="Freeform 22"/>
                <p:cNvSpPr/>
                <p:nvPr/>
              </p:nvSpPr>
              <p:spPr bwMode="auto">
                <a:xfrm>
                  <a:off x="4459" y="3175"/>
                  <a:ext cx="699"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FFCE6D"/>
                </a:solidFill>
                <a:ln w="9525" cap="flat" cmpd="sng">
                  <a:solidFill>
                    <a:srgbClr val="F0AB00"/>
                  </a:solidFill>
                  <a:prstDash val="solid"/>
                  <a:round/>
                  <a:headEnd type="none" w="sm" len="sm"/>
                  <a:tailEnd type="none" w="sm" len="sm"/>
                </a:ln>
              </p:spPr>
              <p:txBody>
                <a:bodyPr wrap="none" lIns="0" tIns="0" rIns="0" bIns="0" anchor="ctr"/>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Freeform 23"/>
                <p:cNvSpPr/>
                <p:nvPr/>
              </p:nvSpPr>
              <p:spPr bwMode="auto">
                <a:xfrm>
                  <a:off x="4459" y="3182"/>
                  <a:ext cx="699" cy="227"/>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 name="Freeform 24"/>
                <p:cNvSpPr/>
                <p:nvPr/>
              </p:nvSpPr>
              <p:spPr bwMode="auto">
                <a:xfrm>
                  <a:off x="4459" y="3069"/>
                  <a:ext cx="699" cy="176"/>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FFCE6D"/>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2" name="Oval 25"/>
                <p:cNvSpPr>
                  <a:spLocks noChangeArrowheads="1"/>
                </p:cNvSpPr>
                <p:nvPr/>
              </p:nvSpPr>
              <p:spPr bwMode="auto">
                <a:xfrm>
                  <a:off x="4459" y="3005"/>
                  <a:ext cx="699" cy="125"/>
                </a:xfrm>
                <a:prstGeom prst="ellipse">
                  <a:avLst/>
                </a:prstGeom>
                <a:solidFill>
                  <a:srgbClr val="FFDC95"/>
                </a:solidFill>
                <a:ln w="12700" algn="ctr">
                  <a:solidFill>
                    <a:srgbClr val="F0AB00"/>
                  </a:solid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3" name="Oval 26"/>
                <p:cNvSpPr>
                  <a:spLocks noChangeArrowheads="1"/>
                </p:cNvSpPr>
                <p:nvPr/>
              </p:nvSpPr>
              <p:spPr bwMode="auto">
                <a:xfrm>
                  <a:off x="4636" y="3037"/>
                  <a:ext cx="348" cy="60"/>
                </a:xfrm>
                <a:prstGeom prst="ellipse">
                  <a:avLst/>
                </a:prstGeom>
                <a:solidFill>
                  <a:srgbClr val="EFBE43"/>
                </a:solidFill>
                <a:ln w="12700" algn="ctr">
                  <a:solidFill>
                    <a:srgbClr val="F0AB00"/>
                  </a:solid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98" name="Rectangle 27"/>
              <p:cNvSpPr>
                <a:spLocks noChangeArrowheads="1"/>
              </p:cNvSpPr>
              <p:nvPr/>
            </p:nvSpPr>
            <p:spPr bwMode="auto">
              <a:xfrm>
                <a:off x="6778623" y="5787955"/>
                <a:ext cx="1601405" cy="860187"/>
              </a:xfrm>
              <a:prstGeom prst="rect">
                <a:avLst/>
              </a:prstGeom>
              <a:noFill/>
              <a:ln w="12700">
                <a:noFill/>
                <a:miter lim="800000"/>
              </a:ln>
            </p:spPr>
            <p:txBody>
              <a:bodyPr wrap="none" lIns="90488" tIns="44450" rIns="90488" bIns="44450">
                <a:spAutoFit/>
              </a:bodyPr>
              <a:lstStyle/>
              <a:p>
                <a:pPr algn="ctr" defTabSz="914400" eaLnBrk="0" fontAlgn="auto" hangingPunct="0">
                  <a:spcBef>
                    <a:spcPts val="0"/>
                  </a:spcBef>
                  <a:spcAft>
                    <a:spcPts val="0"/>
                  </a:spcAft>
                  <a:defRPr/>
                </a:pPr>
                <a: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Data</a:t>
                </a:r>
                <a:b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br>
                <a:r>
                  <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Volumes</a:t>
                </a:r>
                <a:endParaRPr lang="en-US" sz="1050" b="1"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657" name="Group 107"/>
            <p:cNvGrpSpPr/>
            <p:nvPr/>
          </p:nvGrpSpPr>
          <p:grpSpPr bwMode="auto">
            <a:xfrm>
              <a:off x="-75896" y="5560220"/>
              <a:ext cx="1177034" cy="902087"/>
              <a:chOff x="4931327" y="5243399"/>
              <a:chExt cx="1471293" cy="1127608"/>
            </a:xfrm>
          </p:grpSpPr>
          <p:grpSp>
            <p:nvGrpSpPr>
              <p:cNvPr id="26658" name="Group 29"/>
              <p:cNvGrpSpPr/>
              <p:nvPr/>
            </p:nvGrpSpPr>
            <p:grpSpPr bwMode="auto">
              <a:xfrm>
                <a:off x="5267257" y="5243399"/>
                <a:ext cx="798512" cy="903288"/>
                <a:chOff x="4459" y="3005"/>
                <a:chExt cx="699" cy="482"/>
              </a:xfrm>
            </p:grpSpPr>
            <p:sp>
              <p:nvSpPr>
                <p:cNvPr id="92" name="Freeform 30"/>
                <p:cNvSpPr/>
                <p:nvPr/>
              </p:nvSpPr>
              <p:spPr bwMode="auto">
                <a:xfrm>
                  <a:off x="4459" y="3174"/>
                  <a:ext cx="700" cy="312"/>
                </a:xfrm>
                <a:custGeom>
                  <a:avLst/>
                  <a:gdLst>
                    <a:gd name="T0" fmla="*/ 0 w 5515"/>
                    <a:gd name="T1" fmla="*/ 0 h 2458"/>
                    <a:gd name="T2" fmla="*/ 0 w 5515"/>
                    <a:gd name="T3" fmla="*/ 1 h 2458"/>
                    <a:gd name="T4" fmla="*/ 1 w 5515"/>
                    <a:gd name="T5" fmla="*/ 1 h 2458"/>
                    <a:gd name="T6" fmla="*/ 1 w 5515"/>
                    <a:gd name="T7" fmla="*/ 1 h 2458"/>
                    <a:gd name="T8" fmla="*/ 1 w 5515"/>
                    <a:gd name="T9" fmla="*/ 0 h 2458"/>
                    <a:gd name="T10" fmla="*/ 0 w 5515"/>
                    <a:gd name="T11" fmla="*/ 0 h 2458"/>
                    <a:gd name="T12" fmla="*/ 0 60000 65536"/>
                    <a:gd name="T13" fmla="*/ 0 60000 65536"/>
                    <a:gd name="T14" fmla="*/ 0 60000 65536"/>
                    <a:gd name="T15" fmla="*/ 0 60000 65536"/>
                    <a:gd name="T16" fmla="*/ 0 60000 65536"/>
                    <a:gd name="T17" fmla="*/ 0 60000 65536"/>
                    <a:gd name="T18" fmla="*/ 0 w 5515"/>
                    <a:gd name="T19" fmla="*/ 0 h 2458"/>
                    <a:gd name="T20" fmla="*/ 5515 w 5515"/>
                    <a:gd name="T21" fmla="*/ 2458 h 2458"/>
                  </a:gdLst>
                  <a:ahLst/>
                  <a:cxnLst>
                    <a:cxn ang="T12">
                      <a:pos x="T0" y="T1"/>
                    </a:cxn>
                    <a:cxn ang="T13">
                      <a:pos x="T2" y="T3"/>
                    </a:cxn>
                    <a:cxn ang="T14">
                      <a:pos x="T4" y="T5"/>
                    </a:cxn>
                    <a:cxn ang="T15">
                      <a:pos x="T6" y="T7"/>
                    </a:cxn>
                    <a:cxn ang="T16">
                      <a:pos x="T8" y="T9"/>
                    </a:cxn>
                    <a:cxn ang="T17">
                      <a:pos x="T10" y="T11"/>
                    </a:cxn>
                  </a:cxnLst>
                  <a:rect l="T18" t="T19" r="T20" b="T21"/>
                  <a:pathLst>
                    <a:path w="5515" h="2458">
                      <a:moveTo>
                        <a:pt x="6" y="0"/>
                      </a:moveTo>
                      <a:cubicBezTo>
                        <a:pt x="6" y="0"/>
                        <a:pt x="0" y="1001"/>
                        <a:pt x="0" y="1875"/>
                      </a:cubicBezTo>
                      <a:cubicBezTo>
                        <a:pt x="503" y="2279"/>
                        <a:pt x="1875" y="2458"/>
                        <a:pt x="2793" y="2458"/>
                      </a:cubicBezTo>
                      <a:cubicBezTo>
                        <a:pt x="3710" y="2458"/>
                        <a:pt x="5005" y="2285"/>
                        <a:pt x="5515" y="1881"/>
                      </a:cubicBezTo>
                      <a:cubicBezTo>
                        <a:pt x="5515" y="1030"/>
                        <a:pt x="5513" y="48"/>
                        <a:pt x="5513" y="48"/>
                      </a:cubicBezTo>
                      <a:cubicBezTo>
                        <a:pt x="5513" y="48"/>
                        <a:pt x="6" y="0"/>
                        <a:pt x="6" y="0"/>
                      </a:cubicBezTo>
                      <a:close/>
                    </a:path>
                  </a:pathLst>
                </a:custGeom>
                <a:solidFill>
                  <a:srgbClr val="008FCC">
                    <a:lumMod val="60000"/>
                    <a:lumOff val="40000"/>
                  </a:srgbClr>
                </a:solidFill>
                <a:ln w="9525" cap="flat" cmpd="sng">
                  <a:noFill/>
                  <a:prstDash val="solid"/>
                  <a:round/>
                  <a:headEnd type="none" w="sm" len="sm"/>
                  <a:tailEnd type="none" w="sm" len="sm"/>
                </a:ln>
              </p:spPr>
              <p:txBody>
                <a:bodyPr wrap="none" lIns="0" tIns="0" rIns="0" bIns="0" anchor="ctr"/>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Freeform 31"/>
                <p:cNvSpPr/>
                <p:nvPr/>
              </p:nvSpPr>
              <p:spPr bwMode="auto">
                <a:xfrm>
                  <a:off x="4459" y="3181"/>
                  <a:ext cx="700" cy="228"/>
                </a:xfrm>
                <a:custGeom>
                  <a:avLst/>
                  <a:gdLst>
                    <a:gd name="T0" fmla="*/ 0 w 5515"/>
                    <a:gd name="T1" fmla="*/ 0 h 1801"/>
                    <a:gd name="T2" fmla="*/ 1 w 5515"/>
                    <a:gd name="T3" fmla="*/ 0 h 1801"/>
                    <a:gd name="T4" fmla="*/ 0 w 5515"/>
                    <a:gd name="T5" fmla="*/ 1 h 1801"/>
                    <a:gd name="T6" fmla="*/ 0 w 5515"/>
                    <a:gd name="T7" fmla="*/ 0 h 1801"/>
                    <a:gd name="T8" fmla="*/ 0 60000 65536"/>
                    <a:gd name="T9" fmla="*/ 0 60000 65536"/>
                    <a:gd name="T10" fmla="*/ 0 60000 65536"/>
                    <a:gd name="T11" fmla="*/ 0 60000 65536"/>
                    <a:gd name="T12" fmla="*/ 0 w 5515"/>
                    <a:gd name="T13" fmla="*/ 0 h 1801"/>
                    <a:gd name="T14" fmla="*/ 5515 w 5515"/>
                    <a:gd name="T15" fmla="*/ 1801 h 1801"/>
                  </a:gdLst>
                  <a:ahLst/>
                  <a:cxnLst>
                    <a:cxn ang="T8">
                      <a:pos x="T0" y="T1"/>
                    </a:cxn>
                    <a:cxn ang="T9">
                      <a:pos x="T2" y="T3"/>
                    </a:cxn>
                    <a:cxn ang="T10">
                      <a:pos x="T4" y="T5"/>
                    </a:cxn>
                    <a:cxn ang="T11">
                      <a:pos x="T6" y="T7"/>
                    </a:cxn>
                  </a:cxnLst>
                  <a:rect l="T12" t="T13" r="T14" b="T15"/>
                  <a:pathLst>
                    <a:path w="5515" h="1801">
                      <a:moveTo>
                        <a:pt x="0" y="0"/>
                      </a:moveTo>
                      <a:lnTo>
                        <a:pt x="5515" y="33"/>
                      </a:lnTo>
                      <a:cubicBezTo>
                        <a:pt x="5502" y="642"/>
                        <a:pt x="2648" y="1675"/>
                        <a:pt x="0" y="1801"/>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4" name="Freeform 32"/>
                <p:cNvSpPr/>
                <p:nvPr/>
              </p:nvSpPr>
              <p:spPr bwMode="auto">
                <a:xfrm>
                  <a:off x="4459" y="3070"/>
                  <a:ext cx="700" cy="175"/>
                </a:xfrm>
                <a:custGeom>
                  <a:avLst/>
                  <a:gdLst>
                    <a:gd name="T0" fmla="*/ 0 w 5507"/>
                    <a:gd name="T1" fmla="*/ 0 h 1378"/>
                    <a:gd name="T2" fmla="*/ 0 w 5507"/>
                    <a:gd name="T3" fmla="*/ 0 h 1378"/>
                    <a:gd name="T4" fmla="*/ 1 w 5507"/>
                    <a:gd name="T5" fmla="*/ 0 h 1378"/>
                    <a:gd name="T6" fmla="*/ 1 w 5507"/>
                    <a:gd name="T7" fmla="*/ 0 h 1378"/>
                    <a:gd name="T8" fmla="*/ 1 w 5507"/>
                    <a:gd name="T9" fmla="*/ 0 h 1378"/>
                    <a:gd name="T10" fmla="*/ 0 w 5507"/>
                    <a:gd name="T11" fmla="*/ 0 h 1378"/>
                    <a:gd name="T12" fmla="*/ 0 60000 65536"/>
                    <a:gd name="T13" fmla="*/ 0 60000 65536"/>
                    <a:gd name="T14" fmla="*/ 0 60000 65536"/>
                    <a:gd name="T15" fmla="*/ 0 60000 65536"/>
                    <a:gd name="T16" fmla="*/ 0 60000 65536"/>
                    <a:gd name="T17" fmla="*/ 0 60000 65536"/>
                    <a:gd name="T18" fmla="*/ 0 w 5507"/>
                    <a:gd name="T19" fmla="*/ 0 h 1378"/>
                    <a:gd name="T20" fmla="*/ 5507 w 5507"/>
                    <a:gd name="T21" fmla="*/ 1378 h 1378"/>
                  </a:gdLst>
                  <a:ahLst/>
                  <a:cxnLst>
                    <a:cxn ang="T12">
                      <a:pos x="T0" y="T1"/>
                    </a:cxn>
                    <a:cxn ang="T13">
                      <a:pos x="T2" y="T3"/>
                    </a:cxn>
                    <a:cxn ang="T14">
                      <a:pos x="T4" y="T5"/>
                    </a:cxn>
                    <a:cxn ang="T15">
                      <a:pos x="T6" y="T7"/>
                    </a:cxn>
                    <a:cxn ang="T16">
                      <a:pos x="T8" y="T9"/>
                    </a:cxn>
                    <a:cxn ang="T17">
                      <a:pos x="T10" y="T11"/>
                    </a:cxn>
                  </a:cxnLst>
                  <a:rect l="T18" t="T19" r="T20" b="T21"/>
                  <a:pathLst>
                    <a:path w="5507" h="1378">
                      <a:moveTo>
                        <a:pt x="0" y="0"/>
                      </a:moveTo>
                      <a:cubicBezTo>
                        <a:pt x="0" y="0"/>
                        <a:pt x="0" y="490"/>
                        <a:pt x="0" y="980"/>
                      </a:cubicBezTo>
                      <a:cubicBezTo>
                        <a:pt x="490" y="1318"/>
                        <a:pt x="1869" y="1378"/>
                        <a:pt x="2787" y="1378"/>
                      </a:cubicBezTo>
                      <a:cubicBezTo>
                        <a:pt x="3704" y="1378"/>
                        <a:pt x="5002" y="1311"/>
                        <a:pt x="5507" y="980"/>
                      </a:cubicBezTo>
                      <a:cubicBezTo>
                        <a:pt x="5507" y="503"/>
                        <a:pt x="5507" y="27"/>
                        <a:pt x="5507" y="27"/>
                      </a:cubicBezTo>
                      <a:lnTo>
                        <a:pt x="0" y="0"/>
                      </a:lnTo>
                      <a:close/>
                    </a:path>
                  </a:pathLst>
                </a:custGeom>
                <a:solidFill>
                  <a:srgbClr val="008FCC">
                    <a:lumMod val="60000"/>
                    <a:lumOff val="40000"/>
                  </a:srgbClr>
                </a:solidFill>
                <a:ln w="12700" cap="flat" cmpd="sng">
                  <a:noFill/>
                  <a:prstDash val="solid"/>
                  <a:round/>
                  <a:headEnd type="none" w="sm" len="sm"/>
                  <a:tailEnd type="none" w="sm" len="sm"/>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Oval 33"/>
                <p:cNvSpPr>
                  <a:spLocks noChangeArrowheads="1"/>
                </p:cNvSpPr>
                <p:nvPr/>
              </p:nvSpPr>
              <p:spPr bwMode="auto">
                <a:xfrm>
                  <a:off x="4459" y="3005"/>
                  <a:ext cx="700" cy="125"/>
                </a:xfrm>
                <a:prstGeom prst="ellipse">
                  <a:avLst/>
                </a:prstGeom>
                <a:solidFill>
                  <a:srgbClr val="008FCC">
                    <a:lumMod val="40000"/>
                    <a:lumOff val="60000"/>
                  </a:srgbClr>
                </a:solidFill>
                <a:ln w="12700" algn="ctr">
                  <a:no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Oval 34"/>
                <p:cNvSpPr>
                  <a:spLocks noChangeArrowheads="1"/>
                </p:cNvSpPr>
                <p:nvPr/>
              </p:nvSpPr>
              <p:spPr bwMode="auto">
                <a:xfrm>
                  <a:off x="4635" y="3036"/>
                  <a:ext cx="347" cy="62"/>
                </a:xfrm>
                <a:prstGeom prst="ellipse">
                  <a:avLst/>
                </a:prstGeom>
                <a:solidFill>
                  <a:srgbClr val="008FCC">
                    <a:lumMod val="20000"/>
                    <a:lumOff val="80000"/>
                  </a:srgbClr>
                </a:solidFill>
                <a:ln w="12700" algn="ctr">
                  <a:noFill/>
                  <a:round/>
                </a:ln>
              </p:spPr>
              <p:txBody>
                <a:bodyPr lIns="0" tIns="0" rIns="0" bIns="0" anchor="ctr" anchorCtr="1"/>
                <a:lstStyle/>
                <a:p>
                  <a:pPr defTabSz="914400" fontAlgn="auto">
                    <a:spcBef>
                      <a:spcPts val="0"/>
                    </a:spcBef>
                    <a:spcAft>
                      <a:spcPts val="0"/>
                    </a:spcAft>
                    <a:defRPr/>
                  </a:pPr>
                  <a:endParaRPr lang="en-US" sz="18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91" name="Rectangle 38"/>
              <p:cNvSpPr>
                <a:spLocks noChangeArrowheads="1"/>
              </p:cNvSpPr>
              <p:nvPr/>
            </p:nvSpPr>
            <p:spPr bwMode="auto">
              <a:xfrm>
                <a:off x="4931327" y="5504141"/>
                <a:ext cx="1471293" cy="866866"/>
              </a:xfrm>
              <a:prstGeom prst="rect">
                <a:avLst/>
              </a:prstGeom>
              <a:noFill/>
              <a:ln w="9525">
                <a:noFill/>
                <a:miter lim="800000"/>
              </a:ln>
            </p:spPr>
            <p:txBody>
              <a:bodyPr wrap="none" lIns="92075" tIns="46038" rIns="92075" bIns="46038">
                <a:spAutoFit/>
              </a:bodyPr>
              <a:lstStyle/>
              <a:p>
                <a:pPr algn="ctr" defTabSz="914400" eaLnBrk="0" fontAlgn="auto" hangingPunct="0">
                  <a:spcBef>
                    <a:spcPts val="0"/>
                  </a:spcBef>
                  <a:spcAft>
                    <a:spcPts val="0"/>
                  </a:spcAft>
                  <a:defRPr/>
                </a:pPr>
                <a: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Log</a:t>
                </a:r>
                <a:b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br>
                <a:r>
                  <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Volume</a:t>
                </a:r>
                <a:endParaRPr lang="en-US" sz="1050" b="1" ker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cxnSp>
        <p:nvCxnSpPr>
          <p:cNvPr id="26645" name="Gerade Verbindung mit Pfeil 173"/>
          <p:cNvCxnSpPr>
            <a:cxnSpLocks noChangeShapeType="1"/>
            <a:stCxn id="32" idx="2"/>
            <a:endCxn id="51" idx="0"/>
          </p:cNvCxnSpPr>
          <p:nvPr/>
        </p:nvCxnSpPr>
        <p:spPr bwMode="auto">
          <a:xfrm rot="16200000" flipH="1">
            <a:off x="1718469" y="4729957"/>
            <a:ext cx="835025" cy="39687"/>
          </a:xfrm>
          <a:prstGeom prst="straightConnector1">
            <a:avLst/>
          </a:prstGeom>
          <a:noFill/>
          <a:ln w="5715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6646" name="Gerade Verbindung mit Pfeil 179"/>
          <p:cNvCxnSpPr>
            <a:cxnSpLocks noChangeShapeType="1"/>
            <a:stCxn id="38" idx="2"/>
            <a:endCxn id="69" idx="0"/>
          </p:cNvCxnSpPr>
          <p:nvPr/>
        </p:nvCxnSpPr>
        <p:spPr bwMode="auto">
          <a:xfrm flipH="1">
            <a:off x="4840288" y="4359275"/>
            <a:ext cx="26987" cy="817563"/>
          </a:xfrm>
          <a:prstGeom prst="straightConnector1">
            <a:avLst/>
          </a:prstGeom>
          <a:noFill/>
          <a:ln w="5715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6647" name="Gerade Verbindung mit Pfeil 24"/>
          <p:cNvCxnSpPr>
            <a:cxnSpLocks noChangeShapeType="1"/>
            <a:stCxn id="40" idx="2"/>
            <a:endCxn id="87" idx="0"/>
          </p:cNvCxnSpPr>
          <p:nvPr/>
        </p:nvCxnSpPr>
        <p:spPr bwMode="auto">
          <a:xfrm>
            <a:off x="5548313" y="4359275"/>
            <a:ext cx="17462" cy="817563"/>
          </a:xfrm>
          <a:prstGeom prst="straightConnector1">
            <a:avLst/>
          </a:prstGeom>
          <a:noFill/>
          <a:ln w="5715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07" name="Rounded Rectangle 43"/>
          <p:cNvSpPr/>
          <p:nvPr/>
        </p:nvSpPr>
        <p:spPr bwMode="gray">
          <a:xfrm>
            <a:off x="1292225" y="4057650"/>
            <a:ext cx="3725863" cy="1196975"/>
          </a:xfrm>
          <a:custGeom>
            <a:avLst/>
            <a:gdLst>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371332 w 3288238"/>
              <a:gd name="connsiteY6" fmla="*/ 2227949 h 2227949"/>
              <a:gd name="connsiteX7" fmla="*/ 0 w 3288238"/>
              <a:gd name="connsiteY7" fmla="*/ 1856617 h 2227949"/>
              <a:gd name="connsiteX8" fmla="*/ 0 w 3288238"/>
              <a:gd name="connsiteY8" fmla="*/ 371332 h 2227949"/>
              <a:gd name="connsiteX0-1" fmla="*/ 0 w 3288238"/>
              <a:gd name="connsiteY0-2" fmla="*/ 371332 h 2227949"/>
              <a:gd name="connsiteX1-3" fmla="*/ 371332 w 3288238"/>
              <a:gd name="connsiteY1-4" fmla="*/ 0 h 2227949"/>
              <a:gd name="connsiteX2-5" fmla="*/ 2916906 w 3288238"/>
              <a:gd name="connsiteY2-6" fmla="*/ 0 h 2227949"/>
              <a:gd name="connsiteX3-7" fmla="*/ 3288238 w 3288238"/>
              <a:gd name="connsiteY3-8" fmla="*/ 371332 h 2227949"/>
              <a:gd name="connsiteX4-9" fmla="*/ 3288238 w 3288238"/>
              <a:gd name="connsiteY4-10" fmla="*/ 1856617 h 2227949"/>
              <a:gd name="connsiteX5-11" fmla="*/ 2916906 w 3288238"/>
              <a:gd name="connsiteY5-12" fmla="*/ 2227949 h 2227949"/>
              <a:gd name="connsiteX6-13" fmla="*/ 2702869 w 3288238"/>
              <a:gd name="connsiteY6-14" fmla="*/ 2219325 h 2227949"/>
              <a:gd name="connsiteX7-15" fmla="*/ 371332 w 3288238"/>
              <a:gd name="connsiteY7-16" fmla="*/ 2227949 h 2227949"/>
              <a:gd name="connsiteX8-17" fmla="*/ 0 w 3288238"/>
              <a:gd name="connsiteY8-18" fmla="*/ 1856617 h 2227949"/>
              <a:gd name="connsiteX9" fmla="*/ 0 w 3288238"/>
              <a:gd name="connsiteY9" fmla="*/ 371332 h 2227949"/>
              <a:gd name="connsiteX0-19" fmla="*/ 0 w 3288238"/>
              <a:gd name="connsiteY0-20" fmla="*/ 371332 h 2227949"/>
              <a:gd name="connsiteX1-21" fmla="*/ 371332 w 3288238"/>
              <a:gd name="connsiteY1-22" fmla="*/ 0 h 2227949"/>
              <a:gd name="connsiteX2-23" fmla="*/ 2916906 w 3288238"/>
              <a:gd name="connsiteY2-24" fmla="*/ 0 h 2227949"/>
              <a:gd name="connsiteX3-25" fmla="*/ 3288238 w 3288238"/>
              <a:gd name="connsiteY3-26" fmla="*/ 371332 h 2227949"/>
              <a:gd name="connsiteX4-27" fmla="*/ 3288238 w 3288238"/>
              <a:gd name="connsiteY4-28" fmla="*/ 1856617 h 2227949"/>
              <a:gd name="connsiteX5-29" fmla="*/ 2916906 w 3288238"/>
              <a:gd name="connsiteY5-30" fmla="*/ 2227949 h 2227949"/>
              <a:gd name="connsiteX6-31" fmla="*/ 371332 w 3288238"/>
              <a:gd name="connsiteY6-32" fmla="*/ 2227949 h 2227949"/>
              <a:gd name="connsiteX7-33" fmla="*/ 0 w 3288238"/>
              <a:gd name="connsiteY7-34" fmla="*/ 1856617 h 2227949"/>
              <a:gd name="connsiteX8-35" fmla="*/ 0 w 3288238"/>
              <a:gd name="connsiteY8-36" fmla="*/ 371332 h 2227949"/>
              <a:gd name="connsiteX0-37" fmla="*/ 2916906 w 3288238"/>
              <a:gd name="connsiteY0-38" fmla="*/ 2227949 h 2319389"/>
              <a:gd name="connsiteX1-39" fmla="*/ 371332 w 3288238"/>
              <a:gd name="connsiteY1-40" fmla="*/ 2227949 h 2319389"/>
              <a:gd name="connsiteX2-41" fmla="*/ 0 w 3288238"/>
              <a:gd name="connsiteY2-42" fmla="*/ 1856617 h 2319389"/>
              <a:gd name="connsiteX3-43" fmla="*/ 0 w 3288238"/>
              <a:gd name="connsiteY3-44" fmla="*/ 371332 h 2319389"/>
              <a:gd name="connsiteX4-45" fmla="*/ 371332 w 3288238"/>
              <a:gd name="connsiteY4-46" fmla="*/ 0 h 2319389"/>
              <a:gd name="connsiteX5-47" fmla="*/ 2916906 w 3288238"/>
              <a:gd name="connsiteY5-48" fmla="*/ 0 h 2319389"/>
              <a:gd name="connsiteX6-49" fmla="*/ 3288238 w 3288238"/>
              <a:gd name="connsiteY6-50" fmla="*/ 371332 h 2319389"/>
              <a:gd name="connsiteX7-51" fmla="*/ 3288238 w 3288238"/>
              <a:gd name="connsiteY7-52" fmla="*/ 1856617 h 2319389"/>
              <a:gd name="connsiteX8-53" fmla="*/ 3008346 w 3288238"/>
              <a:gd name="connsiteY8-54" fmla="*/ 2319389 h 2319389"/>
              <a:gd name="connsiteX0-55" fmla="*/ 2916906 w 3288238"/>
              <a:gd name="connsiteY0-56" fmla="*/ 2227949 h 2319389"/>
              <a:gd name="connsiteX1-57" fmla="*/ 371332 w 3288238"/>
              <a:gd name="connsiteY1-58" fmla="*/ 2227949 h 2319389"/>
              <a:gd name="connsiteX2-59" fmla="*/ 0 w 3288238"/>
              <a:gd name="connsiteY2-60" fmla="*/ 1856617 h 2319389"/>
              <a:gd name="connsiteX3-61" fmla="*/ 0 w 3288238"/>
              <a:gd name="connsiteY3-62" fmla="*/ 371332 h 2319389"/>
              <a:gd name="connsiteX4-63" fmla="*/ 371332 w 3288238"/>
              <a:gd name="connsiteY4-64" fmla="*/ 0 h 2319389"/>
              <a:gd name="connsiteX5-65" fmla="*/ 2916906 w 3288238"/>
              <a:gd name="connsiteY5-66" fmla="*/ 0 h 2319389"/>
              <a:gd name="connsiteX6-67" fmla="*/ 3288238 w 3288238"/>
              <a:gd name="connsiteY6-68" fmla="*/ 371332 h 2319389"/>
              <a:gd name="connsiteX7-69" fmla="*/ 3288238 w 3288238"/>
              <a:gd name="connsiteY7-70" fmla="*/ 1856617 h 2319389"/>
              <a:gd name="connsiteX8-71" fmla="*/ 3008346 w 3288238"/>
              <a:gd name="connsiteY8-72" fmla="*/ 2319389 h 2319389"/>
              <a:gd name="connsiteX0-73" fmla="*/ 371332 w 3288238"/>
              <a:gd name="connsiteY0-74" fmla="*/ 2227949 h 2319389"/>
              <a:gd name="connsiteX1-75" fmla="*/ 0 w 3288238"/>
              <a:gd name="connsiteY1-76" fmla="*/ 1856617 h 2319389"/>
              <a:gd name="connsiteX2-77" fmla="*/ 0 w 3288238"/>
              <a:gd name="connsiteY2-78" fmla="*/ 371332 h 2319389"/>
              <a:gd name="connsiteX3-79" fmla="*/ 371332 w 3288238"/>
              <a:gd name="connsiteY3-80" fmla="*/ 0 h 2319389"/>
              <a:gd name="connsiteX4-81" fmla="*/ 2916906 w 3288238"/>
              <a:gd name="connsiteY4-82" fmla="*/ 0 h 2319389"/>
              <a:gd name="connsiteX5-83" fmla="*/ 3288238 w 3288238"/>
              <a:gd name="connsiteY5-84" fmla="*/ 371332 h 2319389"/>
              <a:gd name="connsiteX6-85" fmla="*/ 3288238 w 3288238"/>
              <a:gd name="connsiteY6-86" fmla="*/ 1856617 h 2319389"/>
              <a:gd name="connsiteX7-87" fmla="*/ 3008346 w 3288238"/>
              <a:gd name="connsiteY7-88" fmla="*/ 2319389 h 2319389"/>
              <a:gd name="connsiteX0-89" fmla="*/ 371332 w 3288238"/>
              <a:gd name="connsiteY0-90" fmla="*/ 2227949 h 2227949"/>
              <a:gd name="connsiteX1-91" fmla="*/ 0 w 3288238"/>
              <a:gd name="connsiteY1-92" fmla="*/ 1856617 h 2227949"/>
              <a:gd name="connsiteX2-93" fmla="*/ 0 w 3288238"/>
              <a:gd name="connsiteY2-94" fmla="*/ 371332 h 2227949"/>
              <a:gd name="connsiteX3-95" fmla="*/ 371332 w 3288238"/>
              <a:gd name="connsiteY3-96" fmla="*/ 0 h 2227949"/>
              <a:gd name="connsiteX4-97" fmla="*/ 2916906 w 3288238"/>
              <a:gd name="connsiteY4-98" fmla="*/ 0 h 2227949"/>
              <a:gd name="connsiteX5-99" fmla="*/ 3288238 w 3288238"/>
              <a:gd name="connsiteY5-100" fmla="*/ 371332 h 2227949"/>
              <a:gd name="connsiteX6-101" fmla="*/ 3288238 w 3288238"/>
              <a:gd name="connsiteY6-102" fmla="*/ 1856617 h 2227949"/>
              <a:gd name="connsiteX0-103" fmla="*/ 0 w 3288238"/>
              <a:gd name="connsiteY0-104" fmla="*/ 1856617 h 1856617"/>
              <a:gd name="connsiteX1-105" fmla="*/ 0 w 3288238"/>
              <a:gd name="connsiteY1-106" fmla="*/ 371332 h 1856617"/>
              <a:gd name="connsiteX2-107" fmla="*/ 371332 w 3288238"/>
              <a:gd name="connsiteY2-108" fmla="*/ 0 h 1856617"/>
              <a:gd name="connsiteX3-109" fmla="*/ 2916906 w 3288238"/>
              <a:gd name="connsiteY3-110" fmla="*/ 0 h 1856617"/>
              <a:gd name="connsiteX4-111" fmla="*/ 3288238 w 3288238"/>
              <a:gd name="connsiteY4-112" fmla="*/ 371332 h 1856617"/>
              <a:gd name="connsiteX5-113" fmla="*/ 3288238 w 3288238"/>
              <a:gd name="connsiteY5-114" fmla="*/ 1856617 h 18566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8238" h="1856617">
                <a:moveTo>
                  <a:pt x="0" y="1856617"/>
                </a:moveTo>
                <a:lnTo>
                  <a:pt x="0" y="371332"/>
                </a:lnTo>
                <a:cubicBezTo>
                  <a:pt x="0" y="166251"/>
                  <a:pt x="166251" y="0"/>
                  <a:pt x="371332" y="0"/>
                </a:cubicBezTo>
                <a:lnTo>
                  <a:pt x="2916906" y="0"/>
                </a:lnTo>
                <a:cubicBezTo>
                  <a:pt x="3121987" y="0"/>
                  <a:pt x="3288238" y="166251"/>
                  <a:pt x="3288238" y="371332"/>
                </a:cubicBezTo>
                <a:lnTo>
                  <a:pt x="3288238" y="1856617"/>
                </a:lnTo>
              </a:path>
            </a:pathLst>
          </a:custGeom>
          <a:noFill/>
          <a:ln w="57150" cap="flat" cmpd="sng" algn="ctr">
            <a:solidFill>
              <a:srgbClr val="F0AB00"/>
            </a:solidFill>
            <a:prstDash val="solid"/>
            <a:tailEnd type="triangle"/>
          </a:ln>
          <a:effectLst>
            <a:outerShdw blurRad="38100" dist="30000" dir="5400000" rotWithShape="0">
              <a:srgbClr val="000000">
                <a:alpha val="45000"/>
              </a:srgbClr>
            </a:outerShdw>
          </a:effectLst>
        </p:spPr>
        <p:txBody>
          <a:bodyPr lIns="90000" tIns="72000" rIns="90000" bIns="72000" anchor="ctr"/>
          <a:lstStyle/>
          <a:p>
            <a:pPr algn="ctr" defTabSz="914400">
              <a:spcBef>
                <a:spcPct val="50000"/>
              </a:spcBef>
              <a:buClr>
                <a:srgbClr val="F0AB00"/>
              </a:buClr>
              <a:buSzPct val="80000"/>
              <a:defRPr/>
            </a:pPr>
            <a:endParaRPr lang="en-US" sz="1800" kern="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8" name="Rounded Rectangle 43"/>
          <p:cNvSpPr/>
          <p:nvPr/>
        </p:nvSpPr>
        <p:spPr bwMode="gray">
          <a:xfrm>
            <a:off x="1549400" y="4187825"/>
            <a:ext cx="3149600" cy="1646238"/>
          </a:xfrm>
          <a:custGeom>
            <a:avLst/>
            <a:gdLst>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371332 w 3288238"/>
              <a:gd name="connsiteY6" fmla="*/ 2227949 h 2227949"/>
              <a:gd name="connsiteX7" fmla="*/ 0 w 3288238"/>
              <a:gd name="connsiteY7" fmla="*/ 1856617 h 2227949"/>
              <a:gd name="connsiteX8" fmla="*/ 0 w 3288238"/>
              <a:gd name="connsiteY8" fmla="*/ 371332 h 2227949"/>
              <a:gd name="connsiteX0-1" fmla="*/ 0 w 3288238"/>
              <a:gd name="connsiteY0-2" fmla="*/ 371332 h 2227949"/>
              <a:gd name="connsiteX1-3" fmla="*/ 371332 w 3288238"/>
              <a:gd name="connsiteY1-4" fmla="*/ 0 h 2227949"/>
              <a:gd name="connsiteX2-5" fmla="*/ 2916906 w 3288238"/>
              <a:gd name="connsiteY2-6" fmla="*/ 0 h 2227949"/>
              <a:gd name="connsiteX3-7" fmla="*/ 3288238 w 3288238"/>
              <a:gd name="connsiteY3-8" fmla="*/ 371332 h 2227949"/>
              <a:gd name="connsiteX4-9" fmla="*/ 3288238 w 3288238"/>
              <a:gd name="connsiteY4-10" fmla="*/ 1856617 h 2227949"/>
              <a:gd name="connsiteX5-11" fmla="*/ 2916906 w 3288238"/>
              <a:gd name="connsiteY5-12" fmla="*/ 2227949 h 2227949"/>
              <a:gd name="connsiteX6-13" fmla="*/ 2702869 w 3288238"/>
              <a:gd name="connsiteY6-14" fmla="*/ 2219325 h 2227949"/>
              <a:gd name="connsiteX7-15" fmla="*/ 371332 w 3288238"/>
              <a:gd name="connsiteY7-16" fmla="*/ 2227949 h 2227949"/>
              <a:gd name="connsiteX8-17" fmla="*/ 0 w 3288238"/>
              <a:gd name="connsiteY8-18" fmla="*/ 1856617 h 2227949"/>
              <a:gd name="connsiteX9" fmla="*/ 0 w 3288238"/>
              <a:gd name="connsiteY9" fmla="*/ 371332 h 2227949"/>
              <a:gd name="connsiteX0-19" fmla="*/ 0 w 3288238"/>
              <a:gd name="connsiteY0-20" fmla="*/ 371332 h 2227949"/>
              <a:gd name="connsiteX1-21" fmla="*/ 371332 w 3288238"/>
              <a:gd name="connsiteY1-22" fmla="*/ 0 h 2227949"/>
              <a:gd name="connsiteX2-23" fmla="*/ 2916906 w 3288238"/>
              <a:gd name="connsiteY2-24" fmla="*/ 0 h 2227949"/>
              <a:gd name="connsiteX3-25" fmla="*/ 3288238 w 3288238"/>
              <a:gd name="connsiteY3-26" fmla="*/ 371332 h 2227949"/>
              <a:gd name="connsiteX4-27" fmla="*/ 3288238 w 3288238"/>
              <a:gd name="connsiteY4-28" fmla="*/ 1856617 h 2227949"/>
              <a:gd name="connsiteX5-29" fmla="*/ 2916906 w 3288238"/>
              <a:gd name="connsiteY5-30" fmla="*/ 2227949 h 2227949"/>
              <a:gd name="connsiteX6-31" fmla="*/ 371332 w 3288238"/>
              <a:gd name="connsiteY6-32" fmla="*/ 2227949 h 2227949"/>
              <a:gd name="connsiteX7-33" fmla="*/ 0 w 3288238"/>
              <a:gd name="connsiteY7-34" fmla="*/ 1856617 h 2227949"/>
              <a:gd name="connsiteX8-35" fmla="*/ 0 w 3288238"/>
              <a:gd name="connsiteY8-36" fmla="*/ 371332 h 2227949"/>
              <a:gd name="connsiteX0-37" fmla="*/ 2916906 w 3288238"/>
              <a:gd name="connsiteY0-38" fmla="*/ 2227949 h 2319389"/>
              <a:gd name="connsiteX1-39" fmla="*/ 371332 w 3288238"/>
              <a:gd name="connsiteY1-40" fmla="*/ 2227949 h 2319389"/>
              <a:gd name="connsiteX2-41" fmla="*/ 0 w 3288238"/>
              <a:gd name="connsiteY2-42" fmla="*/ 1856617 h 2319389"/>
              <a:gd name="connsiteX3-43" fmla="*/ 0 w 3288238"/>
              <a:gd name="connsiteY3-44" fmla="*/ 371332 h 2319389"/>
              <a:gd name="connsiteX4-45" fmla="*/ 371332 w 3288238"/>
              <a:gd name="connsiteY4-46" fmla="*/ 0 h 2319389"/>
              <a:gd name="connsiteX5-47" fmla="*/ 2916906 w 3288238"/>
              <a:gd name="connsiteY5-48" fmla="*/ 0 h 2319389"/>
              <a:gd name="connsiteX6-49" fmla="*/ 3288238 w 3288238"/>
              <a:gd name="connsiteY6-50" fmla="*/ 371332 h 2319389"/>
              <a:gd name="connsiteX7-51" fmla="*/ 3288238 w 3288238"/>
              <a:gd name="connsiteY7-52" fmla="*/ 1856617 h 2319389"/>
              <a:gd name="connsiteX8-53" fmla="*/ 3008346 w 3288238"/>
              <a:gd name="connsiteY8-54" fmla="*/ 2319389 h 2319389"/>
              <a:gd name="connsiteX0-55" fmla="*/ 2916906 w 3288238"/>
              <a:gd name="connsiteY0-56" fmla="*/ 2227949 h 2319389"/>
              <a:gd name="connsiteX1-57" fmla="*/ 371332 w 3288238"/>
              <a:gd name="connsiteY1-58" fmla="*/ 2227949 h 2319389"/>
              <a:gd name="connsiteX2-59" fmla="*/ 0 w 3288238"/>
              <a:gd name="connsiteY2-60" fmla="*/ 1856617 h 2319389"/>
              <a:gd name="connsiteX3-61" fmla="*/ 0 w 3288238"/>
              <a:gd name="connsiteY3-62" fmla="*/ 371332 h 2319389"/>
              <a:gd name="connsiteX4-63" fmla="*/ 371332 w 3288238"/>
              <a:gd name="connsiteY4-64" fmla="*/ 0 h 2319389"/>
              <a:gd name="connsiteX5-65" fmla="*/ 2916906 w 3288238"/>
              <a:gd name="connsiteY5-66" fmla="*/ 0 h 2319389"/>
              <a:gd name="connsiteX6-67" fmla="*/ 3288238 w 3288238"/>
              <a:gd name="connsiteY6-68" fmla="*/ 371332 h 2319389"/>
              <a:gd name="connsiteX7-69" fmla="*/ 3288238 w 3288238"/>
              <a:gd name="connsiteY7-70" fmla="*/ 1856617 h 2319389"/>
              <a:gd name="connsiteX8-71" fmla="*/ 3008346 w 3288238"/>
              <a:gd name="connsiteY8-72" fmla="*/ 2319389 h 2319389"/>
              <a:gd name="connsiteX0-73" fmla="*/ 371332 w 3288238"/>
              <a:gd name="connsiteY0-74" fmla="*/ 2227949 h 2319389"/>
              <a:gd name="connsiteX1-75" fmla="*/ 0 w 3288238"/>
              <a:gd name="connsiteY1-76" fmla="*/ 1856617 h 2319389"/>
              <a:gd name="connsiteX2-77" fmla="*/ 0 w 3288238"/>
              <a:gd name="connsiteY2-78" fmla="*/ 371332 h 2319389"/>
              <a:gd name="connsiteX3-79" fmla="*/ 371332 w 3288238"/>
              <a:gd name="connsiteY3-80" fmla="*/ 0 h 2319389"/>
              <a:gd name="connsiteX4-81" fmla="*/ 2916906 w 3288238"/>
              <a:gd name="connsiteY4-82" fmla="*/ 0 h 2319389"/>
              <a:gd name="connsiteX5-83" fmla="*/ 3288238 w 3288238"/>
              <a:gd name="connsiteY5-84" fmla="*/ 371332 h 2319389"/>
              <a:gd name="connsiteX6-85" fmla="*/ 3288238 w 3288238"/>
              <a:gd name="connsiteY6-86" fmla="*/ 1856617 h 2319389"/>
              <a:gd name="connsiteX7-87" fmla="*/ 3008346 w 3288238"/>
              <a:gd name="connsiteY7-88" fmla="*/ 2319389 h 2319389"/>
              <a:gd name="connsiteX0-89" fmla="*/ 371332 w 3288238"/>
              <a:gd name="connsiteY0-90" fmla="*/ 2227949 h 2227949"/>
              <a:gd name="connsiteX1-91" fmla="*/ 0 w 3288238"/>
              <a:gd name="connsiteY1-92" fmla="*/ 1856617 h 2227949"/>
              <a:gd name="connsiteX2-93" fmla="*/ 0 w 3288238"/>
              <a:gd name="connsiteY2-94" fmla="*/ 371332 h 2227949"/>
              <a:gd name="connsiteX3-95" fmla="*/ 371332 w 3288238"/>
              <a:gd name="connsiteY3-96" fmla="*/ 0 h 2227949"/>
              <a:gd name="connsiteX4-97" fmla="*/ 2916906 w 3288238"/>
              <a:gd name="connsiteY4-98" fmla="*/ 0 h 2227949"/>
              <a:gd name="connsiteX5-99" fmla="*/ 3288238 w 3288238"/>
              <a:gd name="connsiteY5-100" fmla="*/ 371332 h 2227949"/>
              <a:gd name="connsiteX6-101" fmla="*/ 3288238 w 3288238"/>
              <a:gd name="connsiteY6-102" fmla="*/ 1856617 h 2227949"/>
              <a:gd name="connsiteX0-103" fmla="*/ 0 w 3288238"/>
              <a:gd name="connsiteY0-104" fmla="*/ 1856617 h 1856617"/>
              <a:gd name="connsiteX1-105" fmla="*/ 0 w 3288238"/>
              <a:gd name="connsiteY1-106" fmla="*/ 371332 h 1856617"/>
              <a:gd name="connsiteX2-107" fmla="*/ 371332 w 3288238"/>
              <a:gd name="connsiteY2-108" fmla="*/ 0 h 1856617"/>
              <a:gd name="connsiteX3-109" fmla="*/ 2916906 w 3288238"/>
              <a:gd name="connsiteY3-110" fmla="*/ 0 h 1856617"/>
              <a:gd name="connsiteX4-111" fmla="*/ 3288238 w 3288238"/>
              <a:gd name="connsiteY4-112" fmla="*/ 371332 h 1856617"/>
              <a:gd name="connsiteX5-113" fmla="*/ 3288238 w 3288238"/>
              <a:gd name="connsiteY5-114" fmla="*/ 1856617 h 1856617"/>
              <a:gd name="connsiteX0-115" fmla="*/ 3787 w 3292025"/>
              <a:gd name="connsiteY0-116" fmla="*/ 1870017 h 1870017"/>
              <a:gd name="connsiteX1-117" fmla="*/ 0 w 3292025"/>
              <a:gd name="connsiteY1-118" fmla="*/ 143439 h 1870017"/>
              <a:gd name="connsiteX2-119" fmla="*/ 375119 w 3292025"/>
              <a:gd name="connsiteY2-120" fmla="*/ 13400 h 1870017"/>
              <a:gd name="connsiteX3-121" fmla="*/ 2920693 w 3292025"/>
              <a:gd name="connsiteY3-122" fmla="*/ 13400 h 1870017"/>
              <a:gd name="connsiteX4-123" fmla="*/ 3292025 w 3292025"/>
              <a:gd name="connsiteY4-124" fmla="*/ 384732 h 1870017"/>
              <a:gd name="connsiteX5-125" fmla="*/ 3292025 w 3292025"/>
              <a:gd name="connsiteY5-126" fmla="*/ 1870017 h 1870017"/>
              <a:gd name="connsiteX0-127" fmla="*/ 67943 w 3356181"/>
              <a:gd name="connsiteY0-128" fmla="*/ 1860558 h 1860558"/>
              <a:gd name="connsiteX1-129" fmla="*/ 64156 w 3356181"/>
              <a:gd name="connsiteY1-130" fmla="*/ 133980 h 1860558"/>
              <a:gd name="connsiteX2-131" fmla="*/ 102163 w 3356181"/>
              <a:gd name="connsiteY2-132" fmla="*/ 20300 h 1860558"/>
              <a:gd name="connsiteX3-133" fmla="*/ 2984849 w 3356181"/>
              <a:gd name="connsiteY3-134" fmla="*/ 3941 h 1860558"/>
              <a:gd name="connsiteX4-135" fmla="*/ 3356181 w 3356181"/>
              <a:gd name="connsiteY4-136" fmla="*/ 375273 h 1860558"/>
              <a:gd name="connsiteX5-137" fmla="*/ 3356181 w 3356181"/>
              <a:gd name="connsiteY5-138" fmla="*/ 1860558 h 1860558"/>
              <a:gd name="connsiteX0-139" fmla="*/ 3787 w 3292025"/>
              <a:gd name="connsiteY0-140" fmla="*/ 1922738 h 1922738"/>
              <a:gd name="connsiteX1-141" fmla="*/ 0 w 3292025"/>
              <a:gd name="connsiteY1-142" fmla="*/ 196160 h 1922738"/>
              <a:gd name="connsiteX2-143" fmla="*/ 2920693 w 3292025"/>
              <a:gd name="connsiteY2-144" fmla="*/ 66121 h 1922738"/>
              <a:gd name="connsiteX3-145" fmla="*/ 3292025 w 3292025"/>
              <a:gd name="connsiteY3-146" fmla="*/ 437453 h 1922738"/>
              <a:gd name="connsiteX4-147" fmla="*/ 3292025 w 3292025"/>
              <a:gd name="connsiteY4-148" fmla="*/ 1922738 h 1922738"/>
              <a:gd name="connsiteX0-149" fmla="*/ 218876 w 3507114"/>
              <a:gd name="connsiteY0-150" fmla="*/ 1922738 h 1922738"/>
              <a:gd name="connsiteX1-151" fmla="*/ 215089 w 3507114"/>
              <a:gd name="connsiteY1-152" fmla="*/ 196160 h 1922738"/>
              <a:gd name="connsiteX2-153" fmla="*/ 3135782 w 3507114"/>
              <a:gd name="connsiteY2-154" fmla="*/ 66121 h 1922738"/>
              <a:gd name="connsiteX3-155" fmla="*/ 3507114 w 3507114"/>
              <a:gd name="connsiteY3-156" fmla="*/ 437453 h 1922738"/>
              <a:gd name="connsiteX4-157" fmla="*/ 3507114 w 3507114"/>
              <a:gd name="connsiteY4-158" fmla="*/ 1922738 h 1922738"/>
              <a:gd name="connsiteX0-159" fmla="*/ 218876 w 3507114"/>
              <a:gd name="connsiteY0-160" fmla="*/ 1922738 h 1922738"/>
              <a:gd name="connsiteX1-161" fmla="*/ 215089 w 3507114"/>
              <a:gd name="connsiteY1-162" fmla="*/ 196160 h 1922738"/>
              <a:gd name="connsiteX2-163" fmla="*/ 3135782 w 3507114"/>
              <a:gd name="connsiteY2-164" fmla="*/ 66121 h 1922738"/>
              <a:gd name="connsiteX3-165" fmla="*/ 3507114 w 3507114"/>
              <a:gd name="connsiteY3-166" fmla="*/ 437453 h 1922738"/>
              <a:gd name="connsiteX4-167" fmla="*/ 3507114 w 3507114"/>
              <a:gd name="connsiteY4-168" fmla="*/ 1922738 h 1922738"/>
              <a:gd name="connsiteX0-169" fmla="*/ 3787 w 3292025"/>
              <a:gd name="connsiteY0-170" fmla="*/ 1922738 h 1922738"/>
              <a:gd name="connsiteX1-171" fmla="*/ 0 w 3292025"/>
              <a:gd name="connsiteY1-172" fmla="*/ 196160 h 1922738"/>
              <a:gd name="connsiteX2-173" fmla="*/ 2920693 w 3292025"/>
              <a:gd name="connsiteY2-174" fmla="*/ 66121 h 1922738"/>
              <a:gd name="connsiteX3-175" fmla="*/ 3292025 w 3292025"/>
              <a:gd name="connsiteY3-176" fmla="*/ 437453 h 1922738"/>
              <a:gd name="connsiteX4-177" fmla="*/ 3292025 w 3292025"/>
              <a:gd name="connsiteY4-178" fmla="*/ 1922738 h 1922738"/>
              <a:gd name="connsiteX0-179" fmla="*/ 3787 w 3292025"/>
              <a:gd name="connsiteY0-180" fmla="*/ 1864797 h 1864797"/>
              <a:gd name="connsiteX1-181" fmla="*/ 0 w 3292025"/>
              <a:gd name="connsiteY1-182" fmla="*/ 138219 h 1864797"/>
              <a:gd name="connsiteX2-183" fmla="*/ 2920693 w 3292025"/>
              <a:gd name="connsiteY2-184" fmla="*/ 8180 h 1864797"/>
              <a:gd name="connsiteX3-185" fmla="*/ 3292025 w 3292025"/>
              <a:gd name="connsiteY3-186" fmla="*/ 379512 h 1864797"/>
              <a:gd name="connsiteX4-187" fmla="*/ 3292025 w 3292025"/>
              <a:gd name="connsiteY4-188" fmla="*/ 1864797 h 1864797"/>
              <a:gd name="connsiteX0-189" fmla="*/ 0 w 3288238"/>
              <a:gd name="connsiteY0-190" fmla="*/ 1891709 h 1891709"/>
              <a:gd name="connsiteX1-191" fmla="*/ 7577 w 3288238"/>
              <a:gd name="connsiteY1-192" fmla="*/ 34260 h 1891709"/>
              <a:gd name="connsiteX2-193" fmla="*/ 2916906 w 3288238"/>
              <a:gd name="connsiteY2-194" fmla="*/ 35092 h 1891709"/>
              <a:gd name="connsiteX3-195" fmla="*/ 3288238 w 3288238"/>
              <a:gd name="connsiteY3-196" fmla="*/ 406424 h 1891709"/>
              <a:gd name="connsiteX4-197" fmla="*/ 3288238 w 3288238"/>
              <a:gd name="connsiteY4-198" fmla="*/ 1891709 h 1891709"/>
              <a:gd name="connsiteX0-199" fmla="*/ 0 w 3288238"/>
              <a:gd name="connsiteY0-200" fmla="*/ 1873529 h 1873529"/>
              <a:gd name="connsiteX1-201" fmla="*/ 7577 w 3288238"/>
              <a:gd name="connsiteY1-202" fmla="*/ 16080 h 1873529"/>
              <a:gd name="connsiteX2-203" fmla="*/ 2916906 w 3288238"/>
              <a:gd name="connsiteY2-204" fmla="*/ 16912 h 1873529"/>
              <a:gd name="connsiteX3-205" fmla="*/ 3288238 w 3288238"/>
              <a:gd name="connsiteY3-206" fmla="*/ 388244 h 1873529"/>
              <a:gd name="connsiteX4-207" fmla="*/ 3288238 w 3288238"/>
              <a:gd name="connsiteY4-208" fmla="*/ 1873529 h 1873529"/>
              <a:gd name="connsiteX0-209" fmla="*/ 0 w 3288238"/>
              <a:gd name="connsiteY0-210" fmla="*/ 1860707 h 1860707"/>
              <a:gd name="connsiteX1-211" fmla="*/ 3789 w 3288238"/>
              <a:gd name="connsiteY1-212" fmla="*/ 228193 h 1860707"/>
              <a:gd name="connsiteX2-213" fmla="*/ 2916906 w 3288238"/>
              <a:gd name="connsiteY2-214" fmla="*/ 4090 h 1860707"/>
              <a:gd name="connsiteX3-215" fmla="*/ 3288238 w 3288238"/>
              <a:gd name="connsiteY3-216" fmla="*/ 375422 h 1860707"/>
              <a:gd name="connsiteX4-217" fmla="*/ 3288238 w 3288238"/>
              <a:gd name="connsiteY4-218" fmla="*/ 1860707 h 1860707"/>
              <a:gd name="connsiteX0-219" fmla="*/ 37876 w 3326114"/>
              <a:gd name="connsiteY0-220" fmla="*/ 1873528 h 1873528"/>
              <a:gd name="connsiteX1-221" fmla="*/ 0 w 3326114"/>
              <a:gd name="connsiteY1-222" fmla="*/ 16079 h 1873528"/>
              <a:gd name="connsiteX2-223" fmla="*/ 2954782 w 3326114"/>
              <a:gd name="connsiteY2-224" fmla="*/ 16911 h 1873528"/>
              <a:gd name="connsiteX3-225" fmla="*/ 3326114 w 3326114"/>
              <a:gd name="connsiteY3-226" fmla="*/ 388243 h 1873528"/>
              <a:gd name="connsiteX4-227" fmla="*/ 3326114 w 3326114"/>
              <a:gd name="connsiteY4-228" fmla="*/ 1873528 h 1873528"/>
              <a:gd name="connsiteX0-229" fmla="*/ 0 w 3288238"/>
              <a:gd name="connsiteY0-230" fmla="*/ 1872616 h 1872616"/>
              <a:gd name="connsiteX1-231" fmla="*/ 1 w 3288238"/>
              <a:gd name="connsiteY1-232" fmla="*/ 19256 h 1872616"/>
              <a:gd name="connsiteX2-233" fmla="*/ 2916906 w 3288238"/>
              <a:gd name="connsiteY2-234" fmla="*/ 15999 h 1872616"/>
              <a:gd name="connsiteX3-235" fmla="*/ 3288238 w 3288238"/>
              <a:gd name="connsiteY3-236" fmla="*/ 387331 h 1872616"/>
              <a:gd name="connsiteX4-237" fmla="*/ 3288238 w 3288238"/>
              <a:gd name="connsiteY4-238" fmla="*/ 1872616 h 1872616"/>
              <a:gd name="connsiteX0-239" fmla="*/ 11363 w 3299601"/>
              <a:gd name="connsiteY0-240" fmla="*/ 1872616 h 1872616"/>
              <a:gd name="connsiteX1-241" fmla="*/ 0 w 3299601"/>
              <a:gd name="connsiteY1-242" fmla="*/ 19256 h 1872616"/>
              <a:gd name="connsiteX2-243" fmla="*/ 2928269 w 3299601"/>
              <a:gd name="connsiteY2-244" fmla="*/ 15999 h 1872616"/>
              <a:gd name="connsiteX3-245" fmla="*/ 3299601 w 3299601"/>
              <a:gd name="connsiteY3-246" fmla="*/ 387331 h 1872616"/>
              <a:gd name="connsiteX4-247" fmla="*/ 3299601 w 3299601"/>
              <a:gd name="connsiteY4-248" fmla="*/ 1872616 h 1872616"/>
              <a:gd name="connsiteX0-249" fmla="*/ 0 w 3288238"/>
              <a:gd name="connsiteY0-250" fmla="*/ 1872616 h 1872616"/>
              <a:gd name="connsiteX1-251" fmla="*/ 0 w 3288238"/>
              <a:gd name="connsiteY1-252" fmla="*/ 19256 h 1872616"/>
              <a:gd name="connsiteX2-253" fmla="*/ 2916906 w 3288238"/>
              <a:gd name="connsiteY2-254" fmla="*/ 15999 h 1872616"/>
              <a:gd name="connsiteX3-255" fmla="*/ 3288238 w 3288238"/>
              <a:gd name="connsiteY3-256" fmla="*/ 387331 h 1872616"/>
              <a:gd name="connsiteX4-257" fmla="*/ 3288238 w 3288238"/>
              <a:gd name="connsiteY4-258" fmla="*/ 1872616 h 1872616"/>
              <a:gd name="connsiteX0-259" fmla="*/ 3787 w 3292025"/>
              <a:gd name="connsiteY0-260" fmla="*/ 1872616 h 1872616"/>
              <a:gd name="connsiteX1-261" fmla="*/ 0 w 3292025"/>
              <a:gd name="connsiteY1-262" fmla="*/ 19256 h 1872616"/>
              <a:gd name="connsiteX2-263" fmla="*/ 2920693 w 3292025"/>
              <a:gd name="connsiteY2-264" fmla="*/ 15999 h 1872616"/>
              <a:gd name="connsiteX3-265" fmla="*/ 3292025 w 3292025"/>
              <a:gd name="connsiteY3-266" fmla="*/ 387331 h 1872616"/>
              <a:gd name="connsiteX4-267" fmla="*/ 3292025 w 3292025"/>
              <a:gd name="connsiteY4-268" fmla="*/ 1872616 h 1872616"/>
              <a:gd name="connsiteX0-269" fmla="*/ 98481 w 3386719"/>
              <a:gd name="connsiteY0-270" fmla="*/ 1873529 h 1873529"/>
              <a:gd name="connsiteX1-271" fmla="*/ 0 w 3386719"/>
              <a:gd name="connsiteY1-272" fmla="*/ 16079 h 1873529"/>
              <a:gd name="connsiteX2-273" fmla="*/ 3015387 w 3386719"/>
              <a:gd name="connsiteY2-274" fmla="*/ 16912 h 1873529"/>
              <a:gd name="connsiteX3-275" fmla="*/ 3386719 w 3386719"/>
              <a:gd name="connsiteY3-276" fmla="*/ 388244 h 1873529"/>
              <a:gd name="connsiteX4-277" fmla="*/ 3386719 w 3386719"/>
              <a:gd name="connsiteY4-278" fmla="*/ 1873529 h 1873529"/>
              <a:gd name="connsiteX0-279" fmla="*/ 98481 w 3386719"/>
              <a:gd name="connsiteY0-280" fmla="*/ 1873529 h 1873529"/>
              <a:gd name="connsiteX1-281" fmla="*/ 0 w 3386719"/>
              <a:gd name="connsiteY1-282" fmla="*/ 16079 h 1873529"/>
              <a:gd name="connsiteX2-283" fmla="*/ 3015387 w 3386719"/>
              <a:gd name="connsiteY2-284" fmla="*/ 16912 h 1873529"/>
              <a:gd name="connsiteX3-285" fmla="*/ 3386719 w 3386719"/>
              <a:gd name="connsiteY3-286" fmla="*/ 388244 h 1873529"/>
              <a:gd name="connsiteX4-287" fmla="*/ 3386719 w 3386719"/>
              <a:gd name="connsiteY4-288" fmla="*/ 1873529 h 1873529"/>
              <a:gd name="connsiteX0-289" fmla="*/ 98481 w 3386719"/>
              <a:gd name="connsiteY0-290" fmla="*/ 1874399 h 1874399"/>
              <a:gd name="connsiteX1-291" fmla="*/ 0 w 3386719"/>
              <a:gd name="connsiteY1-292" fmla="*/ 16949 h 1874399"/>
              <a:gd name="connsiteX2-293" fmla="*/ 3015387 w 3386719"/>
              <a:gd name="connsiteY2-294" fmla="*/ 17782 h 1874399"/>
              <a:gd name="connsiteX3-295" fmla="*/ 3386719 w 3386719"/>
              <a:gd name="connsiteY3-296" fmla="*/ 389114 h 1874399"/>
              <a:gd name="connsiteX4-297" fmla="*/ 3386719 w 3386719"/>
              <a:gd name="connsiteY4-298" fmla="*/ 1874399 h 1874399"/>
              <a:gd name="connsiteX0-299" fmla="*/ 0 w 3288238"/>
              <a:gd name="connsiteY0-300" fmla="*/ 1875518 h 1875518"/>
              <a:gd name="connsiteX1-301" fmla="*/ 3788 w 3288238"/>
              <a:gd name="connsiteY1-302" fmla="*/ 13978 h 1875518"/>
              <a:gd name="connsiteX2-303" fmla="*/ 2916906 w 3288238"/>
              <a:gd name="connsiteY2-304" fmla="*/ 18901 h 1875518"/>
              <a:gd name="connsiteX3-305" fmla="*/ 3288238 w 3288238"/>
              <a:gd name="connsiteY3-306" fmla="*/ 390233 h 1875518"/>
              <a:gd name="connsiteX4-307" fmla="*/ 3288238 w 3288238"/>
              <a:gd name="connsiteY4-308" fmla="*/ 1875518 h 1875518"/>
              <a:gd name="connsiteX0-309" fmla="*/ 0 w 3288238"/>
              <a:gd name="connsiteY0-310" fmla="*/ 1875518 h 1875518"/>
              <a:gd name="connsiteX1-311" fmla="*/ 3788 w 3288238"/>
              <a:gd name="connsiteY1-312" fmla="*/ 13978 h 1875518"/>
              <a:gd name="connsiteX2-313" fmla="*/ 2916906 w 3288238"/>
              <a:gd name="connsiteY2-314" fmla="*/ 18901 h 1875518"/>
              <a:gd name="connsiteX3-315" fmla="*/ 3288238 w 3288238"/>
              <a:gd name="connsiteY3-316" fmla="*/ 390233 h 1875518"/>
              <a:gd name="connsiteX4-317" fmla="*/ 3288238 w 3288238"/>
              <a:gd name="connsiteY4-318" fmla="*/ 1875518 h 1875518"/>
              <a:gd name="connsiteX0-319" fmla="*/ 0 w 3288238"/>
              <a:gd name="connsiteY0-320" fmla="*/ 1873809 h 1873809"/>
              <a:gd name="connsiteX1-321" fmla="*/ 0 w 3288238"/>
              <a:gd name="connsiteY1-322" fmla="*/ 0 h 1873809"/>
              <a:gd name="connsiteX2-323" fmla="*/ 2916906 w 3288238"/>
              <a:gd name="connsiteY2-324" fmla="*/ 17192 h 1873809"/>
              <a:gd name="connsiteX3-325" fmla="*/ 3288238 w 3288238"/>
              <a:gd name="connsiteY3-326" fmla="*/ 388524 h 1873809"/>
              <a:gd name="connsiteX4-327" fmla="*/ 3288238 w 3288238"/>
              <a:gd name="connsiteY4-328" fmla="*/ 1873809 h 1873809"/>
              <a:gd name="connsiteX0-329" fmla="*/ 0 w 3288238"/>
              <a:gd name="connsiteY0-330" fmla="*/ 1857449 h 1857449"/>
              <a:gd name="connsiteX1-331" fmla="*/ 0 w 3288238"/>
              <a:gd name="connsiteY1-332" fmla="*/ 0 h 1857449"/>
              <a:gd name="connsiteX2-333" fmla="*/ 2916906 w 3288238"/>
              <a:gd name="connsiteY2-334" fmla="*/ 832 h 1857449"/>
              <a:gd name="connsiteX3-335" fmla="*/ 3288238 w 3288238"/>
              <a:gd name="connsiteY3-336" fmla="*/ 372164 h 1857449"/>
              <a:gd name="connsiteX4-337" fmla="*/ 3288238 w 3288238"/>
              <a:gd name="connsiteY4-338" fmla="*/ 1857449 h 1857449"/>
              <a:gd name="connsiteX0-339" fmla="*/ 0 w 3288238"/>
              <a:gd name="connsiteY0-340" fmla="*/ 1856617 h 1856617"/>
              <a:gd name="connsiteX1-341" fmla="*/ 0 w 3288238"/>
              <a:gd name="connsiteY1-342" fmla="*/ 15527 h 1856617"/>
              <a:gd name="connsiteX2-343" fmla="*/ 2916906 w 3288238"/>
              <a:gd name="connsiteY2-344" fmla="*/ 0 h 1856617"/>
              <a:gd name="connsiteX3-345" fmla="*/ 3288238 w 3288238"/>
              <a:gd name="connsiteY3-346" fmla="*/ 371332 h 1856617"/>
              <a:gd name="connsiteX4-347" fmla="*/ 3288238 w 3288238"/>
              <a:gd name="connsiteY4-348" fmla="*/ 1856617 h 1856617"/>
              <a:gd name="connsiteX0-349" fmla="*/ 0 w 3288238"/>
              <a:gd name="connsiteY0-350" fmla="*/ 1856617 h 1856617"/>
              <a:gd name="connsiteX1-351" fmla="*/ 0 w 3288238"/>
              <a:gd name="connsiteY1-352" fmla="*/ 11437 h 1856617"/>
              <a:gd name="connsiteX2-353" fmla="*/ 2916906 w 3288238"/>
              <a:gd name="connsiteY2-354" fmla="*/ 0 h 1856617"/>
              <a:gd name="connsiteX3-355" fmla="*/ 3288238 w 3288238"/>
              <a:gd name="connsiteY3-356" fmla="*/ 371332 h 1856617"/>
              <a:gd name="connsiteX4-357" fmla="*/ 3288238 w 3288238"/>
              <a:gd name="connsiteY4-358" fmla="*/ 1856617 h 1856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88238" h="1856617">
                <a:moveTo>
                  <a:pt x="0" y="1856617"/>
                </a:moveTo>
                <a:cubicBezTo>
                  <a:pt x="0" y="1361522"/>
                  <a:pt x="2471" y="742114"/>
                  <a:pt x="0" y="11437"/>
                </a:cubicBezTo>
                <a:lnTo>
                  <a:pt x="2916906" y="0"/>
                </a:lnTo>
                <a:cubicBezTo>
                  <a:pt x="3121987" y="0"/>
                  <a:pt x="3288238" y="166251"/>
                  <a:pt x="3288238" y="371332"/>
                </a:cubicBezTo>
                <a:lnTo>
                  <a:pt x="3288238" y="1856617"/>
                </a:lnTo>
              </a:path>
            </a:pathLst>
          </a:custGeom>
          <a:noFill/>
          <a:ln w="57150" cap="flat" cmpd="sng" algn="ctr">
            <a:solidFill>
              <a:srgbClr val="226CA9"/>
            </a:solidFill>
            <a:prstDash val="solid"/>
            <a:headEnd type="triangle"/>
            <a:tailEnd type="triangle"/>
          </a:ln>
          <a:effectLst>
            <a:outerShdw blurRad="38100" dist="30000" dir="5400000" rotWithShape="0">
              <a:srgbClr val="000000">
                <a:alpha val="45000"/>
              </a:srgbClr>
            </a:outerShdw>
          </a:effectLst>
        </p:spPr>
        <p:txBody>
          <a:bodyPr lIns="90000" tIns="72000" rIns="90000" bIns="72000" anchor="ctr"/>
          <a:lstStyle/>
          <a:p>
            <a:pPr algn="ctr" defTabSz="914400">
              <a:spcBef>
                <a:spcPct val="50000"/>
              </a:spcBef>
              <a:buClr>
                <a:srgbClr val="F0AB00"/>
              </a:buClr>
              <a:buSzPct val="80000"/>
              <a:defRPr/>
            </a:pPr>
            <a:endParaRPr lang="en-US" sz="1800" kern="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9" name="Rounded Rectangle 43"/>
          <p:cNvSpPr/>
          <p:nvPr/>
        </p:nvSpPr>
        <p:spPr bwMode="gray">
          <a:xfrm>
            <a:off x="1984375" y="3770313"/>
            <a:ext cx="3702050" cy="1516062"/>
          </a:xfrm>
          <a:custGeom>
            <a:avLst/>
            <a:gdLst>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371332 w 3288238"/>
              <a:gd name="connsiteY6" fmla="*/ 2227949 h 2227949"/>
              <a:gd name="connsiteX7" fmla="*/ 0 w 3288238"/>
              <a:gd name="connsiteY7" fmla="*/ 1856617 h 2227949"/>
              <a:gd name="connsiteX8" fmla="*/ 0 w 3288238"/>
              <a:gd name="connsiteY8" fmla="*/ 371332 h 2227949"/>
              <a:gd name="connsiteX0-1" fmla="*/ 0 w 3288238"/>
              <a:gd name="connsiteY0-2" fmla="*/ 371332 h 2227949"/>
              <a:gd name="connsiteX1-3" fmla="*/ 371332 w 3288238"/>
              <a:gd name="connsiteY1-4" fmla="*/ 0 h 2227949"/>
              <a:gd name="connsiteX2-5" fmla="*/ 2916906 w 3288238"/>
              <a:gd name="connsiteY2-6" fmla="*/ 0 h 2227949"/>
              <a:gd name="connsiteX3-7" fmla="*/ 3288238 w 3288238"/>
              <a:gd name="connsiteY3-8" fmla="*/ 371332 h 2227949"/>
              <a:gd name="connsiteX4-9" fmla="*/ 3288238 w 3288238"/>
              <a:gd name="connsiteY4-10" fmla="*/ 1856617 h 2227949"/>
              <a:gd name="connsiteX5-11" fmla="*/ 2916906 w 3288238"/>
              <a:gd name="connsiteY5-12" fmla="*/ 2227949 h 2227949"/>
              <a:gd name="connsiteX6-13" fmla="*/ 2702869 w 3288238"/>
              <a:gd name="connsiteY6-14" fmla="*/ 2219325 h 2227949"/>
              <a:gd name="connsiteX7-15" fmla="*/ 371332 w 3288238"/>
              <a:gd name="connsiteY7-16" fmla="*/ 2227949 h 2227949"/>
              <a:gd name="connsiteX8-17" fmla="*/ 0 w 3288238"/>
              <a:gd name="connsiteY8-18" fmla="*/ 1856617 h 2227949"/>
              <a:gd name="connsiteX9" fmla="*/ 0 w 3288238"/>
              <a:gd name="connsiteY9" fmla="*/ 371332 h 2227949"/>
              <a:gd name="connsiteX0-19" fmla="*/ 0 w 3288238"/>
              <a:gd name="connsiteY0-20" fmla="*/ 371332 h 2227949"/>
              <a:gd name="connsiteX1-21" fmla="*/ 371332 w 3288238"/>
              <a:gd name="connsiteY1-22" fmla="*/ 0 h 2227949"/>
              <a:gd name="connsiteX2-23" fmla="*/ 2916906 w 3288238"/>
              <a:gd name="connsiteY2-24" fmla="*/ 0 h 2227949"/>
              <a:gd name="connsiteX3-25" fmla="*/ 3288238 w 3288238"/>
              <a:gd name="connsiteY3-26" fmla="*/ 371332 h 2227949"/>
              <a:gd name="connsiteX4-27" fmla="*/ 3288238 w 3288238"/>
              <a:gd name="connsiteY4-28" fmla="*/ 1856617 h 2227949"/>
              <a:gd name="connsiteX5-29" fmla="*/ 2916906 w 3288238"/>
              <a:gd name="connsiteY5-30" fmla="*/ 2227949 h 2227949"/>
              <a:gd name="connsiteX6-31" fmla="*/ 371332 w 3288238"/>
              <a:gd name="connsiteY6-32" fmla="*/ 2227949 h 2227949"/>
              <a:gd name="connsiteX7-33" fmla="*/ 0 w 3288238"/>
              <a:gd name="connsiteY7-34" fmla="*/ 1856617 h 2227949"/>
              <a:gd name="connsiteX8-35" fmla="*/ 0 w 3288238"/>
              <a:gd name="connsiteY8-36" fmla="*/ 371332 h 2227949"/>
              <a:gd name="connsiteX0-37" fmla="*/ 2916906 w 3288238"/>
              <a:gd name="connsiteY0-38" fmla="*/ 2227949 h 2319389"/>
              <a:gd name="connsiteX1-39" fmla="*/ 371332 w 3288238"/>
              <a:gd name="connsiteY1-40" fmla="*/ 2227949 h 2319389"/>
              <a:gd name="connsiteX2-41" fmla="*/ 0 w 3288238"/>
              <a:gd name="connsiteY2-42" fmla="*/ 1856617 h 2319389"/>
              <a:gd name="connsiteX3-43" fmla="*/ 0 w 3288238"/>
              <a:gd name="connsiteY3-44" fmla="*/ 371332 h 2319389"/>
              <a:gd name="connsiteX4-45" fmla="*/ 371332 w 3288238"/>
              <a:gd name="connsiteY4-46" fmla="*/ 0 h 2319389"/>
              <a:gd name="connsiteX5-47" fmla="*/ 2916906 w 3288238"/>
              <a:gd name="connsiteY5-48" fmla="*/ 0 h 2319389"/>
              <a:gd name="connsiteX6-49" fmla="*/ 3288238 w 3288238"/>
              <a:gd name="connsiteY6-50" fmla="*/ 371332 h 2319389"/>
              <a:gd name="connsiteX7-51" fmla="*/ 3288238 w 3288238"/>
              <a:gd name="connsiteY7-52" fmla="*/ 1856617 h 2319389"/>
              <a:gd name="connsiteX8-53" fmla="*/ 3008346 w 3288238"/>
              <a:gd name="connsiteY8-54" fmla="*/ 2319389 h 2319389"/>
              <a:gd name="connsiteX0-55" fmla="*/ 2916906 w 3288238"/>
              <a:gd name="connsiteY0-56" fmla="*/ 2227949 h 2319389"/>
              <a:gd name="connsiteX1-57" fmla="*/ 371332 w 3288238"/>
              <a:gd name="connsiteY1-58" fmla="*/ 2227949 h 2319389"/>
              <a:gd name="connsiteX2-59" fmla="*/ 0 w 3288238"/>
              <a:gd name="connsiteY2-60" fmla="*/ 1856617 h 2319389"/>
              <a:gd name="connsiteX3-61" fmla="*/ 0 w 3288238"/>
              <a:gd name="connsiteY3-62" fmla="*/ 371332 h 2319389"/>
              <a:gd name="connsiteX4-63" fmla="*/ 371332 w 3288238"/>
              <a:gd name="connsiteY4-64" fmla="*/ 0 h 2319389"/>
              <a:gd name="connsiteX5-65" fmla="*/ 2916906 w 3288238"/>
              <a:gd name="connsiteY5-66" fmla="*/ 0 h 2319389"/>
              <a:gd name="connsiteX6-67" fmla="*/ 3288238 w 3288238"/>
              <a:gd name="connsiteY6-68" fmla="*/ 371332 h 2319389"/>
              <a:gd name="connsiteX7-69" fmla="*/ 3288238 w 3288238"/>
              <a:gd name="connsiteY7-70" fmla="*/ 1856617 h 2319389"/>
              <a:gd name="connsiteX8-71" fmla="*/ 3008346 w 3288238"/>
              <a:gd name="connsiteY8-72" fmla="*/ 2319389 h 2319389"/>
              <a:gd name="connsiteX0-73" fmla="*/ 371332 w 3288238"/>
              <a:gd name="connsiteY0-74" fmla="*/ 2227949 h 2319389"/>
              <a:gd name="connsiteX1-75" fmla="*/ 0 w 3288238"/>
              <a:gd name="connsiteY1-76" fmla="*/ 1856617 h 2319389"/>
              <a:gd name="connsiteX2-77" fmla="*/ 0 w 3288238"/>
              <a:gd name="connsiteY2-78" fmla="*/ 371332 h 2319389"/>
              <a:gd name="connsiteX3-79" fmla="*/ 371332 w 3288238"/>
              <a:gd name="connsiteY3-80" fmla="*/ 0 h 2319389"/>
              <a:gd name="connsiteX4-81" fmla="*/ 2916906 w 3288238"/>
              <a:gd name="connsiteY4-82" fmla="*/ 0 h 2319389"/>
              <a:gd name="connsiteX5-83" fmla="*/ 3288238 w 3288238"/>
              <a:gd name="connsiteY5-84" fmla="*/ 371332 h 2319389"/>
              <a:gd name="connsiteX6-85" fmla="*/ 3288238 w 3288238"/>
              <a:gd name="connsiteY6-86" fmla="*/ 1856617 h 2319389"/>
              <a:gd name="connsiteX7-87" fmla="*/ 3008346 w 3288238"/>
              <a:gd name="connsiteY7-88" fmla="*/ 2319389 h 2319389"/>
              <a:gd name="connsiteX0-89" fmla="*/ 371332 w 3288238"/>
              <a:gd name="connsiteY0-90" fmla="*/ 2227949 h 2227949"/>
              <a:gd name="connsiteX1-91" fmla="*/ 0 w 3288238"/>
              <a:gd name="connsiteY1-92" fmla="*/ 1856617 h 2227949"/>
              <a:gd name="connsiteX2-93" fmla="*/ 0 w 3288238"/>
              <a:gd name="connsiteY2-94" fmla="*/ 371332 h 2227949"/>
              <a:gd name="connsiteX3-95" fmla="*/ 371332 w 3288238"/>
              <a:gd name="connsiteY3-96" fmla="*/ 0 h 2227949"/>
              <a:gd name="connsiteX4-97" fmla="*/ 2916906 w 3288238"/>
              <a:gd name="connsiteY4-98" fmla="*/ 0 h 2227949"/>
              <a:gd name="connsiteX5-99" fmla="*/ 3288238 w 3288238"/>
              <a:gd name="connsiteY5-100" fmla="*/ 371332 h 2227949"/>
              <a:gd name="connsiteX6-101" fmla="*/ 3288238 w 3288238"/>
              <a:gd name="connsiteY6-102" fmla="*/ 1856617 h 2227949"/>
              <a:gd name="connsiteX0-103" fmla="*/ 0 w 3288238"/>
              <a:gd name="connsiteY0-104" fmla="*/ 1856617 h 1856617"/>
              <a:gd name="connsiteX1-105" fmla="*/ 0 w 3288238"/>
              <a:gd name="connsiteY1-106" fmla="*/ 371332 h 1856617"/>
              <a:gd name="connsiteX2-107" fmla="*/ 371332 w 3288238"/>
              <a:gd name="connsiteY2-108" fmla="*/ 0 h 1856617"/>
              <a:gd name="connsiteX3-109" fmla="*/ 2916906 w 3288238"/>
              <a:gd name="connsiteY3-110" fmla="*/ 0 h 1856617"/>
              <a:gd name="connsiteX4-111" fmla="*/ 3288238 w 3288238"/>
              <a:gd name="connsiteY4-112" fmla="*/ 371332 h 1856617"/>
              <a:gd name="connsiteX5-113" fmla="*/ 3288238 w 3288238"/>
              <a:gd name="connsiteY5-114" fmla="*/ 1856617 h 18566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8238" h="1856617">
                <a:moveTo>
                  <a:pt x="0" y="1856617"/>
                </a:moveTo>
                <a:lnTo>
                  <a:pt x="0" y="371332"/>
                </a:lnTo>
                <a:cubicBezTo>
                  <a:pt x="0" y="166251"/>
                  <a:pt x="166251" y="0"/>
                  <a:pt x="371332" y="0"/>
                </a:cubicBezTo>
                <a:lnTo>
                  <a:pt x="2916906" y="0"/>
                </a:lnTo>
                <a:cubicBezTo>
                  <a:pt x="3121987" y="0"/>
                  <a:pt x="3288238" y="166251"/>
                  <a:pt x="3288238" y="371332"/>
                </a:cubicBezTo>
                <a:lnTo>
                  <a:pt x="3288238" y="1856617"/>
                </a:lnTo>
              </a:path>
            </a:pathLst>
          </a:custGeom>
          <a:noFill/>
          <a:ln w="57150" cap="flat" cmpd="sng" algn="ctr">
            <a:solidFill>
              <a:srgbClr val="F0AB00"/>
            </a:solidFill>
            <a:prstDash val="solid"/>
            <a:tailEnd type="triangle"/>
          </a:ln>
          <a:effectLst>
            <a:outerShdw blurRad="38100" dist="30000" dir="5400000" rotWithShape="0">
              <a:srgbClr val="000000">
                <a:alpha val="45000"/>
              </a:srgbClr>
            </a:outerShdw>
          </a:effectLst>
        </p:spPr>
        <p:txBody>
          <a:bodyPr lIns="90000" tIns="72000" rIns="90000" bIns="72000" anchor="ctr"/>
          <a:lstStyle/>
          <a:p>
            <a:pPr algn="ctr" defTabSz="914400">
              <a:spcBef>
                <a:spcPct val="50000"/>
              </a:spcBef>
              <a:buClr>
                <a:srgbClr val="F0AB00"/>
              </a:buClr>
              <a:buSzPct val="80000"/>
              <a:defRPr/>
            </a:pPr>
            <a:endParaRPr lang="en-US" sz="1800" kern="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0" name="Rounded Rectangle 43"/>
          <p:cNvSpPr/>
          <p:nvPr/>
        </p:nvSpPr>
        <p:spPr bwMode="gray">
          <a:xfrm>
            <a:off x="2271713" y="3894138"/>
            <a:ext cx="3119437" cy="1935162"/>
          </a:xfrm>
          <a:custGeom>
            <a:avLst/>
            <a:gdLst>
              <a:gd name="connsiteX0" fmla="*/ 0 w 3288238"/>
              <a:gd name="connsiteY0" fmla="*/ 371332 h 2227949"/>
              <a:gd name="connsiteX1" fmla="*/ 371332 w 3288238"/>
              <a:gd name="connsiteY1" fmla="*/ 0 h 2227949"/>
              <a:gd name="connsiteX2" fmla="*/ 2916906 w 3288238"/>
              <a:gd name="connsiteY2" fmla="*/ 0 h 2227949"/>
              <a:gd name="connsiteX3" fmla="*/ 3288238 w 3288238"/>
              <a:gd name="connsiteY3" fmla="*/ 371332 h 2227949"/>
              <a:gd name="connsiteX4" fmla="*/ 3288238 w 3288238"/>
              <a:gd name="connsiteY4" fmla="*/ 1856617 h 2227949"/>
              <a:gd name="connsiteX5" fmla="*/ 2916906 w 3288238"/>
              <a:gd name="connsiteY5" fmla="*/ 2227949 h 2227949"/>
              <a:gd name="connsiteX6" fmla="*/ 371332 w 3288238"/>
              <a:gd name="connsiteY6" fmla="*/ 2227949 h 2227949"/>
              <a:gd name="connsiteX7" fmla="*/ 0 w 3288238"/>
              <a:gd name="connsiteY7" fmla="*/ 1856617 h 2227949"/>
              <a:gd name="connsiteX8" fmla="*/ 0 w 3288238"/>
              <a:gd name="connsiteY8" fmla="*/ 371332 h 2227949"/>
              <a:gd name="connsiteX0-1" fmla="*/ 0 w 3288238"/>
              <a:gd name="connsiteY0-2" fmla="*/ 371332 h 2227949"/>
              <a:gd name="connsiteX1-3" fmla="*/ 371332 w 3288238"/>
              <a:gd name="connsiteY1-4" fmla="*/ 0 h 2227949"/>
              <a:gd name="connsiteX2-5" fmla="*/ 2916906 w 3288238"/>
              <a:gd name="connsiteY2-6" fmla="*/ 0 h 2227949"/>
              <a:gd name="connsiteX3-7" fmla="*/ 3288238 w 3288238"/>
              <a:gd name="connsiteY3-8" fmla="*/ 371332 h 2227949"/>
              <a:gd name="connsiteX4-9" fmla="*/ 3288238 w 3288238"/>
              <a:gd name="connsiteY4-10" fmla="*/ 1856617 h 2227949"/>
              <a:gd name="connsiteX5-11" fmla="*/ 2916906 w 3288238"/>
              <a:gd name="connsiteY5-12" fmla="*/ 2227949 h 2227949"/>
              <a:gd name="connsiteX6-13" fmla="*/ 2702869 w 3288238"/>
              <a:gd name="connsiteY6-14" fmla="*/ 2219325 h 2227949"/>
              <a:gd name="connsiteX7-15" fmla="*/ 371332 w 3288238"/>
              <a:gd name="connsiteY7-16" fmla="*/ 2227949 h 2227949"/>
              <a:gd name="connsiteX8-17" fmla="*/ 0 w 3288238"/>
              <a:gd name="connsiteY8-18" fmla="*/ 1856617 h 2227949"/>
              <a:gd name="connsiteX9" fmla="*/ 0 w 3288238"/>
              <a:gd name="connsiteY9" fmla="*/ 371332 h 2227949"/>
              <a:gd name="connsiteX0-19" fmla="*/ 0 w 3288238"/>
              <a:gd name="connsiteY0-20" fmla="*/ 371332 h 2227949"/>
              <a:gd name="connsiteX1-21" fmla="*/ 371332 w 3288238"/>
              <a:gd name="connsiteY1-22" fmla="*/ 0 h 2227949"/>
              <a:gd name="connsiteX2-23" fmla="*/ 2916906 w 3288238"/>
              <a:gd name="connsiteY2-24" fmla="*/ 0 h 2227949"/>
              <a:gd name="connsiteX3-25" fmla="*/ 3288238 w 3288238"/>
              <a:gd name="connsiteY3-26" fmla="*/ 371332 h 2227949"/>
              <a:gd name="connsiteX4-27" fmla="*/ 3288238 w 3288238"/>
              <a:gd name="connsiteY4-28" fmla="*/ 1856617 h 2227949"/>
              <a:gd name="connsiteX5-29" fmla="*/ 2916906 w 3288238"/>
              <a:gd name="connsiteY5-30" fmla="*/ 2227949 h 2227949"/>
              <a:gd name="connsiteX6-31" fmla="*/ 371332 w 3288238"/>
              <a:gd name="connsiteY6-32" fmla="*/ 2227949 h 2227949"/>
              <a:gd name="connsiteX7-33" fmla="*/ 0 w 3288238"/>
              <a:gd name="connsiteY7-34" fmla="*/ 1856617 h 2227949"/>
              <a:gd name="connsiteX8-35" fmla="*/ 0 w 3288238"/>
              <a:gd name="connsiteY8-36" fmla="*/ 371332 h 2227949"/>
              <a:gd name="connsiteX0-37" fmla="*/ 2916906 w 3288238"/>
              <a:gd name="connsiteY0-38" fmla="*/ 2227949 h 2319389"/>
              <a:gd name="connsiteX1-39" fmla="*/ 371332 w 3288238"/>
              <a:gd name="connsiteY1-40" fmla="*/ 2227949 h 2319389"/>
              <a:gd name="connsiteX2-41" fmla="*/ 0 w 3288238"/>
              <a:gd name="connsiteY2-42" fmla="*/ 1856617 h 2319389"/>
              <a:gd name="connsiteX3-43" fmla="*/ 0 w 3288238"/>
              <a:gd name="connsiteY3-44" fmla="*/ 371332 h 2319389"/>
              <a:gd name="connsiteX4-45" fmla="*/ 371332 w 3288238"/>
              <a:gd name="connsiteY4-46" fmla="*/ 0 h 2319389"/>
              <a:gd name="connsiteX5-47" fmla="*/ 2916906 w 3288238"/>
              <a:gd name="connsiteY5-48" fmla="*/ 0 h 2319389"/>
              <a:gd name="connsiteX6-49" fmla="*/ 3288238 w 3288238"/>
              <a:gd name="connsiteY6-50" fmla="*/ 371332 h 2319389"/>
              <a:gd name="connsiteX7-51" fmla="*/ 3288238 w 3288238"/>
              <a:gd name="connsiteY7-52" fmla="*/ 1856617 h 2319389"/>
              <a:gd name="connsiteX8-53" fmla="*/ 3008346 w 3288238"/>
              <a:gd name="connsiteY8-54" fmla="*/ 2319389 h 2319389"/>
              <a:gd name="connsiteX0-55" fmla="*/ 2916906 w 3288238"/>
              <a:gd name="connsiteY0-56" fmla="*/ 2227949 h 2319389"/>
              <a:gd name="connsiteX1-57" fmla="*/ 371332 w 3288238"/>
              <a:gd name="connsiteY1-58" fmla="*/ 2227949 h 2319389"/>
              <a:gd name="connsiteX2-59" fmla="*/ 0 w 3288238"/>
              <a:gd name="connsiteY2-60" fmla="*/ 1856617 h 2319389"/>
              <a:gd name="connsiteX3-61" fmla="*/ 0 w 3288238"/>
              <a:gd name="connsiteY3-62" fmla="*/ 371332 h 2319389"/>
              <a:gd name="connsiteX4-63" fmla="*/ 371332 w 3288238"/>
              <a:gd name="connsiteY4-64" fmla="*/ 0 h 2319389"/>
              <a:gd name="connsiteX5-65" fmla="*/ 2916906 w 3288238"/>
              <a:gd name="connsiteY5-66" fmla="*/ 0 h 2319389"/>
              <a:gd name="connsiteX6-67" fmla="*/ 3288238 w 3288238"/>
              <a:gd name="connsiteY6-68" fmla="*/ 371332 h 2319389"/>
              <a:gd name="connsiteX7-69" fmla="*/ 3288238 w 3288238"/>
              <a:gd name="connsiteY7-70" fmla="*/ 1856617 h 2319389"/>
              <a:gd name="connsiteX8-71" fmla="*/ 3008346 w 3288238"/>
              <a:gd name="connsiteY8-72" fmla="*/ 2319389 h 2319389"/>
              <a:gd name="connsiteX0-73" fmla="*/ 371332 w 3288238"/>
              <a:gd name="connsiteY0-74" fmla="*/ 2227949 h 2319389"/>
              <a:gd name="connsiteX1-75" fmla="*/ 0 w 3288238"/>
              <a:gd name="connsiteY1-76" fmla="*/ 1856617 h 2319389"/>
              <a:gd name="connsiteX2-77" fmla="*/ 0 w 3288238"/>
              <a:gd name="connsiteY2-78" fmla="*/ 371332 h 2319389"/>
              <a:gd name="connsiteX3-79" fmla="*/ 371332 w 3288238"/>
              <a:gd name="connsiteY3-80" fmla="*/ 0 h 2319389"/>
              <a:gd name="connsiteX4-81" fmla="*/ 2916906 w 3288238"/>
              <a:gd name="connsiteY4-82" fmla="*/ 0 h 2319389"/>
              <a:gd name="connsiteX5-83" fmla="*/ 3288238 w 3288238"/>
              <a:gd name="connsiteY5-84" fmla="*/ 371332 h 2319389"/>
              <a:gd name="connsiteX6-85" fmla="*/ 3288238 w 3288238"/>
              <a:gd name="connsiteY6-86" fmla="*/ 1856617 h 2319389"/>
              <a:gd name="connsiteX7-87" fmla="*/ 3008346 w 3288238"/>
              <a:gd name="connsiteY7-88" fmla="*/ 2319389 h 2319389"/>
              <a:gd name="connsiteX0-89" fmla="*/ 371332 w 3288238"/>
              <a:gd name="connsiteY0-90" fmla="*/ 2227949 h 2227949"/>
              <a:gd name="connsiteX1-91" fmla="*/ 0 w 3288238"/>
              <a:gd name="connsiteY1-92" fmla="*/ 1856617 h 2227949"/>
              <a:gd name="connsiteX2-93" fmla="*/ 0 w 3288238"/>
              <a:gd name="connsiteY2-94" fmla="*/ 371332 h 2227949"/>
              <a:gd name="connsiteX3-95" fmla="*/ 371332 w 3288238"/>
              <a:gd name="connsiteY3-96" fmla="*/ 0 h 2227949"/>
              <a:gd name="connsiteX4-97" fmla="*/ 2916906 w 3288238"/>
              <a:gd name="connsiteY4-98" fmla="*/ 0 h 2227949"/>
              <a:gd name="connsiteX5-99" fmla="*/ 3288238 w 3288238"/>
              <a:gd name="connsiteY5-100" fmla="*/ 371332 h 2227949"/>
              <a:gd name="connsiteX6-101" fmla="*/ 3288238 w 3288238"/>
              <a:gd name="connsiteY6-102" fmla="*/ 1856617 h 2227949"/>
              <a:gd name="connsiteX0-103" fmla="*/ 0 w 3288238"/>
              <a:gd name="connsiteY0-104" fmla="*/ 1856617 h 1856617"/>
              <a:gd name="connsiteX1-105" fmla="*/ 0 w 3288238"/>
              <a:gd name="connsiteY1-106" fmla="*/ 371332 h 1856617"/>
              <a:gd name="connsiteX2-107" fmla="*/ 371332 w 3288238"/>
              <a:gd name="connsiteY2-108" fmla="*/ 0 h 1856617"/>
              <a:gd name="connsiteX3-109" fmla="*/ 2916906 w 3288238"/>
              <a:gd name="connsiteY3-110" fmla="*/ 0 h 1856617"/>
              <a:gd name="connsiteX4-111" fmla="*/ 3288238 w 3288238"/>
              <a:gd name="connsiteY4-112" fmla="*/ 371332 h 1856617"/>
              <a:gd name="connsiteX5-113" fmla="*/ 3288238 w 3288238"/>
              <a:gd name="connsiteY5-114" fmla="*/ 1856617 h 1856617"/>
              <a:gd name="connsiteX0-115" fmla="*/ 61470 w 3349708"/>
              <a:gd name="connsiteY0-116" fmla="*/ 1860113 h 1860113"/>
              <a:gd name="connsiteX1-117" fmla="*/ 61470 w 3349708"/>
              <a:gd name="connsiteY1-118" fmla="*/ 374828 h 1860113"/>
              <a:gd name="connsiteX2-119" fmla="*/ 103474 w 3349708"/>
              <a:gd name="connsiteY2-120" fmla="*/ 0 h 1860113"/>
              <a:gd name="connsiteX3-121" fmla="*/ 2978376 w 3349708"/>
              <a:gd name="connsiteY3-122" fmla="*/ 3496 h 1860113"/>
              <a:gd name="connsiteX4-123" fmla="*/ 3349708 w 3349708"/>
              <a:gd name="connsiteY4-124" fmla="*/ 374828 h 1860113"/>
              <a:gd name="connsiteX5-125" fmla="*/ 3349708 w 3349708"/>
              <a:gd name="connsiteY5-126" fmla="*/ 1860113 h 1860113"/>
              <a:gd name="connsiteX0-127" fmla="*/ 0 w 3288238"/>
              <a:gd name="connsiteY0-128" fmla="*/ 1860113 h 1860113"/>
              <a:gd name="connsiteX1-129" fmla="*/ 42004 w 3288238"/>
              <a:gd name="connsiteY1-130" fmla="*/ 0 h 1860113"/>
              <a:gd name="connsiteX2-131" fmla="*/ 2916906 w 3288238"/>
              <a:gd name="connsiteY2-132" fmla="*/ 3496 h 1860113"/>
              <a:gd name="connsiteX3-133" fmla="*/ 3288238 w 3288238"/>
              <a:gd name="connsiteY3-134" fmla="*/ 374828 h 1860113"/>
              <a:gd name="connsiteX4-135" fmla="*/ 3288238 w 3288238"/>
              <a:gd name="connsiteY4-136" fmla="*/ 1860113 h 1860113"/>
              <a:gd name="connsiteX0-137" fmla="*/ 19266 w 3307504"/>
              <a:gd name="connsiteY0-138" fmla="*/ 1863610 h 1863610"/>
              <a:gd name="connsiteX1-139" fmla="*/ 0 w 3307504"/>
              <a:gd name="connsiteY1-140" fmla="*/ 0 h 1863610"/>
              <a:gd name="connsiteX2-141" fmla="*/ 2936172 w 3307504"/>
              <a:gd name="connsiteY2-142" fmla="*/ 6993 h 1863610"/>
              <a:gd name="connsiteX3-143" fmla="*/ 3307504 w 3307504"/>
              <a:gd name="connsiteY3-144" fmla="*/ 378325 h 1863610"/>
              <a:gd name="connsiteX4-145" fmla="*/ 3307504 w 3307504"/>
              <a:gd name="connsiteY4-146" fmla="*/ 1863610 h 1863610"/>
              <a:gd name="connsiteX0-147" fmla="*/ 3949 w 3292187"/>
              <a:gd name="connsiteY0-148" fmla="*/ 1863610 h 1863610"/>
              <a:gd name="connsiteX1-149" fmla="*/ 0 w 3292187"/>
              <a:gd name="connsiteY1-150" fmla="*/ 0 h 1863610"/>
              <a:gd name="connsiteX2-151" fmla="*/ 2920855 w 3292187"/>
              <a:gd name="connsiteY2-152" fmla="*/ 6993 h 1863610"/>
              <a:gd name="connsiteX3-153" fmla="*/ 3292187 w 3292187"/>
              <a:gd name="connsiteY3-154" fmla="*/ 378325 h 1863610"/>
              <a:gd name="connsiteX4-155" fmla="*/ 3292187 w 3292187"/>
              <a:gd name="connsiteY4-156" fmla="*/ 1863610 h 18636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2187" h="1863610">
                <a:moveTo>
                  <a:pt x="3949" y="1863610"/>
                </a:moveTo>
                <a:cubicBezTo>
                  <a:pt x="2633" y="1242407"/>
                  <a:pt x="1316" y="621203"/>
                  <a:pt x="0" y="0"/>
                </a:cubicBezTo>
                <a:lnTo>
                  <a:pt x="2920855" y="6993"/>
                </a:lnTo>
                <a:cubicBezTo>
                  <a:pt x="3125936" y="6993"/>
                  <a:pt x="3292187" y="173244"/>
                  <a:pt x="3292187" y="378325"/>
                </a:cubicBezTo>
                <a:lnTo>
                  <a:pt x="3292187" y="1863610"/>
                </a:lnTo>
              </a:path>
            </a:pathLst>
          </a:custGeom>
          <a:noFill/>
          <a:ln w="57150" cap="flat" cmpd="sng" algn="ctr">
            <a:solidFill>
              <a:srgbClr val="226CA9"/>
            </a:solidFill>
            <a:prstDash val="solid"/>
            <a:headEnd type="triangle"/>
            <a:tailEnd type="triangle"/>
          </a:ln>
          <a:effectLst>
            <a:outerShdw blurRad="38100" dist="30000" dir="5400000" rotWithShape="0">
              <a:srgbClr val="000000">
                <a:alpha val="45000"/>
              </a:srgbClr>
            </a:outerShdw>
          </a:effectLst>
        </p:spPr>
        <p:txBody>
          <a:bodyPr lIns="90000" tIns="72000" rIns="90000" bIns="72000" anchor="ctr"/>
          <a:lstStyle/>
          <a:p>
            <a:pPr algn="ctr" defTabSz="914400">
              <a:spcBef>
                <a:spcPct val="50000"/>
              </a:spcBef>
              <a:buClr>
                <a:srgbClr val="F0AB00"/>
              </a:buClr>
              <a:buSzPct val="80000"/>
              <a:defRPr/>
            </a:pPr>
            <a:endParaRPr lang="en-US" sz="18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1" name="TextBox 110"/>
          <p:cNvSpPr txBox="1"/>
          <p:nvPr/>
        </p:nvSpPr>
        <p:spPr>
          <a:xfrm>
            <a:off x="3364654" y="3362325"/>
            <a:ext cx="798617" cy="1446550"/>
          </a:xfrm>
          <a:prstGeom prst="rect">
            <a:avLst/>
          </a:prstGeom>
          <a:noFill/>
        </p:spPr>
        <p:txBody>
          <a:bodyPr wrap="none">
            <a:spAutoFit/>
          </a:bodyPr>
          <a:lstStyle/>
          <a:p>
            <a:pPr algn="ctr">
              <a:spcBef>
                <a:spcPct val="50000"/>
              </a:spcBef>
              <a:buClr>
                <a:srgbClr val="F0AB00"/>
              </a:buClr>
              <a:buSzPct val="80000"/>
              <a:defRPr/>
            </a:pPr>
            <a: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t>Transfer</a:t>
            </a:r>
            <a:b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t>by</a:t>
            </a:r>
            <a:b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br>
            <a:b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br>
            <a:b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br>
            <a:b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t>HANA</a:t>
            </a:r>
            <a:b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t>database</a:t>
            </a:r>
            <a:b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100" kern="0" dirty="0">
                <a:latin typeface="微软雅黑" panose="020B0503020204020204" pitchFamily="34" charset="-122"/>
                <a:ea typeface="微软雅黑" panose="020B0503020204020204" pitchFamily="34" charset="-122"/>
                <a:cs typeface="Arial Unicode MS" panose="020B0604020202020204" pitchFamily="34" charset="-128"/>
              </a:rPr>
              <a:t>kernel</a:t>
            </a:r>
            <a:endParaRPr lang="en-US" sz="11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2" name="Oval 111"/>
          <p:cNvSpPr/>
          <p:nvPr/>
        </p:nvSpPr>
        <p:spPr bwMode="gray">
          <a:xfrm>
            <a:off x="2197100" y="3819525"/>
            <a:ext cx="149225" cy="146050"/>
          </a:xfrm>
          <a:prstGeom prst="ellipse">
            <a:avLst/>
          </a:prstGeom>
          <a:solidFill>
            <a:srgbClr val="226CA9"/>
          </a:solidFill>
          <a:ln w="6350" algn="ctr">
            <a:noFill/>
            <a:miter lim="800000"/>
          </a:ln>
        </p:spPr>
        <p:txBody>
          <a:bodyPr lIns="90000" tIns="72000" rIns="90000" bIns="72000" anchor="ctr"/>
          <a:lstStyle/>
          <a:p>
            <a:pPr algn="ctr" defTabSz="914400">
              <a:spcBef>
                <a:spcPct val="50000"/>
              </a:spcBef>
              <a:buClr>
                <a:srgbClr val="F0AB00"/>
              </a:buClr>
              <a:buSzPct val="80000"/>
              <a:defRPr/>
            </a:pPr>
            <a:endParaRPr lang="en-US" sz="18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3" name="Oval 112"/>
          <p:cNvSpPr/>
          <p:nvPr/>
        </p:nvSpPr>
        <p:spPr bwMode="gray">
          <a:xfrm>
            <a:off x="1471613" y="4132263"/>
            <a:ext cx="149225" cy="146050"/>
          </a:xfrm>
          <a:prstGeom prst="ellipse">
            <a:avLst/>
          </a:prstGeom>
          <a:solidFill>
            <a:srgbClr val="226CA9"/>
          </a:solidFill>
          <a:ln w="6350" algn="ctr">
            <a:noFill/>
            <a:miter lim="800000"/>
          </a:ln>
        </p:spPr>
        <p:txBody>
          <a:bodyPr lIns="90000" tIns="72000" rIns="90000" bIns="72000" anchor="ctr"/>
          <a:lstStyle/>
          <a:p>
            <a:pPr algn="ctr" defTabSz="914400">
              <a:spcBef>
                <a:spcPct val="50000"/>
              </a:spcBef>
              <a:buClr>
                <a:srgbClr val="F0AB00"/>
              </a:buClr>
              <a:buSzPct val="80000"/>
              <a:defRPr/>
            </a:pPr>
            <a:endParaRPr lang="en-US" sz="18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582" y="324075"/>
            <a:ext cx="11365617" cy="756175"/>
          </a:xfrm>
        </p:spPr>
        <p:txBody>
          <a:bodyPr/>
          <a:lstStyle/>
          <a:p>
            <a:r>
              <a:rPr lang="en-US" dirty="0">
                <a:solidFill>
                  <a:schemeClr val="tx1">
                    <a:lumMod val="75000"/>
                    <a:lumOff val="25000"/>
                  </a:schemeClr>
                </a:solidFill>
                <a:latin typeface="微软雅黑" panose="020B0503020204020204" pitchFamily="34" charset="-122"/>
                <a:ea typeface="微软雅黑" panose="020B0503020204020204" pitchFamily="34" charset="-122"/>
              </a:rPr>
              <a:t>SAP HANA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认证的第三方工具与方案</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 Placeholder 3"/>
          <p:cNvSpPr txBox="1"/>
          <p:nvPr/>
        </p:nvSpPr>
        <p:spPr>
          <a:xfrm>
            <a:off x="364875" y="1385185"/>
            <a:ext cx="7164172" cy="4727473"/>
          </a:xfrm>
          <a:prstGeom prst="rect">
            <a:avLst/>
          </a:prstGeom>
        </p:spPr>
        <p:txBody>
          <a:bodyPr lIns="108878" tIns="54439" rIns="108878" bIns="54439"/>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anose="05000000000000000000" pitchFamily="2" charset="2"/>
              <a:buNone/>
              <a:defRPr sz="1800" kern="1200">
                <a:solidFill>
                  <a:schemeClr val="tx1"/>
                </a:solidFill>
                <a:latin typeface="+mn-lt"/>
                <a:ea typeface="+mn-ea"/>
                <a:cs typeface="+mn-cs"/>
              </a:defRPr>
            </a:lvl2pPr>
            <a:lvl3pPr marL="179705" indent="-179705" algn="l" defTabSz="914400" rtl="0" eaLnBrk="1" latinLnBrk="0" hangingPunct="1">
              <a:spcBef>
                <a:spcPts val="400"/>
              </a:spcBef>
              <a:buClr>
                <a:schemeClr val="accent1"/>
              </a:buClr>
              <a:buSzPct val="100000"/>
              <a:buFont typeface="Wingdings" panose="05000000000000000000" pitchFamily="2" charset="2"/>
              <a:buChar char=""/>
              <a:defRPr sz="1600" kern="1200">
                <a:solidFill>
                  <a:schemeClr val="tx1"/>
                </a:solidFill>
                <a:latin typeface="+mn-lt"/>
                <a:ea typeface="+mn-ea"/>
                <a:cs typeface="+mn-cs"/>
              </a:defRPr>
            </a:lvl3pPr>
            <a:lvl4pPr marL="360045" indent="-179705" algn="l" defTabSz="914400" rtl="0" eaLnBrk="1" latinLnBrk="0" hangingPunct="1">
              <a:spcBef>
                <a:spcPts val="400"/>
              </a:spcBef>
              <a:buClr>
                <a:schemeClr val="accent2"/>
              </a:buClr>
              <a:buSzPct val="100000"/>
              <a:buFont typeface="Arial" panose="020B0604020202020204" pitchFamily="34" charset="0"/>
              <a:buChar char="–"/>
              <a:defRPr sz="1400" kern="1200">
                <a:solidFill>
                  <a:schemeClr val="tx1"/>
                </a:solidFill>
                <a:latin typeface="+mn-lt"/>
                <a:ea typeface="+mn-ea"/>
                <a:cs typeface="+mn-cs"/>
              </a:defRPr>
            </a:lvl4pPr>
            <a:lvl5pPr marL="541655" indent="-179705" algn="l" defTabSz="914400" rtl="0" eaLnBrk="1" latinLnBrk="0" hangingPunct="1">
              <a:spcBef>
                <a:spcPts val="250"/>
              </a:spcBef>
              <a:buClr>
                <a:schemeClr val="accent2"/>
              </a:buClr>
              <a:buSzPct val="100000"/>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14630" fontAlgn="base">
              <a:spcBef>
                <a:spcPts val="0"/>
              </a:spcBef>
              <a:spcAft>
                <a:spcPts val="415"/>
              </a:spcAft>
            </a:pPr>
            <a:r>
              <a:rPr lang="en-US" dirty="0">
                <a:latin typeface="微软雅黑" panose="020B0503020204020204" pitchFamily="34" charset="-122"/>
                <a:ea typeface="微软雅黑" panose="020B0503020204020204" pitchFamily="34" charset="-122"/>
              </a:rPr>
              <a:t>BI</a:t>
            </a:r>
            <a:r>
              <a:rPr lang="zh-CN" altLang="en-US" dirty="0">
                <a:latin typeface="微软雅黑" panose="020B0503020204020204" pitchFamily="34" charset="-122"/>
                <a:ea typeface="微软雅黑" panose="020B0503020204020204" pitchFamily="34" charset="-122"/>
              </a:rPr>
              <a:t>工具</a:t>
            </a:r>
            <a:endParaRPr lang="en-US" dirty="0">
              <a:latin typeface="微软雅黑" panose="020B0503020204020204" pitchFamily="34" charset="-122"/>
              <a:ea typeface="微软雅黑" panose="020B0503020204020204" pitchFamily="34" charset="-122"/>
            </a:endParaRPr>
          </a:p>
          <a:p>
            <a:pPr marL="203835" lvl="2" indent="-203835" fontAlgn="base">
              <a:spcBef>
                <a:spcPts val="0"/>
              </a:spcBef>
              <a:spcAft>
                <a:spcPts val="415"/>
              </a:spcAft>
            </a:pPr>
            <a:r>
              <a:rPr lang="en-US" sz="1400" dirty="0">
                <a:latin typeface="微软雅黑" panose="020B0503020204020204" pitchFamily="34" charset="-122"/>
                <a:ea typeface="微软雅黑" panose="020B0503020204020204" pitchFamily="34" charset="-122"/>
              </a:rPr>
              <a:t>Microsoft Excel, </a:t>
            </a:r>
            <a:r>
              <a:rPr lang="en-US" sz="1400" dirty="0" err="1">
                <a:latin typeface="微软雅黑" panose="020B0503020204020204" pitchFamily="34" charset="-122"/>
                <a:ea typeface="微软雅黑" panose="020B0503020204020204" pitchFamily="34" charset="-122"/>
              </a:rPr>
              <a:t>Microstrategy</a:t>
            </a:r>
            <a:r>
              <a:rPr lang="en-US" sz="1400" dirty="0">
                <a:latin typeface="微软雅黑" panose="020B0503020204020204" pitchFamily="34" charset="-122"/>
                <a:ea typeface="微软雅黑" panose="020B0503020204020204" pitchFamily="34" charset="-122"/>
              </a:rPr>
              <a:t>, Information Builders, </a:t>
            </a:r>
            <a:r>
              <a:rPr lang="en-US" sz="1400" dirty="0" err="1">
                <a:latin typeface="微软雅黑" panose="020B0503020204020204" pitchFamily="34" charset="-122"/>
                <a:ea typeface="微软雅黑" panose="020B0503020204020204" pitchFamily="34" charset="-122"/>
              </a:rPr>
              <a:t>Cognos</a:t>
            </a: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Birst</a:t>
            </a: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ArcPlan</a:t>
            </a: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WebFocus</a:t>
            </a: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Bissantz</a:t>
            </a:r>
            <a:r>
              <a:rPr lang="en-US" sz="1400" dirty="0">
                <a:latin typeface="微软雅黑" panose="020B0503020204020204" pitchFamily="34" charset="-122"/>
                <a:ea typeface="微软雅黑" panose="020B0503020204020204" pitchFamily="34" charset="-122"/>
              </a:rPr>
              <a:t> </a:t>
            </a:r>
            <a:endParaRPr lang="en-US" sz="1400" dirty="0">
              <a:latin typeface="微软雅黑" panose="020B0503020204020204" pitchFamily="34" charset="-122"/>
              <a:ea typeface="微软雅黑" panose="020B0503020204020204" pitchFamily="34" charset="-122"/>
            </a:endParaRPr>
          </a:p>
          <a:p>
            <a:pPr marL="203835" lvl="2" indent="-203835" fontAlgn="base">
              <a:spcBef>
                <a:spcPts val="0"/>
              </a:spcBef>
              <a:spcAft>
                <a:spcPts val="415"/>
              </a:spcAft>
            </a:pPr>
            <a:r>
              <a:rPr lang="en-US" sz="1400" dirty="0">
                <a:latin typeface="微软雅黑" panose="020B0503020204020204" pitchFamily="34" charset="-122"/>
                <a:ea typeface="微软雅黑" panose="020B0503020204020204" pitchFamily="34" charset="-122"/>
              </a:rPr>
              <a:t>Customers tested (Not Certified): Tableau, </a:t>
            </a:r>
            <a:r>
              <a:rPr lang="en-US" sz="1400" dirty="0" err="1">
                <a:latin typeface="微软雅黑" panose="020B0503020204020204" pitchFamily="34" charset="-122"/>
                <a:ea typeface="微软雅黑" panose="020B0503020204020204" pitchFamily="34" charset="-122"/>
              </a:rPr>
              <a:t>Tibco</a:t>
            </a: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Spotfire</a:t>
            </a: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Qlikview</a:t>
            </a:r>
            <a:r>
              <a:rPr lang="en-US" sz="1400" dirty="0">
                <a:latin typeface="微软雅黑" panose="020B0503020204020204" pitchFamily="34" charset="-122"/>
                <a:ea typeface="微软雅黑" panose="020B0503020204020204" pitchFamily="34" charset="-122"/>
              </a:rPr>
              <a:t>, OBIEE</a:t>
            </a:r>
            <a:endParaRPr lang="en-US" sz="1400" dirty="0">
              <a:latin typeface="微软雅黑" panose="020B0503020204020204" pitchFamily="34" charset="-122"/>
              <a:ea typeface="微软雅黑" panose="020B0503020204020204" pitchFamily="34" charset="-122"/>
            </a:endParaRPr>
          </a:p>
          <a:p>
            <a:pPr indent="-214630" fontAlgn="base">
              <a:spcBef>
                <a:spcPts val="0"/>
              </a:spcBef>
              <a:spcAft>
                <a:spcPts val="415"/>
              </a:spcAft>
            </a:pPr>
            <a:r>
              <a:rPr lang="en-US" dirty="0">
                <a:latin typeface="微软雅黑" panose="020B0503020204020204" pitchFamily="34" charset="-122"/>
                <a:ea typeface="微软雅黑" panose="020B0503020204020204" pitchFamily="34" charset="-122"/>
              </a:rPr>
              <a:t>ETL</a:t>
            </a:r>
            <a:r>
              <a:rPr lang="zh-CN" altLang="en-US" dirty="0">
                <a:latin typeface="微软雅黑" panose="020B0503020204020204" pitchFamily="34" charset="-122"/>
                <a:ea typeface="微软雅黑" panose="020B0503020204020204" pitchFamily="34" charset="-122"/>
              </a:rPr>
              <a:t>工具</a:t>
            </a:r>
            <a:endParaRPr lang="en-US" dirty="0">
              <a:latin typeface="微软雅黑" panose="020B0503020204020204" pitchFamily="34" charset="-122"/>
              <a:ea typeface="微软雅黑" panose="020B0503020204020204" pitchFamily="34" charset="-122"/>
            </a:endParaRPr>
          </a:p>
          <a:p>
            <a:pPr marL="203835" lvl="2" indent="-203835" fontAlgn="base">
              <a:spcBef>
                <a:spcPts val="0"/>
              </a:spcBef>
              <a:spcAft>
                <a:spcPts val="415"/>
              </a:spcAft>
            </a:pPr>
            <a:r>
              <a:rPr lang="en-US" sz="1400" dirty="0" err="1">
                <a:latin typeface="微软雅黑" panose="020B0503020204020204" pitchFamily="34" charset="-122"/>
                <a:ea typeface="微软雅黑" panose="020B0503020204020204" pitchFamily="34" charset="-122"/>
              </a:rPr>
              <a:t>Informatica</a:t>
            </a:r>
            <a:r>
              <a:rPr lang="en-US" sz="1400" dirty="0">
                <a:latin typeface="微软雅黑" panose="020B0503020204020204" pitchFamily="34" charset="-122"/>
                <a:ea typeface="微软雅黑" panose="020B0503020204020204" pitchFamily="34" charset="-122"/>
              </a:rPr>
              <a:t>, SAS, IBM </a:t>
            </a:r>
            <a:r>
              <a:rPr lang="en-US" sz="1400" dirty="0" err="1">
                <a:latin typeface="微软雅黑" panose="020B0503020204020204" pitchFamily="34" charset="-122"/>
                <a:ea typeface="微软雅黑" panose="020B0503020204020204" pitchFamily="34" charset="-122"/>
              </a:rPr>
              <a:t>Infosphere</a:t>
            </a:r>
            <a:r>
              <a:rPr lang="en-US" sz="1400" dirty="0">
                <a:latin typeface="微软雅黑" panose="020B0503020204020204" pitchFamily="34" charset="-122"/>
                <a:ea typeface="微软雅黑" panose="020B0503020204020204" pitchFamily="34" charset="-122"/>
              </a:rPr>
              <a:t> Information Server 9.1, BackOffice Associates </a:t>
            </a:r>
            <a:endParaRPr lang="en-US" sz="1400" dirty="0">
              <a:latin typeface="微软雅黑" panose="020B0503020204020204" pitchFamily="34" charset="-122"/>
              <a:ea typeface="微软雅黑" panose="020B0503020204020204" pitchFamily="34" charset="-122"/>
            </a:endParaRPr>
          </a:p>
          <a:p>
            <a:pPr indent="-214630" fontAlgn="base">
              <a:spcBef>
                <a:spcPts val="0"/>
              </a:spcBef>
              <a:spcAft>
                <a:spcPts val="415"/>
              </a:spcAft>
            </a:pPr>
            <a:r>
              <a:rPr lang="zh-CN" altLang="en-US" dirty="0">
                <a:latin typeface="微软雅黑" panose="020B0503020204020204" pitchFamily="34" charset="-122"/>
                <a:ea typeface="微软雅黑" panose="020B0503020204020204" pitchFamily="34" charset="-122"/>
              </a:rPr>
              <a:t>备份与恢复工具</a:t>
            </a:r>
            <a:endParaRPr lang="en-US" dirty="0">
              <a:latin typeface="微软雅黑" panose="020B0503020204020204" pitchFamily="34" charset="-122"/>
              <a:ea typeface="微软雅黑" panose="020B0503020204020204" pitchFamily="34" charset="-122"/>
            </a:endParaRPr>
          </a:p>
          <a:p>
            <a:pPr marL="203835" lvl="2" indent="-203835" fontAlgn="base">
              <a:spcBef>
                <a:spcPts val="0"/>
              </a:spcBef>
              <a:spcAft>
                <a:spcPts val="415"/>
              </a:spcAft>
            </a:pPr>
            <a:r>
              <a:rPr lang="en-US" sz="1400" dirty="0">
                <a:latin typeface="微软雅黑" panose="020B0503020204020204" pitchFamily="34" charset="-122"/>
                <a:ea typeface="微软雅黑" panose="020B0503020204020204" pitchFamily="34" charset="-122"/>
              </a:rPr>
              <a:t>Symantec (NetBackup), IBM (Tivoli Storage Manager for Enterprise), </a:t>
            </a:r>
            <a:r>
              <a:rPr lang="en-US" sz="1400" dirty="0" err="1">
                <a:latin typeface="微软雅黑" panose="020B0503020204020204" pitchFamily="34" charset="-122"/>
                <a:ea typeface="微软雅黑" panose="020B0503020204020204" pitchFamily="34" charset="-122"/>
              </a:rPr>
              <a:t>Commvault</a:t>
            </a: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Simpana</a:t>
            </a:r>
            <a:r>
              <a:rPr lang="en-US" sz="1400" dirty="0">
                <a:latin typeface="微软雅黑" panose="020B0503020204020204" pitchFamily="34" charset="-122"/>
                <a:ea typeface="微软雅黑" panose="020B0503020204020204" pitchFamily="34" charset="-122"/>
              </a:rPr>
              <a:t>), HP (Data Protector), EMC (Data Domain Boost, Networker), SEP (</a:t>
            </a:r>
            <a:r>
              <a:rPr lang="en-US" sz="1400" dirty="0" err="1">
                <a:latin typeface="微软雅黑" panose="020B0503020204020204" pitchFamily="34" charset="-122"/>
                <a:ea typeface="微软雅黑" panose="020B0503020204020204" pitchFamily="34" charset="-122"/>
              </a:rPr>
              <a:t>Sesam</a:t>
            </a:r>
            <a:r>
              <a:rPr lang="en-US" sz="1400" dirty="0">
                <a:latin typeface="微软雅黑" panose="020B0503020204020204" pitchFamily="34" charset="-122"/>
                <a:ea typeface="微软雅黑" panose="020B0503020204020204" pitchFamily="34" charset="-122"/>
              </a:rPr>
              <a:t>)</a:t>
            </a:r>
            <a:endParaRPr lang="en-US" sz="1400" dirty="0">
              <a:latin typeface="微软雅黑" panose="020B0503020204020204" pitchFamily="34" charset="-122"/>
              <a:ea typeface="微软雅黑" panose="020B0503020204020204" pitchFamily="34" charset="-122"/>
            </a:endParaRPr>
          </a:p>
          <a:p>
            <a:pPr indent="-214630" fontAlgn="base">
              <a:spcBef>
                <a:spcPts val="0"/>
              </a:spcBef>
              <a:spcAft>
                <a:spcPts val="415"/>
              </a:spcAft>
            </a:pPr>
            <a:r>
              <a:rPr lang="zh-CN" altLang="en-US" dirty="0">
                <a:latin typeface="微软雅黑" panose="020B0503020204020204" pitchFamily="34" charset="-122"/>
                <a:ea typeface="微软雅黑" panose="020B0503020204020204" pitchFamily="34" charset="-122"/>
              </a:rPr>
              <a:t>监控、告警与任务调度工具</a:t>
            </a:r>
            <a:endParaRPr lang="en-US" dirty="0">
              <a:latin typeface="微软雅黑" panose="020B0503020204020204" pitchFamily="34" charset="-122"/>
              <a:ea typeface="微软雅黑" panose="020B0503020204020204" pitchFamily="34" charset="-122"/>
            </a:endParaRPr>
          </a:p>
          <a:p>
            <a:pPr marL="203835" lvl="2" indent="-203835" fontAlgn="base">
              <a:spcBef>
                <a:spcPts val="0"/>
              </a:spcBef>
              <a:spcAft>
                <a:spcPts val="415"/>
              </a:spcAft>
            </a:pPr>
            <a:r>
              <a:rPr lang="en-US" sz="1400" dirty="0" err="1">
                <a:latin typeface="微软雅黑" panose="020B0503020204020204" pitchFamily="34" charset="-122"/>
                <a:ea typeface="微软雅黑" panose="020B0503020204020204" pitchFamily="34" charset="-122"/>
              </a:rPr>
              <a:t>Centerity</a:t>
            </a:r>
            <a:r>
              <a:rPr lang="en-US" sz="1400" dirty="0">
                <a:latin typeface="微软雅黑" panose="020B0503020204020204" pitchFamily="34" charset="-122"/>
                <a:ea typeface="微软雅黑" panose="020B0503020204020204" pitchFamily="34" charset="-122"/>
              </a:rPr>
              <a:t> (BSM, SP), Blue Medora (Ops MP for SAP HANA), </a:t>
            </a:r>
            <a:r>
              <a:rPr lang="en-US" sz="1400" dirty="0" err="1">
                <a:latin typeface="微软雅黑" panose="020B0503020204020204" pitchFamily="34" charset="-122"/>
                <a:ea typeface="微软雅黑" panose="020B0503020204020204" pitchFamily="34" charset="-122"/>
              </a:rPr>
              <a:t>DataVard</a:t>
            </a:r>
            <a:r>
              <a:rPr lang="en-US" sz="1400" dirty="0">
                <a:latin typeface="微软雅黑" panose="020B0503020204020204" pitchFamily="34" charset="-122"/>
                <a:ea typeface="微软雅黑" panose="020B0503020204020204" pitchFamily="34" charset="-122"/>
              </a:rPr>
              <a:t> (Canary Code), </a:t>
            </a:r>
            <a:r>
              <a:rPr lang="en-US" sz="1400" dirty="0" err="1">
                <a:latin typeface="微软雅黑" panose="020B0503020204020204" pitchFamily="34" charset="-122"/>
                <a:ea typeface="微软雅黑" panose="020B0503020204020204" pitchFamily="34" charset="-122"/>
              </a:rPr>
              <a:t>Syslink</a:t>
            </a: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Xandria</a:t>
            </a: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Bradmark</a:t>
            </a:r>
            <a:r>
              <a:rPr lang="en-US" sz="1400" dirty="0">
                <a:latin typeface="微软雅黑" panose="020B0503020204020204" pitchFamily="34" charset="-122"/>
                <a:ea typeface="微软雅黑" panose="020B0503020204020204" pitchFamily="34" charset="-122"/>
              </a:rPr>
              <a:t> (Surveillance DB), </a:t>
            </a:r>
            <a:r>
              <a:rPr lang="en-US" sz="1400" dirty="0" err="1">
                <a:latin typeface="微软雅黑" panose="020B0503020204020204" pitchFamily="34" charset="-122"/>
                <a:ea typeface="微软雅黑" panose="020B0503020204020204" pitchFamily="34" charset="-122"/>
              </a:rPr>
              <a:t>Axibase</a:t>
            </a:r>
            <a:r>
              <a:rPr lang="en-US" sz="1400" dirty="0">
                <a:latin typeface="微软雅黑" panose="020B0503020204020204" pitchFamily="34" charset="-122"/>
                <a:ea typeface="微软雅黑" panose="020B0503020204020204" pitchFamily="34" charset="-122"/>
              </a:rPr>
              <a:t> (AER for SAP HANA), </a:t>
            </a:r>
            <a:r>
              <a:rPr lang="en-US" sz="1400" dirty="0" err="1">
                <a:latin typeface="微软雅黑" panose="020B0503020204020204" pitchFamily="34" charset="-122"/>
                <a:ea typeface="微软雅黑" panose="020B0503020204020204" pitchFamily="34" charset="-122"/>
              </a:rPr>
              <a:t>Ozsoft</a:t>
            </a:r>
            <a:r>
              <a:rPr lang="en-US" sz="1400" dirty="0">
                <a:latin typeface="微软雅黑" panose="020B0503020204020204" pitchFamily="34" charset="-122"/>
                <a:ea typeface="微软雅黑" panose="020B0503020204020204" pitchFamily="34" charset="-122"/>
              </a:rPr>
              <a:t> (HANA Management Pack), Fujitsu (</a:t>
            </a:r>
            <a:r>
              <a:rPr lang="en-US" sz="1400" dirty="0" err="1">
                <a:latin typeface="微软雅黑" panose="020B0503020204020204" pitchFamily="34" charset="-122"/>
                <a:ea typeface="微软雅黑" panose="020B0503020204020204" pitchFamily="34" charset="-122"/>
              </a:rPr>
              <a:t>FlexFrame</a:t>
            </a:r>
            <a:r>
              <a:rPr lang="en-US" sz="1400" dirty="0">
                <a:latin typeface="微软雅黑" panose="020B0503020204020204" pitchFamily="34" charset="-122"/>
                <a:ea typeface="微软雅黑" panose="020B0503020204020204" pitchFamily="34" charset="-122"/>
              </a:rPr>
              <a:t>), Orchestrator, BMC (Patrol)</a:t>
            </a:r>
            <a:endParaRPr lang="en-US" sz="1400" dirty="0">
              <a:latin typeface="微软雅黑" panose="020B0503020204020204" pitchFamily="34" charset="-122"/>
              <a:ea typeface="微软雅黑" panose="020B0503020204020204" pitchFamily="34" charset="-122"/>
            </a:endParaRPr>
          </a:p>
          <a:p>
            <a:pPr indent="-214630" fontAlgn="base">
              <a:spcBef>
                <a:spcPts val="0"/>
              </a:spcBef>
              <a:spcAft>
                <a:spcPts val="415"/>
              </a:spcAft>
            </a:pPr>
            <a:r>
              <a:rPr lang="zh-CN" altLang="en-US" dirty="0">
                <a:latin typeface="微软雅黑" panose="020B0503020204020204" pitchFamily="34" charset="-122"/>
                <a:ea typeface="微软雅黑" panose="020B0503020204020204" pitchFamily="34" charset="-122"/>
              </a:rPr>
              <a:t>身份管理工具</a:t>
            </a:r>
            <a:endParaRPr lang="en-US" dirty="0">
              <a:latin typeface="微软雅黑" panose="020B0503020204020204" pitchFamily="34" charset="-122"/>
              <a:ea typeface="微软雅黑" panose="020B0503020204020204" pitchFamily="34" charset="-122"/>
            </a:endParaRPr>
          </a:p>
          <a:p>
            <a:pPr marL="203835" lvl="2" indent="-203835" fontAlgn="base">
              <a:spcBef>
                <a:spcPts val="0"/>
              </a:spcBef>
              <a:spcAft>
                <a:spcPts val="415"/>
              </a:spcAft>
            </a:pPr>
            <a:r>
              <a:rPr lang="en-US" dirty="0">
                <a:latin typeface="微软雅黑" panose="020B0503020204020204" pitchFamily="34" charset="-122"/>
                <a:ea typeface="微软雅黑" panose="020B0503020204020204" pitchFamily="34" charset="-122"/>
              </a:rPr>
              <a:t>Microsoft Active Directory (ADF) </a:t>
            </a:r>
            <a:endParaRPr lang="en-US" dirty="0">
              <a:latin typeface="微软雅黑" panose="020B0503020204020204" pitchFamily="34" charset="-122"/>
              <a:ea typeface="微软雅黑" panose="020B0503020204020204" pitchFamily="34" charset="-122"/>
            </a:endParaRPr>
          </a:p>
          <a:p>
            <a:pPr marL="24130" indent="-203835" fontAlgn="base">
              <a:spcBef>
                <a:spcPts val="0"/>
              </a:spcBef>
              <a:spcAft>
                <a:spcPts val="415"/>
              </a:spcAft>
            </a:pPr>
            <a:r>
              <a:rPr lang="zh-CN" altLang="en-US" dirty="0">
                <a:latin typeface="微软雅黑" panose="020B0503020204020204" pitchFamily="34" charset="-122"/>
                <a:ea typeface="微软雅黑" panose="020B0503020204020204" pitchFamily="34" charset="-122"/>
              </a:rPr>
              <a:t>基于</a:t>
            </a:r>
            <a:r>
              <a:rPr lang="en-US" dirty="0">
                <a:latin typeface="微软雅黑" panose="020B0503020204020204" pitchFamily="34" charset="-122"/>
                <a:ea typeface="微软雅黑" panose="020B0503020204020204" pitchFamily="34" charset="-122"/>
              </a:rPr>
              <a:t>SAP HANA</a:t>
            </a:r>
            <a:r>
              <a:rPr lang="zh-CN" altLang="en-US" dirty="0">
                <a:latin typeface="微软雅黑" panose="020B0503020204020204" pitchFamily="34" charset="-122"/>
                <a:ea typeface="微软雅黑" panose="020B0503020204020204" pitchFamily="34" charset="-122"/>
              </a:rPr>
              <a:t>认证过的第三方应用</a:t>
            </a:r>
            <a:r>
              <a:rPr lang="en-US" dirty="0">
                <a:latin typeface="微软雅黑" panose="020B0503020204020204" pitchFamily="34" charset="-122"/>
                <a:ea typeface="微软雅黑" panose="020B0503020204020204" pitchFamily="34" charset="-122"/>
              </a:rPr>
              <a:t>  - 75</a:t>
            </a:r>
            <a:endParaRPr lang="en-US" dirty="0">
              <a:latin typeface="微软雅黑" panose="020B0503020204020204" pitchFamily="34" charset="-122"/>
              <a:ea typeface="微软雅黑" panose="020B0503020204020204" pitchFamily="34" charset="-122"/>
            </a:endParaRPr>
          </a:p>
          <a:p>
            <a:pPr marL="0" lvl="2" indent="0" fontAlgn="base">
              <a:spcBef>
                <a:spcPts val="0"/>
              </a:spcBef>
              <a:spcAft>
                <a:spcPts val="415"/>
              </a:spcAft>
              <a:buNone/>
            </a:pPr>
            <a:endParaRPr lang="en-US"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1"/>
          <a:stretch>
            <a:fillRect/>
          </a:stretch>
        </p:blipFill>
        <p:spPr>
          <a:xfrm>
            <a:off x="7614618" y="1434295"/>
            <a:ext cx="3008884" cy="2024138"/>
          </a:xfrm>
          <a:prstGeom prst="rect">
            <a:avLst/>
          </a:prstGeom>
        </p:spPr>
      </p:pic>
      <p:pic>
        <p:nvPicPr>
          <p:cNvPr id="7" name="Picture 6"/>
          <p:cNvPicPr>
            <a:picLocks noChangeAspect="1"/>
          </p:cNvPicPr>
          <p:nvPr/>
        </p:nvPicPr>
        <p:blipFill>
          <a:blip r:embed="rId2"/>
          <a:stretch>
            <a:fillRect/>
          </a:stretch>
        </p:blipFill>
        <p:spPr>
          <a:xfrm>
            <a:off x="7627705" y="4482012"/>
            <a:ext cx="2512482" cy="560428"/>
          </a:xfrm>
          <a:prstGeom prst="rect">
            <a:avLst/>
          </a:prstGeom>
        </p:spPr>
      </p:pic>
      <p:pic>
        <p:nvPicPr>
          <p:cNvPr id="10" name="Picture 9"/>
          <p:cNvPicPr>
            <a:picLocks noChangeAspect="1"/>
          </p:cNvPicPr>
          <p:nvPr/>
        </p:nvPicPr>
        <p:blipFill>
          <a:blip r:embed="rId3"/>
          <a:stretch>
            <a:fillRect/>
          </a:stretch>
        </p:blipFill>
        <p:spPr>
          <a:xfrm>
            <a:off x="7612854" y="3593205"/>
            <a:ext cx="1743410" cy="771445"/>
          </a:xfrm>
          <a:prstGeom prst="rect">
            <a:avLst/>
          </a:prstGeom>
        </p:spPr>
      </p:pic>
      <p:pic>
        <p:nvPicPr>
          <p:cNvPr id="13" name="Picture 12"/>
          <p:cNvPicPr>
            <a:picLocks noChangeAspect="1"/>
          </p:cNvPicPr>
          <p:nvPr/>
        </p:nvPicPr>
        <p:blipFill>
          <a:blip r:embed="rId4"/>
          <a:stretch>
            <a:fillRect/>
          </a:stretch>
        </p:blipFill>
        <p:spPr>
          <a:xfrm>
            <a:off x="7627705" y="5141422"/>
            <a:ext cx="3946716" cy="560337"/>
          </a:xfrm>
          <a:prstGeom prst="rect">
            <a:avLst/>
          </a:prstGeom>
        </p:spPr>
      </p:pic>
      <p:pic>
        <p:nvPicPr>
          <p:cNvPr id="17" name="Picture 16"/>
          <p:cNvPicPr>
            <a:picLocks noChangeAspect="1"/>
          </p:cNvPicPr>
          <p:nvPr/>
        </p:nvPicPr>
        <p:blipFill>
          <a:blip r:embed="rId5"/>
          <a:stretch>
            <a:fillRect/>
          </a:stretch>
        </p:blipFill>
        <p:spPr>
          <a:xfrm>
            <a:off x="9440071" y="3682574"/>
            <a:ext cx="2371291" cy="889234"/>
          </a:xfrm>
          <a:prstGeom prst="rect">
            <a:avLst/>
          </a:prstGeom>
        </p:spPr>
      </p:pic>
      <p:pic>
        <p:nvPicPr>
          <p:cNvPr id="19" name="Picture 18"/>
          <p:cNvPicPr>
            <a:picLocks noChangeAspect="1"/>
          </p:cNvPicPr>
          <p:nvPr/>
        </p:nvPicPr>
        <p:blipFill>
          <a:blip r:embed="rId6"/>
          <a:stretch>
            <a:fillRect/>
          </a:stretch>
        </p:blipFill>
        <p:spPr>
          <a:xfrm>
            <a:off x="7627705" y="5800742"/>
            <a:ext cx="2881952" cy="5185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4000" y="3301309"/>
            <a:ext cx="11545200" cy="923330"/>
          </a:xfrm>
        </p:spPr>
        <p:txBody>
          <a:bodyPr/>
          <a:lstStyle/>
          <a:p>
            <a:r>
              <a:rPr lang="zh-CN" altLang="en-US" sz="4800" dirty="0">
                <a:latin typeface="微软雅黑" panose="020B0503020204020204" pitchFamily="34" charset="-122"/>
                <a:ea typeface="微软雅黑" panose="020B0503020204020204" pitchFamily="34" charset="-122"/>
              </a:rPr>
              <a:t>为什么选择</a:t>
            </a:r>
            <a:r>
              <a:rPr lang="en-US" altLang="zh-CN" sz="4800" dirty="0">
                <a:latin typeface="微软雅黑" panose="020B0503020204020204" pitchFamily="34" charset="-122"/>
                <a:ea typeface="微软雅黑" panose="020B0503020204020204" pitchFamily="34" charset="-122"/>
              </a:rPr>
              <a:t>SAP HANA</a:t>
            </a:r>
            <a:r>
              <a:rPr lang="zh-CN" altLang="en-US" sz="4800" dirty="0">
                <a:latin typeface="微软雅黑" panose="020B0503020204020204" pitchFamily="34" charset="-122"/>
                <a:ea typeface="微软雅黑" panose="020B0503020204020204" pitchFamily="34" charset="-122"/>
              </a:rPr>
              <a:t>平台</a:t>
            </a:r>
            <a:r>
              <a:rPr lang="en-US" altLang="zh-CN" sz="4800" dirty="0">
                <a:latin typeface="微软雅黑" panose="020B0503020204020204" pitchFamily="34" charset="-122"/>
                <a:ea typeface="微软雅黑" panose="020B0503020204020204" pitchFamily="34" charset="-122"/>
              </a:rPr>
              <a:t>?</a:t>
            </a:r>
            <a:endParaRPr lang="en-US" altLang="zh-CN" sz="4800" dirty="0">
              <a:latin typeface="微软雅黑" panose="020B0503020204020204" pitchFamily="34" charset="-122"/>
              <a:ea typeface="微软雅黑" panose="020B0503020204020204" pitchFamily="34" charset="-122"/>
            </a:endParaRPr>
          </a:p>
        </p:txBody>
      </p:sp>
      <p:sp>
        <p:nvSpPr>
          <p:cNvPr id="2" name="Picture Placeholder 1"/>
          <p:cNvSpPr>
            <a:spLocks noGrp="1"/>
          </p:cNvSpPr>
          <p:nvPr>
            <p:ph type="pic" sz="quarter" idx="11"/>
          </p:nvPr>
        </p:nvSpPr>
        <p:spPr/>
      </p:sp>
      <p:pic>
        <p:nvPicPr>
          <p:cNvPr id="10" name="Picture 9" descr="cloud-supergraphic.png"/>
          <p:cNvPicPr>
            <a:picLocks noChangeAspect="1"/>
          </p:cNvPicPr>
          <p:nvPr/>
        </p:nvPicPr>
        <p:blipFill rotWithShape="1">
          <a:blip r:embed="rId1" cstate="screen">
            <a:alphaModFix amt="60000"/>
          </a:blip>
          <a:srcRect t="14324" r="7690" b="27763"/>
          <a:stretch>
            <a:fillRect/>
          </a:stretch>
        </p:blipFill>
        <p:spPr>
          <a:xfrm>
            <a:off x="6762750" y="162037"/>
            <a:ext cx="5108576" cy="2136663"/>
          </a:xfrm>
          <a:prstGeom prst="rect">
            <a:avLst/>
          </a:prstGeom>
        </p:spPr>
      </p:pic>
      <p:pic>
        <p:nvPicPr>
          <p:cNvPr id="4" name="Picture 3"/>
          <p:cNvPicPr>
            <a:picLocks noChangeAspect="1"/>
          </p:cNvPicPr>
          <p:nvPr/>
        </p:nvPicPr>
        <p:blipFill>
          <a:blip r:embed="rId2"/>
          <a:stretch>
            <a:fillRect/>
          </a:stretch>
        </p:blipFill>
        <p:spPr>
          <a:xfrm>
            <a:off x="321875" y="162036"/>
            <a:ext cx="11547325" cy="21352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ounded Rectangle 133"/>
          <p:cNvSpPr/>
          <p:nvPr/>
        </p:nvSpPr>
        <p:spPr>
          <a:xfrm>
            <a:off x="432112" y="4786286"/>
            <a:ext cx="2171715" cy="1045630"/>
          </a:xfrm>
          <a:prstGeom prst="roundRect">
            <a:avLst>
              <a:gd name="adj" fmla="val 0"/>
            </a:avLst>
          </a:prstGeom>
          <a:noFill/>
          <a:ln w="12700" algn="ctr">
            <a:solidFill>
              <a:schemeClr val="accent2"/>
            </a:solidFill>
            <a:miter lim="800000"/>
          </a:ln>
        </p:spPr>
        <p:txBody>
          <a:bodyPr lIns="107163" tIns="85730" rIns="107163" bIns="85730" rtlCol="0" anchor="ctr"/>
          <a:lstStyle/>
          <a:p>
            <a:pPr algn="ctr" fontAlgn="base">
              <a:spcBef>
                <a:spcPct val="50000"/>
              </a:spcBef>
              <a:spcAft>
                <a:spcPct val="0"/>
              </a:spcAft>
              <a:buClr>
                <a:srgbClr val="F0AB00"/>
              </a:buClr>
              <a:buSzPct val="80000"/>
            </a:pPr>
            <a:r>
              <a:rPr lang="zh-CN" altLang="en-US" sz="1400" kern="0" dirty="0">
                <a:latin typeface="微软雅黑" panose="020B0503020204020204" pitchFamily="34" charset="-122"/>
                <a:ea typeface="微软雅黑" panose="020B0503020204020204" pitchFamily="34" charset="-122"/>
                <a:cs typeface="Arial Unicode MS" panose="020B0604020202020204" pitchFamily="34" charset="-128"/>
              </a:rPr>
              <a:t>无需等待数据处理</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37" name="Rounded Rectangle 136"/>
          <p:cNvSpPr/>
          <p:nvPr/>
        </p:nvSpPr>
        <p:spPr>
          <a:xfrm>
            <a:off x="9553315" y="4786276"/>
            <a:ext cx="2171715" cy="1045630"/>
          </a:xfrm>
          <a:prstGeom prst="roundRect">
            <a:avLst>
              <a:gd name="adj" fmla="val 0"/>
            </a:avLst>
          </a:prstGeom>
          <a:effectLst/>
        </p:spPr>
        <p:style>
          <a:lnRef idx="1">
            <a:schemeClr val="accent1"/>
          </a:lnRef>
          <a:fillRef idx="3">
            <a:schemeClr val="accent1"/>
          </a:fillRef>
          <a:effectRef idx="2">
            <a:schemeClr val="accent1"/>
          </a:effectRef>
          <a:fontRef idx="minor">
            <a:schemeClr val="lt1"/>
          </a:fontRef>
        </p:style>
        <p:txBody>
          <a:bodyPr spcFirstLastPara="0" vert="horz" wrap="square" lIns="103973" tIns="103973" rIns="103973" bIns="103973" numCol="1" spcCol="1512" anchor="ctr" anchorCtr="0">
            <a:noAutofit/>
          </a:bodyPr>
          <a:lstStyle/>
          <a:p>
            <a:pPr algn="ctr" defTabSz="741045">
              <a:lnSpc>
                <a:spcPct val="90000"/>
              </a:lnSpc>
              <a:spcBef>
                <a:spcPct val="0"/>
              </a:spcBef>
              <a:spcAft>
                <a:spcPct val="35000"/>
              </a:spcAft>
            </a:pPr>
            <a:r>
              <a:rPr lang="zh-CN" altLang="en-US" sz="1400" b="1" dirty="0">
                <a:solidFill>
                  <a:schemeClr val="tx1"/>
                </a:solidFill>
                <a:latin typeface="微软雅黑" panose="020B0503020204020204" pitchFamily="34" charset="-122"/>
                <a:ea typeface="微软雅黑" panose="020B0503020204020204" pitchFamily="34" charset="-122"/>
              </a:rPr>
              <a:t>实时</a:t>
            </a:r>
            <a:endParaRPr lang="en-US" sz="1400" b="1" dirty="0">
              <a:solidFill>
                <a:schemeClr val="tx1"/>
              </a:solidFill>
              <a:latin typeface="微软雅黑" panose="020B0503020204020204" pitchFamily="34" charset="-122"/>
              <a:ea typeface="微软雅黑" panose="020B0503020204020204" pitchFamily="34" charset="-122"/>
            </a:endParaRPr>
          </a:p>
          <a:p>
            <a:pPr algn="ctr" defTabSz="741045">
              <a:lnSpc>
                <a:spcPct val="90000"/>
              </a:lnSpc>
              <a:spcBef>
                <a:spcPct val="0"/>
              </a:spcBef>
              <a:spcAft>
                <a:spcPct val="35000"/>
              </a:spcAft>
            </a:pPr>
            <a:r>
              <a:rPr lang="zh-CN" altLang="en-US" sz="1400" b="1" dirty="0">
                <a:solidFill>
                  <a:schemeClr val="tx1"/>
                </a:solidFill>
                <a:latin typeface="微软雅黑" panose="020B0503020204020204" pitchFamily="34" charset="-122"/>
                <a:ea typeface="微软雅黑" panose="020B0503020204020204" pitchFamily="34" charset="-122"/>
              </a:rPr>
              <a:t>简化</a:t>
            </a:r>
            <a:endParaRPr lang="en-US" sz="1400" b="1" dirty="0">
              <a:solidFill>
                <a:schemeClr val="tx1"/>
              </a:solidFill>
              <a:latin typeface="微软雅黑" panose="020B0503020204020204" pitchFamily="34" charset="-122"/>
              <a:ea typeface="微软雅黑" panose="020B0503020204020204" pitchFamily="34" charset="-122"/>
            </a:endParaRPr>
          </a:p>
          <a:p>
            <a:pPr algn="ctr" defTabSz="741045">
              <a:lnSpc>
                <a:spcPct val="90000"/>
              </a:lnSpc>
              <a:spcBef>
                <a:spcPct val="0"/>
              </a:spcBef>
              <a:spcAft>
                <a:spcPct val="35000"/>
              </a:spcAft>
            </a:pPr>
            <a:r>
              <a:rPr lang="zh-CN" altLang="en-US" sz="1400" b="1" dirty="0">
                <a:solidFill>
                  <a:schemeClr val="tx1"/>
                </a:solidFill>
                <a:latin typeface="微软雅黑" panose="020B0503020204020204" pitchFamily="34" charset="-122"/>
                <a:ea typeface="微软雅黑" panose="020B0503020204020204" pitchFamily="34" charset="-122"/>
              </a:rPr>
              <a:t>创新</a:t>
            </a:r>
            <a:endParaRPr lang="en-US" sz="1400" b="1" dirty="0">
              <a:solidFill>
                <a:schemeClr val="tx1"/>
              </a:solidFill>
              <a:latin typeface="微软雅黑" panose="020B0503020204020204" pitchFamily="34" charset="-122"/>
              <a:ea typeface="微软雅黑" panose="020B0503020204020204" pitchFamily="34" charset="-122"/>
            </a:endParaRPr>
          </a:p>
        </p:txBody>
      </p:sp>
      <p:sp>
        <p:nvSpPr>
          <p:cNvPr id="135" name="Rounded Rectangle 134"/>
          <p:cNvSpPr/>
          <p:nvPr/>
        </p:nvSpPr>
        <p:spPr>
          <a:xfrm>
            <a:off x="3472513" y="4793215"/>
            <a:ext cx="2171715" cy="1045630"/>
          </a:xfrm>
          <a:prstGeom prst="roundRect">
            <a:avLst>
              <a:gd name="adj" fmla="val 0"/>
            </a:avLst>
          </a:prstGeom>
          <a:ln>
            <a:noFill/>
          </a:ln>
          <a:effectLst/>
        </p:spPr>
        <p:style>
          <a:lnRef idx="2">
            <a:schemeClr val="accent1"/>
          </a:lnRef>
          <a:fillRef idx="1">
            <a:schemeClr val="lt1"/>
          </a:fillRef>
          <a:effectRef idx="0">
            <a:schemeClr val="accent1"/>
          </a:effectRef>
          <a:fontRef idx="minor">
            <a:schemeClr val="dk1"/>
          </a:fontRef>
        </p:style>
        <p:txBody>
          <a:bodyPr spcFirstLastPara="0" vert="horz" wrap="square" lIns="103973" tIns="103973" rIns="103973" bIns="103973" numCol="1" spcCol="1512" anchor="ctr" anchorCtr="0">
            <a:noAutofit/>
          </a:bodyPr>
          <a:lstStyle/>
          <a:p>
            <a:pPr algn="ctr" defTabSz="741045">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同一平台处理分析型和事务型应用</a:t>
            </a:r>
            <a:endParaRPr lang="en-US" sz="1400" dirty="0">
              <a:latin typeface="微软雅黑" panose="020B0503020204020204" pitchFamily="34" charset="-122"/>
              <a:ea typeface="微软雅黑" panose="020B0503020204020204" pitchFamily="34" charset="-122"/>
            </a:endParaRPr>
          </a:p>
        </p:txBody>
      </p:sp>
      <p:sp>
        <p:nvSpPr>
          <p:cNvPr id="159" name="Rounded Rectangle 158"/>
          <p:cNvSpPr/>
          <p:nvPr/>
        </p:nvSpPr>
        <p:spPr bwMode="gray">
          <a:xfrm>
            <a:off x="6512914" y="4786276"/>
            <a:ext cx="2171715" cy="1045630"/>
          </a:xfrm>
          <a:prstGeom prst="roundRect">
            <a:avLst>
              <a:gd name="adj" fmla="val 0"/>
            </a:avLst>
          </a:prstGeom>
          <a:noFill/>
          <a:ln w="12700" algn="ctr">
            <a:solidFill>
              <a:schemeClr val="accent2"/>
            </a:solidFill>
            <a:miter lim="800000"/>
          </a:ln>
        </p:spPr>
        <p:txBody>
          <a:bodyPr lIns="107163" tIns="85730" rIns="107163" bIns="85730"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 name="Title 1"/>
          <p:cNvSpPr>
            <a:spLocks noGrp="1"/>
          </p:cNvSpPr>
          <p:nvPr>
            <p:ph type="title"/>
          </p:nvPr>
        </p:nvSpPr>
        <p:spPr>
          <a:xfrm>
            <a:off x="304858" y="324075"/>
            <a:ext cx="11693138" cy="756175"/>
          </a:xfrm>
        </p:spPr>
        <p:txBody>
          <a:bodyPr/>
          <a:lstStyle/>
          <a:p>
            <a:r>
              <a:rPr lang="zh-CN" altLang="en-US" dirty="0">
                <a:latin typeface="微软雅黑" panose="020B0503020204020204" pitchFamily="34" charset="-122"/>
                <a:ea typeface="微软雅黑" panose="020B0503020204020204" pitchFamily="34" charset="-122"/>
              </a:rPr>
              <a:t>内存计算技术为数据架构变革提供可能性</a:t>
            </a:r>
            <a:br>
              <a:rPr lang="en-US" dirty="0">
                <a:latin typeface="微软雅黑" panose="020B0503020204020204" pitchFamily="34" charset="-122"/>
                <a:ea typeface="微软雅黑" panose="020B0503020204020204" pitchFamily="34" charset="-122"/>
              </a:rPr>
            </a:br>
            <a:r>
              <a:rPr lang="zh-CN" altLang="en-US" sz="2400" b="0" dirty="0">
                <a:latin typeface="微软雅黑" panose="020B0503020204020204" pitchFamily="34" charset="-122"/>
                <a:ea typeface="微软雅黑" panose="020B0503020204020204" pitchFamily="34" charset="-122"/>
              </a:rPr>
              <a:t>只有数据在内存中处理才能满足实时要求</a:t>
            </a:r>
            <a:endParaRPr lang="en-US" sz="2400" b="0" dirty="0">
              <a:latin typeface="微软雅黑" panose="020B0503020204020204" pitchFamily="34" charset="-122"/>
              <a:ea typeface="微软雅黑" panose="020B0503020204020204" pitchFamily="34" charset="-122"/>
            </a:endParaRPr>
          </a:p>
        </p:txBody>
      </p:sp>
      <p:sp>
        <p:nvSpPr>
          <p:cNvPr id="136" name="Freeform 135"/>
          <p:cNvSpPr/>
          <p:nvPr/>
        </p:nvSpPr>
        <p:spPr>
          <a:xfrm>
            <a:off x="6537792" y="4820935"/>
            <a:ext cx="2116742" cy="971664"/>
          </a:xfrm>
          <a:custGeom>
            <a:avLst/>
            <a:gdLst>
              <a:gd name="connsiteX0" fmla="*/ 0 w 1628362"/>
              <a:gd name="connsiteY0" fmla="*/ 116021 h 1160208"/>
              <a:gd name="connsiteX1" fmla="*/ 116021 w 1628362"/>
              <a:gd name="connsiteY1" fmla="*/ 0 h 1160208"/>
              <a:gd name="connsiteX2" fmla="*/ 1512341 w 1628362"/>
              <a:gd name="connsiteY2" fmla="*/ 0 h 1160208"/>
              <a:gd name="connsiteX3" fmla="*/ 1628362 w 1628362"/>
              <a:gd name="connsiteY3" fmla="*/ 116021 h 1160208"/>
              <a:gd name="connsiteX4" fmla="*/ 1628362 w 1628362"/>
              <a:gd name="connsiteY4" fmla="*/ 1044187 h 1160208"/>
              <a:gd name="connsiteX5" fmla="*/ 1512341 w 1628362"/>
              <a:gd name="connsiteY5" fmla="*/ 1160208 h 1160208"/>
              <a:gd name="connsiteX6" fmla="*/ 116021 w 1628362"/>
              <a:gd name="connsiteY6" fmla="*/ 1160208 h 1160208"/>
              <a:gd name="connsiteX7" fmla="*/ 0 w 1628362"/>
              <a:gd name="connsiteY7" fmla="*/ 1044187 h 1160208"/>
              <a:gd name="connsiteX8" fmla="*/ 0 w 1628362"/>
              <a:gd name="connsiteY8" fmla="*/ 116021 h 116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362" h="1160208">
                <a:moveTo>
                  <a:pt x="0" y="116021"/>
                </a:moveTo>
                <a:cubicBezTo>
                  <a:pt x="0" y="51944"/>
                  <a:pt x="51944" y="0"/>
                  <a:pt x="116021" y="0"/>
                </a:cubicBezTo>
                <a:lnTo>
                  <a:pt x="1512341" y="0"/>
                </a:lnTo>
                <a:cubicBezTo>
                  <a:pt x="1576418" y="0"/>
                  <a:pt x="1628362" y="51944"/>
                  <a:pt x="1628362" y="116021"/>
                </a:cubicBezTo>
                <a:lnTo>
                  <a:pt x="1628362" y="1044187"/>
                </a:lnTo>
                <a:cubicBezTo>
                  <a:pt x="1628362" y="1108264"/>
                  <a:pt x="1576418" y="1160208"/>
                  <a:pt x="1512341" y="1160208"/>
                </a:cubicBezTo>
                <a:lnTo>
                  <a:pt x="116021" y="1160208"/>
                </a:lnTo>
                <a:cubicBezTo>
                  <a:pt x="51944" y="1160208"/>
                  <a:pt x="0" y="1108264"/>
                  <a:pt x="0" y="1044187"/>
                </a:cubicBezTo>
                <a:lnTo>
                  <a:pt x="0" y="116021"/>
                </a:lnTo>
                <a:close/>
              </a:path>
            </a:pathLst>
          </a:custGeom>
          <a:ln>
            <a:noFill/>
          </a:ln>
          <a:effectLst/>
        </p:spPr>
        <p:style>
          <a:lnRef idx="2">
            <a:schemeClr val="accent1"/>
          </a:lnRef>
          <a:fillRef idx="1">
            <a:schemeClr val="lt1"/>
          </a:fillRef>
          <a:effectRef idx="0">
            <a:schemeClr val="accent1"/>
          </a:effectRef>
          <a:fontRef idx="minor">
            <a:schemeClr val="dk1"/>
          </a:fontRef>
        </p:style>
        <p:txBody>
          <a:bodyPr spcFirstLastPara="0" vert="horz" wrap="square" lIns="103973" tIns="103973" rIns="103973" bIns="103973" numCol="1" spcCol="1512" anchor="ctr" anchorCtr="0">
            <a:noAutofit/>
          </a:bodyPr>
          <a:lstStyle/>
          <a:p>
            <a:pPr algn="ctr" defTabSz="741045">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能够处理广泛</a:t>
            </a:r>
            <a:br>
              <a:rPr lang="en-US" altLang="zh-CN"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的数据类型</a:t>
            </a:r>
            <a:endParaRPr lang="en-US" sz="1400" dirty="0">
              <a:latin typeface="微软雅黑" panose="020B0503020204020204" pitchFamily="34" charset="-122"/>
              <a:ea typeface="微软雅黑" panose="020B0503020204020204" pitchFamily="34" charset="-122"/>
            </a:endParaRPr>
          </a:p>
        </p:txBody>
      </p:sp>
      <p:sp>
        <p:nvSpPr>
          <p:cNvPr id="145" name="Chevron 144"/>
          <p:cNvSpPr/>
          <p:nvPr/>
        </p:nvSpPr>
        <p:spPr bwMode="gray">
          <a:xfrm>
            <a:off x="2843940" y="4921181"/>
            <a:ext cx="398278" cy="836774"/>
          </a:xfrm>
          <a:prstGeom prst="chevron">
            <a:avLst>
              <a:gd name="adj" fmla="val 77631"/>
            </a:avLst>
          </a:prstGeom>
          <a:solidFill>
            <a:schemeClr val="accent2">
              <a:alpha val="98000"/>
            </a:schemeClr>
          </a:solidFill>
        </p:spPr>
        <p:txBody>
          <a:bodyPr wrap="square" lIns="108878" tIns="54439" rIns="108878" bIns="54439" rtlCol="0" anchor="ctr" anchorCtr="1">
            <a:noAutofit/>
          </a:bodyPr>
          <a:lstStyle/>
          <a:p>
            <a:pPr algn="ctr"/>
            <a:endParaRPr lang="en-US" sz="1100" dirty="0">
              <a:solidFill>
                <a:srgbClr val="FFFFFF"/>
              </a:solidFill>
              <a:latin typeface="微软雅黑" panose="020B0503020204020204" pitchFamily="34" charset="-122"/>
              <a:ea typeface="微软雅黑" panose="020B0503020204020204" pitchFamily="34" charset="-122"/>
              <a:cs typeface="Arial" panose="020B0604020202020204"/>
            </a:endParaRPr>
          </a:p>
        </p:txBody>
      </p:sp>
      <p:sp>
        <p:nvSpPr>
          <p:cNvPr id="155" name="Chevron 154"/>
          <p:cNvSpPr/>
          <p:nvPr/>
        </p:nvSpPr>
        <p:spPr bwMode="gray">
          <a:xfrm>
            <a:off x="5846907" y="4920505"/>
            <a:ext cx="398278" cy="836774"/>
          </a:xfrm>
          <a:prstGeom prst="chevron">
            <a:avLst>
              <a:gd name="adj" fmla="val 77631"/>
            </a:avLst>
          </a:prstGeom>
          <a:solidFill>
            <a:schemeClr val="accent2">
              <a:alpha val="98000"/>
            </a:schemeClr>
          </a:solidFill>
        </p:spPr>
        <p:txBody>
          <a:bodyPr wrap="square" lIns="108878" tIns="54439" rIns="108878" bIns="54439" rtlCol="0" anchor="ctr" anchorCtr="1">
            <a:noAutofit/>
          </a:bodyPr>
          <a:lstStyle/>
          <a:p>
            <a:pPr algn="ctr"/>
            <a:endParaRPr lang="en-US" sz="1100" dirty="0">
              <a:solidFill>
                <a:srgbClr val="FFFFFF"/>
              </a:solidFill>
              <a:latin typeface="微软雅黑" panose="020B0503020204020204" pitchFamily="34" charset="-122"/>
              <a:ea typeface="微软雅黑" panose="020B0503020204020204" pitchFamily="34" charset="-122"/>
              <a:cs typeface="Arial" panose="020B0604020202020204"/>
            </a:endParaRPr>
          </a:p>
        </p:txBody>
      </p:sp>
      <p:sp>
        <p:nvSpPr>
          <p:cNvPr id="156" name="Chevron 155"/>
          <p:cNvSpPr/>
          <p:nvPr/>
        </p:nvSpPr>
        <p:spPr bwMode="gray">
          <a:xfrm>
            <a:off x="8960006" y="4920505"/>
            <a:ext cx="398278" cy="836774"/>
          </a:xfrm>
          <a:prstGeom prst="chevron">
            <a:avLst>
              <a:gd name="adj" fmla="val 77631"/>
            </a:avLst>
          </a:prstGeom>
          <a:solidFill>
            <a:schemeClr val="accent2">
              <a:alpha val="98000"/>
            </a:schemeClr>
          </a:solidFill>
        </p:spPr>
        <p:txBody>
          <a:bodyPr wrap="square" lIns="108878" tIns="54439" rIns="108878" bIns="54439" rtlCol="0" anchor="ctr" anchorCtr="1">
            <a:noAutofit/>
          </a:bodyPr>
          <a:lstStyle/>
          <a:p>
            <a:pPr algn="ctr"/>
            <a:endParaRPr lang="en-US" sz="1100" dirty="0">
              <a:solidFill>
                <a:srgbClr val="FFFFFF"/>
              </a:solidFill>
              <a:latin typeface="微软雅黑" panose="020B0503020204020204" pitchFamily="34" charset="-122"/>
              <a:ea typeface="微软雅黑" panose="020B0503020204020204" pitchFamily="34" charset="-122"/>
              <a:cs typeface="Arial" panose="020B0604020202020204"/>
            </a:endParaRPr>
          </a:p>
        </p:txBody>
      </p:sp>
      <p:sp>
        <p:nvSpPr>
          <p:cNvPr id="4" name="Rounded Rectangle 3"/>
          <p:cNvSpPr/>
          <p:nvPr/>
        </p:nvSpPr>
        <p:spPr bwMode="gray">
          <a:xfrm>
            <a:off x="3472513" y="4786276"/>
            <a:ext cx="2171715" cy="1045630"/>
          </a:xfrm>
          <a:prstGeom prst="roundRect">
            <a:avLst>
              <a:gd name="adj" fmla="val 0"/>
            </a:avLst>
          </a:prstGeom>
          <a:noFill/>
          <a:ln w="12700" algn="ctr">
            <a:solidFill>
              <a:schemeClr val="accent2"/>
            </a:solidFill>
            <a:miter lim="800000"/>
          </a:ln>
        </p:spPr>
        <p:txBody>
          <a:bodyPr lIns="107163" tIns="85730" rIns="107163" bIns="85730" rtlCol="0" anchor="ctr"/>
          <a:lstStyle/>
          <a:p>
            <a:pPr algn="ctr" fontAlgn="base">
              <a:spcBef>
                <a:spcPct val="50000"/>
              </a:spcBef>
              <a:spcAft>
                <a:spcPct val="0"/>
              </a:spcAft>
              <a:buClr>
                <a:srgbClr val="F0AB00"/>
              </a:buClr>
              <a:buSzPct val="80000"/>
            </a:pPr>
            <a:endParaRPr lang="en-US" sz="18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310" name="Group 309"/>
          <p:cNvGrpSpPr/>
          <p:nvPr/>
        </p:nvGrpSpPr>
        <p:grpSpPr>
          <a:xfrm>
            <a:off x="432113" y="2863098"/>
            <a:ext cx="11330950" cy="1523339"/>
            <a:chOff x="324000" y="3355855"/>
            <a:chExt cx="8496000" cy="1522986"/>
          </a:xfrm>
        </p:grpSpPr>
        <p:sp>
          <p:nvSpPr>
            <p:cNvPr id="365" name="Rectangle 364"/>
            <p:cNvSpPr/>
            <p:nvPr/>
          </p:nvSpPr>
          <p:spPr bwMode="gray">
            <a:xfrm>
              <a:off x="324000" y="3355855"/>
              <a:ext cx="8496000" cy="1522986"/>
            </a:xfrm>
            <a:prstGeom prst="rect">
              <a:avLst/>
            </a:prstGeom>
            <a:noFill/>
            <a:ln w="6350" algn="ctr">
              <a:solidFill>
                <a:schemeClr val="accent2"/>
              </a:solidFill>
              <a:miter lim="800000"/>
            </a:ln>
          </p:spPr>
          <p:txBody>
            <a:bodyPr lIns="90000" tIns="72000" rIns="90000" bIns="72000" rtlCol="0" anchor="t" anchorCtr="0"/>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66" name="Rectangle 365"/>
            <p:cNvSpPr/>
            <p:nvPr/>
          </p:nvSpPr>
          <p:spPr>
            <a:xfrm>
              <a:off x="1933996" y="3403555"/>
              <a:ext cx="5276008" cy="461558"/>
            </a:xfrm>
            <a:prstGeom prst="rect">
              <a:avLst/>
            </a:prstGeom>
          </p:spPr>
          <p:txBody>
            <a:bodyPr wrap="square">
              <a:spAutoFit/>
            </a:bodyPr>
            <a:lstStyle/>
            <a:p>
              <a:pPr algn="ctr" fontAlgn="base">
                <a:spcBef>
                  <a:spcPct val="50000"/>
                </a:spcBef>
                <a:spcAft>
                  <a:spcPct val="0"/>
                </a:spcAft>
                <a:buClr>
                  <a:srgbClr val="F0AB00"/>
                </a:buClr>
                <a:buSzPct val="80000"/>
              </a:pPr>
              <a:r>
                <a:rPr lang="zh-CN" altLang="en-US" sz="2400" b="1" kern="0" dirty="0">
                  <a:latin typeface="微软雅黑" panose="020B0503020204020204" pitchFamily="34" charset="-122"/>
                  <a:ea typeface="微软雅黑" panose="020B0503020204020204" pitchFamily="34" charset="-122"/>
                  <a:cs typeface="Arial Unicode MS" panose="020B0604020202020204" pitchFamily="34" charset="-128"/>
                </a:rPr>
                <a:t>适用于所有应用的内存计算平台</a:t>
              </a:r>
              <a:endParaRPr lang="en-US" sz="2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311" name="Group 310"/>
          <p:cNvGrpSpPr/>
          <p:nvPr/>
        </p:nvGrpSpPr>
        <p:grpSpPr>
          <a:xfrm>
            <a:off x="2110664" y="2924534"/>
            <a:ext cx="407100" cy="355692"/>
            <a:chOff x="2046552" y="3014619"/>
            <a:chExt cx="1541073" cy="1541073"/>
          </a:xfrm>
        </p:grpSpPr>
        <p:sp>
          <p:nvSpPr>
            <p:cNvPr id="312" name="Rounded Rectangle 311"/>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400"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13"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400"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14" name="Rounded Rectangle 313"/>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15" name="Right Triangle 314"/>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316" name="Group 315"/>
            <p:cNvGrpSpPr/>
            <p:nvPr/>
          </p:nvGrpSpPr>
          <p:grpSpPr>
            <a:xfrm>
              <a:off x="2241846" y="3014619"/>
              <a:ext cx="1150485" cy="88005"/>
              <a:chOff x="2620824" y="4036835"/>
              <a:chExt cx="1363166" cy="104274"/>
            </a:xfrm>
            <a:solidFill>
              <a:schemeClr val="tx1"/>
            </a:solidFill>
          </p:grpSpPr>
          <p:sp>
            <p:nvSpPr>
              <p:cNvPr id="354" name="Rectangle 353"/>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5" name="Rectangle 354"/>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6" name="Rectangle 355"/>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7" name="Rectangle 356"/>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8" name="Rectangle 357"/>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9" name="Rectangle 358"/>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60" name="Rectangle 359"/>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61" name="Rectangle 360"/>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62" name="Rectangle 361"/>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63" name="Rectangle 362"/>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64" name="Rectangle 363"/>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317" name="Group 316"/>
            <p:cNvGrpSpPr/>
            <p:nvPr/>
          </p:nvGrpSpPr>
          <p:grpSpPr>
            <a:xfrm>
              <a:off x="2241846" y="4467687"/>
              <a:ext cx="1150485" cy="88005"/>
              <a:chOff x="2620824" y="4036835"/>
              <a:chExt cx="1363166" cy="104274"/>
            </a:xfrm>
            <a:solidFill>
              <a:schemeClr val="tx1"/>
            </a:solidFill>
          </p:grpSpPr>
          <p:sp>
            <p:nvSpPr>
              <p:cNvPr id="343" name="Rectangle 342"/>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4" name="Rectangle 343"/>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5" name="Rectangle 344"/>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6" name="Rectangle 345"/>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7" name="Rectangle 346"/>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8" name="Rectangle 347"/>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9" name="Rectangle 348"/>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0" name="Rectangle 349"/>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1" name="Rectangle 350"/>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2" name="Rectangle 351"/>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53" name="Rectangle 352"/>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318" name="Group 317"/>
            <p:cNvGrpSpPr/>
            <p:nvPr/>
          </p:nvGrpSpPr>
          <p:grpSpPr>
            <a:xfrm rot="16200000">
              <a:off x="2241846" y="3014622"/>
              <a:ext cx="1150485" cy="1541073"/>
              <a:chOff x="2620824" y="4018547"/>
              <a:chExt cx="1363166" cy="1825959"/>
            </a:xfrm>
            <a:solidFill>
              <a:schemeClr val="tx1"/>
            </a:solidFill>
          </p:grpSpPr>
          <p:grpSp>
            <p:nvGrpSpPr>
              <p:cNvPr id="319" name="Group 318"/>
              <p:cNvGrpSpPr/>
              <p:nvPr/>
            </p:nvGrpSpPr>
            <p:grpSpPr>
              <a:xfrm>
                <a:off x="2620824" y="4018547"/>
                <a:ext cx="1363166" cy="104274"/>
                <a:chOff x="2620824" y="4036835"/>
                <a:chExt cx="1363166" cy="104274"/>
              </a:xfrm>
              <a:grpFill/>
            </p:grpSpPr>
            <p:sp>
              <p:nvSpPr>
                <p:cNvPr id="332" name="Rectangle 331"/>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3" name="Rectangle 332"/>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4" name="Rectangle 333"/>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5" name="Rectangle 334"/>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6" name="Rectangle 335"/>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7" name="Rectangle 336"/>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8" name="Rectangle 337"/>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9" name="Rectangle 338"/>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0" name="Rectangle 339"/>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1" name="Rectangle 340"/>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42" name="Rectangle 341"/>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320" name="Group 319"/>
              <p:cNvGrpSpPr/>
              <p:nvPr/>
            </p:nvGrpSpPr>
            <p:grpSpPr>
              <a:xfrm>
                <a:off x="2620824" y="5740232"/>
                <a:ext cx="1363166" cy="104274"/>
                <a:chOff x="2620824" y="4036835"/>
                <a:chExt cx="1363166" cy="104274"/>
              </a:xfrm>
              <a:grpFill/>
            </p:grpSpPr>
            <p:sp>
              <p:nvSpPr>
                <p:cNvPr id="321" name="Rectangle 320"/>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2" name="Rectangle 321"/>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3" name="Rectangle 322"/>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4" name="Rectangle 323"/>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5" name="Rectangle 324"/>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6" name="Rectangle 325"/>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7" name="Rectangle 326"/>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8" name="Rectangle 327"/>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9" name="Rectangle 328"/>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0" name="Rectangle 329"/>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1" name="Rectangle 330"/>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grpSp>
      <p:sp>
        <p:nvSpPr>
          <p:cNvPr id="367" name="Rounded Rectangle 366"/>
          <p:cNvSpPr/>
          <p:nvPr/>
        </p:nvSpPr>
        <p:spPr bwMode="gray">
          <a:xfrm>
            <a:off x="432113" y="2145079"/>
            <a:ext cx="1307447" cy="569971"/>
          </a:xfrm>
          <a:prstGeom prst="roundRect">
            <a:avLst>
              <a:gd name="adj" fmla="val 0"/>
            </a:avLst>
          </a:prstGeom>
          <a:noFill/>
          <a:ln w="6350" algn="ctr">
            <a:solidFill>
              <a:schemeClr val="accent2"/>
            </a:solidFill>
            <a:miter lim="800000"/>
          </a:ln>
        </p:spPr>
        <p:txBody>
          <a:bodyPr lIns="0" tIns="108878" rIns="0" bIns="85730" rtlCol="0" anchor="t" anchorCtr="1"/>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Manufacturing App</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68" name="Rounded Rectangle 367"/>
          <p:cNvSpPr/>
          <p:nvPr/>
        </p:nvSpPr>
        <p:spPr bwMode="gray">
          <a:xfrm>
            <a:off x="1864041" y="2145079"/>
            <a:ext cx="1307447" cy="569971"/>
          </a:xfrm>
          <a:prstGeom prst="roundRect">
            <a:avLst>
              <a:gd name="adj" fmla="val 0"/>
            </a:avLst>
          </a:prstGeom>
          <a:noFill/>
          <a:ln w="6350" algn="ctr">
            <a:solidFill>
              <a:schemeClr val="accent2"/>
            </a:solidFill>
            <a:miter lim="800000"/>
          </a:ln>
        </p:spPr>
        <p:txBody>
          <a:bodyPr lIns="0" tIns="108878" rIns="0" bIns="85730" rtlCol="0" anchor="t" anchorCtr="1"/>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Finance</a:t>
            </a:r>
            <a:b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 App</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69" name="Rounded Rectangle 368"/>
          <p:cNvSpPr/>
          <p:nvPr/>
        </p:nvSpPr>
        <p:spPr bwMode="gray">
          <a:xfrm>
            <a:off x="3295970" y="2145079"/>
            <a:ext cx="1307447" cy="569971"/>
          </a:xfrm>
          <a:prstGeom prst="roundRect">
            <a:avLst>
              <a:gd name="adj" fmla="val 0"/>
            </a:avLst>
          </a:prstGeom>
          <a:noFill/>
          <a:ln w="6350" algn="ctr">
            <a:solidFill>
              <a:schemeClr val="accent2"/>
            </a:solidFill>
            <a:miter lim="800000"/>
          </a:ln>
        </p:spPr>
        <p:txBody>
          <a:bodyPr lIns="0" tIns="108878" rIns="0" bIns="85730" rtlCol="0" anchor="t" anchorCtr="1"/>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Sales</a:t>
            </a:r>
            <a:b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App</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70" name="Rounded Rectangle 369"/>
          <p:cNvSpPr/>
          <p:nvPr/>
        </p:nvSpPr>
        <p:spPr bwMode="gray">
          <a:xfrm>
            <a:off x="6159828" y="2145079"/>
            <a:ext cx="1307447" cy="569971"/>
          </a:xfrm>
          <a:prstGeom prst="roundRect">
            <a:avLst>
              <a:gd name="adj" fmla="val 0"/>
            </a:avLst>
          </a:prstGeom>
          <a:noFill/>
          <a:ln w="6350" algn="ctr">
            <a:solidFill>
              <a:schemeClr val="accent2"/>
            </a:solidFill>
            <a:miter lim="800000"/>
          </a:ln>
        </p:spPr>
        <p:txBody>
          <a:bodyPr lIns="0" tIns="108878" rIns="0" bIns="85730" rtlCol="0" anchor="t" anchorCtr="1"/>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Service</a:t>
            </a:r>
            <a:b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 App</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71" name="Rounded Rectangle 370"/>
          <p:cNvSpPr/>
          <p:nvPr/>
        </p:nvSpPr>
        <p:spPr bwMode="gray">
          <a:xfrm>
            <a:off x="9023685" y="2145079"/>
            <a:ext cx="1307447" cy="569971"/>
          </a:xfrm>
          <a:prstGeom prst="roundRect">
            <a:avLst>
              <a:gd name="adj" fmla="val 0"/>
            </a:avLst>
          </a:prstGeom>
          <a:noFill/>
          <a:ln w="6350" algn="ctr">
            <a:solidFill>
              <a:schemeClr val="accent2"/>
            </a:solidFill>
            <a:miter lim="800000"/>
          </a:ln>
        </p:spPr>
        <p:txBody>
          <a:bodyPr lIns="0" tIns="108878" rIns="0" bIns="85730" rtlCol="0" anchor="t" anchorCtr="1"/>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Streaming</a:t>
            </a:r>
            <a:b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App</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72" name="Rounded Rectangle 371"/>
          <p:cNvSpPr/>
          <p:nvPr/>
        </p:nvSpPr>
        <p:spPr bwMode="gray">
          <a:xfrm>
            <a:off x="10455615" y="2145079"/>
            <a:ext cx="1307447" cy="569971"/>
          </a:xfrm>
          <a:prstGeom prst="roundRect">
            <a:avLst>
              <a:gd name="adj" fmla="val 0"/>
            </a:avLst>
          </a:prstGeom>
          <a:noFill/>
          <a:ln w="6350" algn="ctr">
            <a:solidFill>
              <a:schemeClr val="accent2"/>
            </a:solidFill>
            <a:miter lim="800000"/>
          </a:ln>
        </p:spPr>
        <p:txBody>
          <a:bodyPr lIns="0" tIns="108878" rIns="0" bIns="85730" rtlCol="0" anchor="t" anchorCtr="1"/>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Predictive</a:t>
            </a:r>
            <a:b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App</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73" name="Rounded Rectangle 372"/>
          <p:cNvSpPr/>
          <p:nvPr/>
        </p:nvSpPr>
        <p:spPr bwMode="gray">
          <a:xfrm>
            <a:off x="4727899" y="2145079"/>
            <a:ext cx="1307447" cy="569971"/>
          </a:xfrm>
          <a:prstGeom prst="roundRect">
            <a:avLst>
              <a:gd name="adj" fmla="val 0"/>
            </a:avLst>
          </a:prstGeom>
          <a:noFill/>
          <a:ln w="6350" algn="ctr">
            <a:solidFill>
              <a:schemeClr val="accent2"/>
            </a:solidFill>
            <a:miter lim="800000"/>
          </a:ln>
        </p:spPr>
        <p:txBody>
          <a:bodyPr lIns="0" tIns="108878" rIns="0" bIns="85730" rtlCol="0" anchor="t" anchorCtr="1"/>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Analytics</a:t>
            </a:r>
            <a:b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App</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74" name="Rounded Rectangle 373"/>
          <p:cNvSpPr/>
          <p:nvPr/>
        </p:nvSpPr>
        <p:spPr bwMode="gray">
          <a:xfrm>
            <a:off x="7591757" y="2145079"/>
            <a:ext cx="1307447" cy="569971"/>
          </a:xfrm>
          <a:prstGeom prst="roundRect">
            <a:avLst>
              <a:gd name="adj" fmla="val 0"/>
            </a:avLst>
          </a:prstGeom>
          <a:noFill/>
          <a:ln w="6350" algn="ctr">
            <a:solidFill>
              <a:schemeClr val="accent2"/>
            </a:solidFill>
            <a:miter lim="800000"/>
          </a:ln>
        </p:spPr>
        <p:txBody>
          <a:bodyPr lIns="0" tIns="108878" rIns="0" bIns="85730" rtlCol="0" anchor="t" anchorCtr="1"/>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Spatial</a:t>
            </a:r>
            <a:b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b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App</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4" name="Rectangle 93"/>
          <p:cNvSpPr/>
          <p:nvPr/>
        </p:nvSpPr>
        <p:spPr bwMode="gray">
          <a:xfrm>
            <a:off x="483560" y="3742876"/>
            <a:ext cx="11237362" cy="535351"/>
          </a:xfrm>
          <a:prstGeom prst="rect">
            <a:avLst/>
          </a:prstGeom>
          <a:solidFill>
            <a:schemeClr val="accent1"/>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2000" kern="0" dirty="0">
                <a:latin typeface="微软雅黑" panose="020B0503020204020204" pitchFamily="34" charset="-122"/>
                <a:ea typeface="微软雅黑" panose="020B0503020204020204" pitchFamily="34" charset="-122"/>
                <a:cs typeface="Arial Unicode MS" panose="020B0604020202020204" pitchFamily="34" charset="-128"/>
              </a:rPr>
              <a:t>Data</a:t>
            </a:r>
            <a:endParaRPr lang="en-US" sz="20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5" name="Rounded Rectangle 94"/>
          <p:cNvSpPr/>
          <p:nvPr/>
        </p:nvSpPr>
        <p:spPr bwMode="gray">
          <a:xfrm>
            <a:off x="474256" y="3377154"/>
            <a:ext cx="1223162" cy="306531"/>
          </a:xfrm>
          <a:prstGeom prst="roundRect">
            <a:avLst>
              <a:gd name="adj" fmla="val 0"/>
            </a:avLst>
          </a:prstGeom>
          <a:solidFill>
            <a:schemeClr val="bg1">
              <a:lumMod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Logic</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6" name="Rounded Rectangle 95"/>
          <p:cNvSpPr/>
          <p:nvPr/>
        </p:nvSpPr>
        <p:spPr bwMode="gray">
          <a:xfrm>
            <a:off x="1906185" y="3377154"/>
            <a:ext cx="1223162" cy="306531"/>
          </a:xfrm>
          <a:prstGeom prst="roundRect">
            <a:avLst>
              <a:gd name="adj" fmla="val 0"/>
            </a:avLst>
          </a:prstGeom>
          <a:solidFill>
            <a:schemeClr val="bg1">
              <a:lumMod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Logic</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7" name="Rounded Rectangle 96"/>
          <p:cNvSpPr/>
          <p:nvPr/>
        </p:nvSpPr>
        <p:spPr bwMode="gray">
          <a:xfrm>
            <a:off x="3338114" y="3377154"/>
            <a:ext cx="1223162" cy="306531"/>
          </a:xfrm>
          <a:prstGeom prst="roundRect">
            <a:avLst>
              <a:gd name="adj" fmla="val 0"/>
            </a:avLst>
          </a:prstGeom>
          <a:solidFill>
            <a:schemeClr val="bg1">
              <a:lumMod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Logic</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8" name="Rounded Rectangle 97"/>
          <p:cNvSpPr/>
          <p:nvPr/>
        </p:nvSpPr>
        <p:spPr bwMode="gray">
          <a:xfrm>
            <a:off x="6201972" y="3377154"/>
            <a:ext cx="1223162" cy="306531"/>
          </a:xfrm>
          <a:prstGeom prst="roundRect">
            <a:avLst>
              <a:gd name="adj" fmla="val 0"/>
            </a:avLst>
          </a:prstGeom>
          <a:solidFill>
            <a:schemeClr val="bg1">
              <a:lumMod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Logic</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9" name="Rounded Rectangle 98"/>
          <p:cNvSpPr/>
          <p:nvPr/>
        </p:nvSpPr>
        <p:spPr bwMode="gray">
          <a:xfrm>
            <a:off x="9065829" y="3377154"/>
            <a:ext cx="1223162" cy="306531"/>
          </a:xfrm>
          <a:prstGeom prst="roundRect">
            <a:avLst>
              <a:gd name="adj" fmla="val 0"/>
            </a:avLst>
          </a:prstGeom>
          <a:solidFill>
            <a:schemeClr val="bg1">
              <a:lumMod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Logic</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0" name="Rounded Rectangle 99"/>
          <p:cNvSpPr/>
          <p:nvPr/>
        </p:nvSpPr>
        <p:spPr bwMode="gray">
          <a:xfrm>
            <a:off x="10497759" y="3377154"/>
            <a:ext cx="1223162" cy="306531"/>
          </a:xfrm>
          <a:prstGeom prst="roundRect">
            <a:avLst>
              <a:gd name="adj" fmla="val 0"/>
            </a:avLst>
          </a:prstGeom>
          <a:solidFill>
            <a:schemeClr val="bg1">
              <a:lumMod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Logic</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1" name="Rounded Rectangle 100"/>
          <p:cNvSpPr/>
          <p:nvPr/>
        </p:nvSpPr>
        <p:spPr bwMode="gray">
          <a:xfrm>
            <a:off x="4770043" y="3377154"/>
            <a:ext cx="1223162" cy="306531"/>
          </a:xfrm>
          <a:prstGeom prst="roundRect">
            <a:avLst>
              <a:gd name="adj" fmla="val 0"/>
            </a:avLst>
          </a:prstGeom>
          <a:solidFill>
            <a:schemeClr val="bg1">
              <a:lumMod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Logic</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2" name="Rounded Rectangle 101"/>
          <p:cNvSpPr/>
          <p:nvPr/>
        </p:nvSpPr>
        <p:spPr bwMode="gray">
          <a:xfrm>
            <a:off x="7633900" y="3377154"/>
            <a:ext cx="1223162" cy="306531"/>
          </a:xfrm>
          <a:prstGeom prst="roundRect">
            <a:avLst>
              <a:gd name="adj" fmla="val 0"/>
            </a:avLst>
          </a:prstGeom>
          <a:solidFill>
            <a:schemeClr val="bg1">
              <a:lumMod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en-US" sz="1400" kern="0" dirty="0">
                <a:latin typeface="微软雅黑" panose="020B0503020204020204" pitchFamily="34" charset="-122"/>
                <a:ea typeface="微软雅黑" panose="020B0503020204020204" pitchFamily="34" charset="-122"/>
                <a:cs typeface="Arial Unicode MS" panose="020B0604020202020204" pitchFamily="34" charset="-128"/>
              </a:rPr>
              <a:t>Logic</a:t>
            </a:r>
            <a:endParaRPr lang="en-US" sz="1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145"/>
          <p:cNvSpPr/>
          <p:nvPr/>
        </p:nvSpPr>
        <p:spPr>
          <a:xfrm>
            <a:off x="1043973" y="1650498"/>
            <a:ext cx="10158322" cy="3251702"/>
          </a:xfrm>
          <a:custGeom>
            <a:avLst/>
            <a:gdLst>
              <a:gd name="connsiteX0" fmla="*/ 8686762 w 8686762"/>
              <a:gd name="connsiteY0" fmla="*/ 2650032 h 2650032"/>
              <a:gd name="connsiteX1" fmla="*/ 8118932 w 8686762"/>
              <a:gd name="connsiteY1" fmla="*/ 1977529 h 2650032"/>
              <a:gd name="connsiteX2" fmla="*/ 7823124 w 8686762"/>
              <a:gd name="connsiteY2" fmla="*/ 1977529 h 2650032"/>
              <a:gd name="connsiteX3" fmla="*/ 7823848 w 8686762"/>
              <a:gd name="connsiteY3" fmla="*/ 1966925 h 2650032"/>
              <a:gd name="connsiteX4" fmla="*/ 6918477 w 8686762"/>
              <a:gd name="connsiteY4" fmla="*/ 1277099 h 2650032"/>
              <a:gd name="connsiteX5" fmla="*/ 6499656 w 8686762"/>
              <a:gd name="connsiteY5" fmla="*/ 1282814 h 2650032"/>
              <a:gd name="connsiteX6" fmla="*/ 6499936 w 8686762"/>
              <a:gd name="connsiteY6" fmla="*/ 1277099 h 2650032"/>
              <a:gd name="connsiteX7" fmla="*/ 5063286 w 8686762"/>
              <a:gd name="connsiteY7" fmla="*/ 0 h 2650032"/>
              <a:gd name="connsiteX8" fmla="*/ 4153331 w 8686762"/>
              <a:gd name="connsiteY8" fmla="*/ 691362 h 2650032"/>
              <a:gd name="connsiteX9" fmla="*/ 3106521 w 8686762"/>
              <a:gd name="connsiteY9" fmla="*/ 375666 h 2650032"/>
              <a:gd name="connsiteX10" fmla="*/ 1873504 w 8686762"/>
              <a:gd name="connsiteY10" fmla="*/ 1471726 h 2650032"/>
              <a:gd name="connsiteX11" fmla="*/ 1873682 w 8686762"/>
              <a:gd name="connsiteY11" fmla="*/ 1476603 h 2650032"/>
              <a:gd name="connsiteX12" fmla="*/ 1514932 w 8686762"/>
              <a:gd name="connsiteY12" fmla="*/ 1471726 h 2650032"/>
              <a:gd name="connsiteX13" fmla="*/ 739292 w 8686762"/>
              <a:gd name="connsiteY13" fmla="*/ 2062619 h 2650032"/>
              <a:gd name="connsiteX14" fmla="*/ 739787 w 8686762"/>
              <a:gd name="connsiteY14" fmla="*/ 2071712 h 2650032"/>
              <a:gd name="connsiteX15" fmla="*/ 486524 w 8686762"/>
              <a:gd name="connsiteY15" fmla="*/ 2071712 h 2650032"/>
              <a:gd name="connsiteX16" fmla="*/ 0 w 8686762"/>
              <a:gd name="connsiteY16" fmla="*/ 2650032 h 2650032"/>
              <a:gd name="connsiteX17" fmla="*/ 8686762 w 8686762"/>
              <a:gd name="connsiteY17" fmla="*/ 2650032 h 26500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8686762" h="2650032">
                <a:moveTo>
                  <a:pt x="8686762" y="2650032"/>
                </a:moveTo>
                <a:cubicBezTo>
                  <a:pt x="8686686" y="2247353"/>
                  <a:pt x="8450707" y="1977529"/>
                  <a:pt x="8118932" y="1977529"/>
                </a:cubicBezTo>
                <a:lnTo>
                  <a:pt x="7823124" y="1977529"/>
                </a:lnTo>
                <a:cubicBezTo>
                  <a:pt x="7823314" y="1973834"/>
                  <a:pt x="7823848" y="1970417"/>
                  <a:pt x="7823848" y="1966925"/>
                </a:cubicBezTo>
                <a:cubicBezTo>
                  <a:pt x="7823848" y="1585950"/>
                  <a:pt x="7463536" y="1277099"/>
                  <a:pt x="6918477" y="1277099"/>
                </a:cubicBezTo>
                <a:cubicBezTo>
                  <a:pt x="6802958" y="1277099"/>
                  <a:pt x="6650101" y="1283220"/>
                  <a:pt x="6499656" y="1282814"/>
                </a:cubicBezTo>
                <a:cubicBezTo>
                  <a:pt x="6499656" y="1280934"/>
                  <a:pt x="6499936" y="1278978"/>
                  <a:pt x="6499936" y="1277099"/>
                </a:cubicBezTo>
                <a:cubicBezTo>
                  <a:pt x="6499936" y="571055"/>
                  <a:pt x="6046508" y="901"/>
                  <a:pt x="5063286" y="0"/>
                </a:cubicBezTo>
                <a:cubicBezTo>
                  <a:pt x="4632922" y="6578"/>
                  <a:pt x="4270908" y="347992"/>
                  <a:pt x="4153331" y="691362"/>
                </a:cubicBezTo>
                <a:cubicBezTo>
                  <a:pt x="3849877" y="501764"/>
                  <a:pt x="3491395" y="375666"/>
                  <a:pt x="3106521" y="375666"/>
                </a:cubicBezTo>
                <a:cubicBezTo>
                  <a:pt x="2262593" y="375666"/>
                  <a:pt x="1873504" y="866381"/>
                  <a:pt x="1873504" y="1471726"/>
                </a:cubicBezTo>
                <a:cubicBezTo>
                  <a:pt x="1873504" y="1473428"/>
                  <a:pt x="1873682" y="1474952"/>
                  <a:pt x="1873682" y="1476603"/>
                </a:cubicBezTo>
                <a:cubicBezTo>
                  <a:pt x="1744827" y="1476984"/>
                  <a:pt x="1613916" y="1471726"/>
                  <a:pt x="1514932" y="1471726"/>
                </a:cubicBezTo>
                <a:cubicBezTo>
                  <a:pt x="1048004" y="1471726"/>
                  <a:pt x="739292" y="1736318"/>
                  <a:pt x="739292" y="2062619"/>
                </a:cubicBezTo>
                <a:cubicBezTo>
                  <a:pt x="739292" y="2065693"/>
                  <a:pt x="739711" y="2068766"/>
                  <a:pt x="739787" y="2071712"/>
                </a:cubicBezTo>
                <a:lnTo>
                  <a:pt x="486524" y="2071712"/>
                </a:lnTo>
                <a:cubicBezTo>
                  <a:pt x="202336" y="2071712"/>
                  <a:pt x="0" y="2305113"/>
                  <a:pt x="0" y="2650032"/>
                </a:cubicBezTo>
                <a:lnTo>
                  <a:pt x="8686762" y="2650032"/>
                </a:lnTo>
              </a:path>
            </a:pathLst>
          </a:custGeom>
          <a:solidFill>
            <a:schemeClr val="bg1">
              <a:lumMod val="95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878" tIns="54439" rIns="108878" bIns="54439"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Rounded Rectangle 2"/>
          <p:cNvSpPr/>
          <p:nvPr/>
        </p:nvSpPr>
        <p:spPr bwMode="gray">
          <a:xfrm>
            <a:off x="2921828" y="2958031"/>
            <a:ext cx="6402612" cy="1635285"/>
          </a:xfrm>
          <a:prstGeom prst="roundRect">
            <a:avLst>
              <a:gd name="adj" fmla="val 0"/>
            </a:avLst>
          </a:prstGeom>
          <a:solidFill>
            <a:schemeClr val="accent1"/>
          </a:solidFill>
          <a:ln w="6350" algn="ctr">
            <a:noFill/>
            <a:miter lim="800000"/>
          </a:ln>
        </p:spPr>
        <p:txBody>
          <a:bodyPr lIns="107163" tIns="85730" rIns="107163" bIns="85730" rtlCol="0" anchor="ctr"/>
          <a:lstStyle/>
          <a:p>
            <a:pPr algn="ctr" fontAlgn="base">
              <a:spcBef>
                <a:spcPts val="715"/>
              </a:spcBef>
              <a:spcAft>
                <a:spcPct val="0"/>
              </a:spcAft>
              <a:buClr>
                <a:srgbClr val="F0AB00"/>
              </a:buClr>
              <a:buSzPct val="80000"/>
            </a:pPr>
            <a:endParaRPr lang="en-US" sz="17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 name="Title 1"/>
          <p:cNvSpPr>
            <a:spLocks noGrp="1"/>
          </p:cNvSpPr>
          <p:nvPr>
            <p:ph type="title"/>
          </p:nvPr>
        </p:nvSpPr>
        <p:spPr>
          <a:xfrm>
            <a:off x="324000" y="200071"/>
            <a:ext cx="11545200" cy="1089180"/>
          </a:xfrm>
        </p:spPr>
        <p:txBody>
          <a:bodyPr/>
          <a:lstStyle/>
          <a:p>
            <a:pPr fontAlgn="base">
              <a:spcBef>
                <a:spcPts val="715"/>
              </a:spcBef>
              <a:spcAft>
                <a:spcPct val="0"/>
              </a:spcAft>
            </a:pPr>
            <a:r>
              <a:rPr lang="en-US" dirty="0">
                <a:solidFill>
                  <a:srgbClr val="666666"/>
                </a:solidFill>
                <a:latin typeface="微软雅黑" panose="020B0503020204020204" pitchFamily="34" charset="-122"/>
                <a:ea typeface="微软雅黑" panose="020B0503020204020204" pitchFamily="34" charset="-122"/>
              </a:rPr>
              <a:t>SAP HANA</a:t>
            </a:r>
            <a:r>
              <a:rPr lang="zh-CN" altLang="en-US" dirty="0">
                <a:solidFill>
                  <a:srgbClr val="666666"/>
                </a:solidFill>
                <a:latin typeface="微软雅黑" panose="020B0503020204020204" pitchFamily="34" charset="-122"/>
                <a:ea typeface="微软雅黑" panose="020B0503020204020204" pitchFamily="34" charset="-122"/>
              </a:rPr>
              <a:t>平台</a:t>
            </a:r>
            <a:r>
              <a:rPr lang="en-US" dirty="0">
                <a:solidFill>
                  <a:srgbClr val="666666"/>
                </a:solidFill>
                <a:latin typeface="微软雅黑" panose="020B0503020204020204" pitchFamily="34" charset="-122"/>
                <a:ea typeface="微软雅黑" panose="020B0503020204020204" pitchFamily="34" charset="-122"/>
              </a:rPr>
              <a:t> </a:t>
            </a:r>
            <a:br>
              <a:rPr lang="en-US" dirty="0">
                <a:solidFill>
                  <a:srgbClr val="666666"/>
                </a:solidFill>
                <a:latin typeface="微软雅黑" panose="020B0503020204020204" pitchFamily="34" charset="-122"/>
                <a:ea typeface="微软雅黑" panose="020B0503020204020204" pitchFamily="34" charset="-122"/>
              </a:rPr>
            </a:br>
            <a:r>
              <a:rPr lang="zh-CN" altLang="en-US" sz="2400" b="0" dirty="0">
                <a:solidFill>
                  <a:srgbClr val="666666"/>
                </a:solidFill>
                <a:latin typeface="微软雅黑" panose="020B0503020204020204" pitchFamily="34" charset="-122"/>
                <a:ea typeface="微软雅黑" panose="020B0503020204020204" pitchFamily="34" charset="-122"/>
              </a:rPr>
              <a:t>数据和应用管理平台</a:t>
            </a:r>
            <a:endParaRPr lang="en-US" sz="2400" b="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 name="TextBox 3"/>
          <p:cNvSpPr txBox="1"/>
          <p:nvPr/>
        </p:nvSpPr>
        <p:spPr>
          <a:xfrm>
            <a:off x="4424751" y="3000737"/>
            <a:ext cx="3396764" cy="400110"/>
          </a:xfrm>
          <a:prstGeom prst="rect">
            <a:avLst/>
          </a:prstGeom>
          <a:noFill/>
        </p:spPr>
        <p:txBody>
          <a:bodyPr wrap="none" lIns="0" tIns="0" rIns="0" bIns="0" rtlCol="0">
            <a:spAutoFit/>
          </a:bodyPr>
          <a:lstStyle/>
          <a:p>
            <a:pPr algn="ctr" fontAlgn="base">
              <a:spcAft>
                <a:spcPct val="0"/>
              </a:spcAft>
              <a:buClr>
                <a:srgbClr val="F0AB00"/>
              </a:buClr>
              <a:buSzPct val="80000"/>
            </a:pPr>
            <a:r>
              <a:rPr lang="en-US" sz="2600" b="1" kern="0" dirty="0">
                <a:latin typeface="微软雅黑" panose="020B0503020204020204" pitchFamily="34" charset="-122"/>
                <a:ea typeface="微软雅黑" panose="020B0503020204020204" pitchFamily="34" charset="-122"/>
                <a:cs typeface="Arial Unicode MS" panose="020B0604020202020204" pitchFamily="34" charset="-128"/>
              </a:rPr>
              <a:t>SAP HANA Platform</a:t>
            </a:r>
            <a:endParaRPr lang="en-US" sz="26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38" name="Rounded Rectangle 137"/>
          <p:cNvSpPr/>
          <p:nvPr/>
        </p:nvSpPr>
        <p:spPr bwMode="gray">
          <a:xfrm>
            <a:off x="5074240" y="3410526"/>
            <a:ext cx="3902077" cy="252592"/>
          </a:xfrm>
          <a:prstGeom prst="roundRect">
            <a:avLst>
              <a:gd name="adj" fmla="val 0"/>
            </a:avLst>
          </a:prstGeom>
          <a:solidFill>
            <a:schemeClr val="bg1">
              <a:alpha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zh-CN" altLang="en-US" sz="1700" kern="0" dirty="0">
                <a:latin typeface="微软雅黑" panose="020B0503020204020204" pitchFamily="34" charset="-122"/>
                <a:ea typeface="微软雅黑" panose="020B0503020204020204" pitchFamily="34" charset="-122"/>
                <a:cs typeface="Arial Unicode MS" panose="020B0604020202020204" pitchFamily="34" charset="-128"/>
              </a:rPr>
              <a:t>应用服务</a:t>
            </a:r>
            <a:endParaRPr lang="en-US" sz="17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39" name="Rounded Rectangle 138"/>
          <p:cNvSpPr/>
          <p:nvPr/>
        </p:nvSpPr>
        <p:spPr bwMode="gray">
          <a:xfrm>
            <a:off x="5074213" y="3700636"/>
            <a:ext cx="3902131" cy="233844"/>
          </a:xfrm>
          <a:prstGeom prst="roundRect">
            <a:avLst>
              <a:gd name="adj" fmla="val 0"/>
            </a:avLst>
          </a:prstGeom>
          <a:solidFill>
            <a:schemeClr val="bg1">
              <a:alpha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zh-CN" altLang="en-US" sz="1700" kern="0" dirty="0">
                <a:latin typeface="微软雅黑" panose="020B0503020204020204" pitchFamily="34" charset="-122"/>
                <a:ea typeface="微软雅黑" panose="020B0503020204020204" pitchFamily="34" charset="-122"/>
                <a:cs typeface="Arial Unicode MS" panose="020B0604020202020204" pitchFamily="34" charset="-128"/>
              </a:rPr>
              <a:t>数据库服务</a:t>
            </a:r>
            <a:endParaRPr lang="en-US" sz="17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40" name="Rounded Rectangle 139"/>
          <p:cNvSpPr/>
          <p:nvPr/>
        </p:nvSpPr>
        <p:spPr bwMode="gray">
          <a:xfrm>
            <a:off x="5074213" y="3979477"/>
            <a:ext cx="3902131" cy="252592"/>
          </a:xfrm>
          <a:prstGeom prst="roundRect">
            <a:avLst>
              <a:gd name="adj" fmla="val 0"/>
            </a:avLst>
          </a:prstGeom>
          <a:solidFill>
            <a:schemeClr val="bg1">
              <a:alpha val="85000"/>
            </a:schemeClr>
          </a:solidFill>
          <a:ln w="6350" algn="ctr">
            <a:noFill/>
            <a:miter lim="800000"/>
          </a:ln>
        </p:spPr>
        <p:txBody>
          <a:bodyPr lIns="107163" tIns="85730" rIns="107163" bIns="85730" rtlCol="0" anchor="ctr"/>
          <a:lstStyle/>
          <a:p>
            <a:pPr algn="ctr" fontAlgn="base">
              <a:spcBef>
                <a:spcPct val="50000"/>
              </a:spcBef>
              <a:spcAft>
                <a:spcPct val="0"/>
              </a:spcAft>
              <a:buClr>
                <a:srgbClr val="F0AB00"/>
              </a:buClr>
              <a:buSzPct val="80000"/>
            </a:pPr>
            <a:r>
              <a:rPr lang="zh-CN" altLang="en-US" sz="1700" kern="0" dirty="0">
                <a:latin typeface="微软雅黑" panose="020B0503020204020204" pitchFamily="34" charset="-122"/>
                <a:ea typeface="微软雅黑" panose="020B0503020204020204" pitchFamily="34" charset="-122"/>
                <a:cs typeface="Arial Unicode MS" panose="020B0604020202020204" pitchFamily="34" charset="-128"/>
              </a:rPr>
              <a:t>集成服务</a:t>
            </a:r>
            <a:endParaRPr lang="en-US" sz="17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90" name="Rounded Rectangle 189"/>
          <p:cNvSpPr/>
          <p:nvPr/>
        </p:nvSpPr>
        <p:spPr>
          <a:xfrm>
            <a:off x="2921828" y="2528651"/>
            <a:ext cx="6402612" cy="402329"/>
          </a:xfrm>
          <a:prstGeom prst="roundRect">
            <a:avLst>
              <a:gd name="adj" fmla="val 0"/>
            </a:avLst>
          </a:prstGeom>
          <a:solidFill>
            <a:schemeClr val="bg2">
              <a:alpha val="80000"/>
            </a:schemeClr>
          </a:solidFill>
        </p:spPr>
        <p:txBody>
          <a:bodyPr wrap="square" lIns="108878" tIns="54439" rIns="108878" bIns="54439">
            <a:spAutoFit/>
          </a:bodyPr>
          <a:lstStyle/>
          <a:p>
            <a:pPr algn="ctr"/>
            <a:r>
              <a:rPr lang="en-US" sz="1900" dirty="0">
                <a:latin typeface="微软雅黑" panose="020B0503020204020204" pitchFamily="34" charset="-122"/>
                <a:ea typeface="微软雅黑" panose="020B0503020204020204" pitchFamily="34" charset="-122"/>
              </a:rPr>
              <a:t>SAP, ISV</a:t>
            </a:r>
            <a:r>
              <a:rPr lang="zh-CN" altLang="en-US" sz="1900" dirty="0">
                <a:latin typeface="微软雅黑" panose="020B0503020204020204" pitchFamily="34" charset="-122"/>
                <a:ea typeface="微软雅黑" panose="020B0503020204020204" pitchFamily="34" charset="-122"/>
              </a:rPr>
              <a:t>以及客户应用</a:t>
            </a:r>
            <a:endParaRPr lang="en-US" sz="1900" dirty="0">
              <a:latin typeface="微软雅黑" panose="020B0503020204020204" pitchFamily="34" charset="-122"/>
              <a:ea typeface="微软雅黑" panose="020B0503020204020204" pitchFamily="34" charset="-122"/>
            </a:endParaRPr>
          </a:p>
        </p:txBody>
      </p:sp>
      <p:sp>
        <p:nvSpPr>
          <p:cNvPr id="191" name="Rounded Rectangle 190"/>
          <p:cNvSpPr/>
          <p:nvPr/>
        </p:nvSpPr>
        <p:spPr>
          <a:xfrm>
            <a:off x="2921828" y="2091542"/>
            <a:ext cx="6402612" cy="402329"/>
          </a:xfrm>
          <a:prstGeom prst="roundRect">
            <a:avLst>
              <a:gd name="adj" fmla="val 0"/>
            </a:avLst>
          </a:prstGeom>
          <a:solidFill>
            <a:schemeClr val="bg2">
              <a:alpha val="80000"/>
            </a:schemeClr>
          </a:solidFill>
        </p:spPr>
        <p:txBody>
          <a:bodyPr wrap="square" lIns="108878" tIns="54439" rIns="108878" bIns="54439">
            <a:spAutoFit/>
          </a:bodyPr>
          <a:lstStyle/>
          <a:p>
            <a:pPr algn="ctr"/>
            <a:r>
              <a:rPr lang="zh-CN" altLang="en-US" sz="1900" b="1" dirty="0">
                <a:latin typeface="微软雅黑" panose="020B0503020204020204" pitchFamily="34" charset="-122"/>
                <a:ea typeface="微软雅黑" panose="020B0503020204020204" pitchFamily="34" charset="-122"/>
              </a:rPr>
              <a:t>所有的设备</a:t>
            </a:r>
            <a:endParaRPr lang="en-US" sz="1900" b="1" dirty="0">
              <a:latin typeface="微软雅黑" panose="020B0503020204020204" pitchFamily="34" charset="-122"/>
              <a:ea typeface="微软雅黑" panose="020B0503020204020204" pitchFamily="34" charset="-122"/>
            </a:endParaRPr>
          </a:p>
        </p:txBody>
      </p:sp>
      <p:sp>
        <p:nvSpPr>
          <p:cNvPr id="56" name="Rectangle 55"/>
          <p:cNvSpPr/>
          <p:nvPr/>
        </p:nvSpPr>
        <p:spPr>
          <a:xfrm>
            <a:off x="4715638" y="4994268"/>
            <a:ext cx="2310628" cy="433107"/>
          </a:xfrm>
          <a:prstGeom prst="rect">
            <a:avLst/>
          </a:prstGeom>
        </p:spPr>
        <p:txBody>
          <a:bodyPr wrap="square" lIns="108878" tIns="54439" rIns="108878" bIns="54439">
            <a:spAutoFit/>
          </a:bodyPr>
          <a:lstStyle/>
          <a:p>
            <a:pPr algn="ctr" fontAlgn="base">
              <a:spcAft>
                <a:spcPct val="0"/>
              </a:spcAft>
              <a:buClr>
                <a:srgbClr val="F0AB00"/>
              </a:buClr>
              <a:buSzPct val="80000"/>
            </a:pPr>
            <a:r>
              <a:rPr lang="en-US" b="1" kern="0" dirty="0">
                <a:latin typeface="微软雅黑" panose="020B0503020204020204" pitchFamily="34" charset="-122"/>
                <a:ea typeface="微软雅黑" panose="020B0503020204020204" pitchFamily="34" charset="-122"/>
                <a:cs typeface="Arial Unicode MS" panose="020B0604020202020204" pitchFamily="34" charset="-128"/>
              </a:rPr>
              <a:t>OLTP + OLAP </a:t>
            </a:r>
            <a:endParaRPr lang="en-US"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7" name="Rectangle 56"/>
          <p:cNvSpPr/>
          <p:nvPr/>
        </p:nvSpPr>
        <p:spPr>
          <a:xfrm>
            <a:off x="516750" y="4994268"/>
            <a:ext cx="3260266" cy="433107"/>
          </a:xfrm>
          <a:prstGeom prst="rect">
            <a:avLst/>
          </a:prstGeom>
        </p:spPr>
        <p:txBody>
          <a:bodyPr wrap="square" lIns="108878" tIns="54439" rIns="108878" bIns="54439">
            <a:spAutoFit/>
          </a:bodyPr>
          <a:lstStyle/>
          <a:p>
            <a:pPr algn="ctr" fontAlgn="base">
              <a:spcAft>
                <a:spcPct val="0"/>
              </a:spcAft>
              <a:buClr>
                <a:srgbClr val="F0AB00"/>
              </a:buClr>
              <a:buSzPct val="80000"/>
            </a:pPr>
            <a:r>
              <a:rPr lang="zh-CN" altLang="en-US" b="1" kern="0" dirty="0">
                <a:latin typeface="微软雅黑" panose="020B0503020204020204" pitchFamily="34" charset="-122"/>
                <a:ea typeface="微软雅黑" panose="020B0503020204020204" pitchFamily="34" charset="-122"/>
                <a:cs typeface="Arial Unicode MS" panose="020B0604020202020204" pitchFamily="34" charset="-128"/>
              </a:rPr>
              <a:t>开放平台</a:t>
            </a:r>
            <a:endParaRPr lang="en-US"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8" name="Rectangle 57"/>
          <p:cNvSpPr/>
          <p:nvPr/>
        </p:nvSpPr>
        <p:spPr>
          <a:xfrm>
            <a:off x="9065656" y="4994268"/>
            <a:ext cx="1835709" cy="433107"/>
          </a:xfrm>
          <a:prstGeom prst="rect">
            <a:avLst/>
          </a:prstGeom>
        </p:spPr>
        <p:txBody>
          <a:bodyPr wrap="none" lIns="108878" tIns="54439" rIns="108878" bIns="54439">
            <a:spAutoFit/>
          </a:bodyPr>
          <a:lstStyle/>
          <a:p>
            <a:pPr algn="ctr" fontAlgn="base">
              <a:spcAft>
                <a:spcPct val="0"/>
              </a:spcAft>
              <a:buClr>
                <a:srgbClr val="F0AB00"/>
              </a:buClr>
              <a:buSzPct val="80000"/>
            </a:pPr>
            <a:r>
              <a:rPr lang="zh-CN" altLang="en-US" b="1" kern="0" dirty="0">
                <a:latin typeface="微软雅黑" panose="020B0503020204020204" pitchFamily="34" charset="-122"/>
                <a:ea typeface="微软雅黑" panose="020B0503020204020204" pitchFamily="34" charset="-122"/>
                <a:cs typeface="Arial Unicode MS" panose="020B0604020202020204" pitchFamily="34" charset="-128"/>
              </a:rPr>
              <a:t>无需数据副本</a:t>
            </a:r>
            <a:endParaRPr lang="en-US"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 name="Rectangle 4"/>
          <p:cNvSpPr/>
          <p:nvPr/>
        </p:nvSpPr>
        <p:spPr>
          <a:xfrm>
            <a:off x="6376729" y="4231850"/>
            <a:ext cx="1297100" cy="433107"/>
          </a:xfrm>
          <a:prstGeom prst="rect">
            <a:avLst/>
          </a:prstGeom>
        </p:spPr>
        <p:txBody>
          <a:bodyPr wrap="none" lIns="108878" tIns="54439" rIns="108878" bIns="54439">
            <a:spAutoFit/>
          </a:bodyPr>
          <a:lstStyle/>
          <a:p>
            <a:pPr algn="ctr" fontAlgn="base">
              <a:spcBef>
                <a:spcPct val="50000"/>
              </a:spcBef>
              <a:spcAft>
                <a:spcPct val="0"/>
              </a:spcAft>
              <a:buClr>
                <a:srgbClr val="F0AB00"/>
              </a:buClr>
              <a:buSzPct val="80000"/>
            </a:pPr>
            <a:r>
              <a:rPr lang="zh-CN" altLang="en-US" kern="0" dirty="0">
                <a:latin typeface="微软雅黑" panose="020B0503020204020204" pitchFamily="34" charset="-122"/>
                <a:ea typeface="微软雅黑" panose="020B0503020204020204" pitchFamily="34" charset="-122"/>
                <a:cs typeface="Arial Unicode MS" panose="020B0604020202020204" pitchFamily="34" charset="-128"/>
              </a:rPr>
              <a:t>所有数据</a:t>
            </a: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53" name="Group 52"/>
          <p:cNvGrpSpPr/>
          <p:nvPr/>
        </p:nvGrpSpPr>
        <p:grpSpPr>
          <a:xfrm>
            <a:off x="3261138" y="3426061"/>
            <a:ext cx="1054987" cy="1015307"/>
            <a:chOff x="2046552" y="3014619"/>
            <a:chExt cx="1541073" cy="1541073"/>
          </a:xfrm>
        </p:grpSpPr>
        <p:sp>
          <p:nvSpPr>
            <p:cNvPr id="54" name="Rounded Rectangle 53"/>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400"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55"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400"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59" name="Rounded Rectangle 58"/>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0" name="Right Triangle 59"/>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61" name="Group 60"/>
            <p:cNvGrpSpPr/>
            <p:nvPr/>
          </p:nvGrpSpPr>
          <p:grpSpPr>
            <a:xfrm>
              <a:off x="2241846" y="3014619"/>
              <a:ext cx="1150485" cy="88005"/>
              <a:chOff x="2620824" y="4036835"/>
              <a:chExt cx="1363166" cy="104274"/>
            </a:xfrm>
            <a:solidFill>
              <a:schemeClr val="tx1"/>
            </a:solidFill>
          </p:grpSpPr>
          <p:sp>
            <p:nvSpPr>
              <p:cNvPr id="99" name="Rectangle 98"/>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0" name="Rectangle 99"/>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1" name="Rectangle 100"/>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2" name="Rectangle 101"/>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3" name="Rectangle 102"/>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4" name="Rectangle 103"/>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5" name="Rectangle 104"/>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6" name="Rectangle 105"/>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7" name="Rectangle 106"/>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8" name="Rectangle 107"/>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9" name="Rectangle 108"/>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62" name="Group 61"/>
            <p:cNvGrpSpPr/>
            <p:nvPr/>
          </p:nvGrpSpPr>
          <p:grpSpPr>
            <a:xfrm>
              <a:off x="2241846" y="4467687"/>
              <a:ext cx="1150485" cy="88005"/>
              <a:chOff x="2620824" y="4036835"/>
              <a:chExt cx="1363166" cy="104274"/>
            </a:xfrm>
            <a:solidFill>
              <a:schemeClr val="tx1"/>
            </a:solidFill>
          </p:grpSpPr>
          <p:sp>
            <p:nvSpPr>
              <p:cNvPr id="88" name="Rectangle 87"/>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9" name="Rectangle 88"/>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0" name="Rectangle 89"/>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1" name="Rectangle 90"/>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2" name="Rectangle 91"/>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3" name="Rectangle 92"/>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4" name="Rectangle 93"/>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5" name="Rectangle 94"/>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6" name="Rectangle 95"/>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7" name="Rectangle 96"/>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8" name="Rectangle 97"/>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63" name="Group 62"/>
            <p:cNvGrpSpPr/>
            <p:nvPr/>
          </p:nvGrpSpPr>
          <p:grpSpPr>
            <a:xfrm rot="16200000">
              <a:off x="2241846" y="3014622"/>
              <a:ext cx="1150485" cy="1541073"/>
              <a:chOff x="2620824" y="4018547"/>
              <a:chExt cx="1363166" cy="1825959"/>
            </a:xfrm>
            <a:solidFill>
              <a:schemeClr val="tx1"/>
            </a:solidFill>
          </p:grpSpPr>
          <p:grpSp>
            <p:nvGrpSpPr>
              <p:cNvPr id="64" name="Group 63"/>
              <p:cNvGrpSpPr/>
              <p:nvPr/>
            </p:nvGrpSpPr>
            <p:grpSpPr>
              <a:xfrm>
                <a:off x="2620824" y="4018547"/>
                <a:ext cx="1363166" cy="104274"/>
                <a:chOff x="2620824" y="4036835"/>
                <a:chExt cx="1363166" cy="104274"/>
              </a:xfrm>
              <a:grpFill/>
            </p:grpSpPr>
            <p:sp>
              <p:nvSpPr>
                <p:cNvPr id="77" name="Rectangle 76"/>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8" name="Rectangle 77"/>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9" name="Rectangle 78"/>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0" name="Rectangle 79"/>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1" name="Rectangle 80"/>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2" name="Rectangle 81"/>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3" name="Rectangle 82"/>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4" name="Rectangle 83"/>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5" name="Rectangle 84"/>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6" name="Rectangle 85"/>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87" name="Rectangle 86"/>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65" name="Group 64"/>
              <p:cNvGrpSpPr/>
              <p:nvPr/>
            </p:nvGrpSpPr>
            <p:grpSpPr>
              <a:xfrm>
                <a:off x="2620824" y="5740232"/>
                <a:ext cx="1363166" cy="104274"/>
                <a:chOff x="2620824" y="4036835"/>
                <a:chExt cx="1363166" cy="104274"/>
              </a:xfrm>
              <a:grpFill/>
            </p:grpSpPr>
            <p:sp>
              <p:nvSpPr>
                <p:cNvPr id="66" name="Rectangle 65"/>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7" name="Rectangle 66"/>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8" name="Rectangle 67"/>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69" name="Rectangle 68"/>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0" name="Rectangle 69"/>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1" name="Rectangle 70"/>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2" name="Rectangle 71"/>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3" name="Rectangle 72"/>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4" name="Rectangle 73"/>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5" name="Rectangle 7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76" name="Rectangle 7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24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down)">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p:cNvSpPr/>
          <p:nvPr/>
        </p:nvSpPr>
        <p:spPr bwMode="gray">
          <a:xfrm>
            <a:off x="0" y="0"/>
            <a:ext cx="12195175" cy="6859588"/>
          </a:xfrm>
          <a:prstGeom prst="rect">
            <a:avLst/>
          </a:prstGeom>
          <a:solidFill>
            <a:schemeClr val="accent3">
              <a:lumMod val="50000"/>
              <a:alpha val="43000"/>
            </a:schemeClr>
          </a:solidFill>
          <a:ln w="6350" algn="ctr">
            <a:noFill/>
            <a:miter lim="800000"/>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a:solidFill>
                <a:srgbClr val="000000"/>
              </a:solidFill>
              <a:ea typeface="Arial Unicode MS" panose="020B0604020202020204" pitchFamily="34" charset="-128"/>
              <a:cs typeface="Arial Unicode MS" panose="020B0604020202020204" pitchFamily="34" charset="-128"/>
            </a:endParaRPr>
          </a:p>
        </p:txBody>
      </p:sp>
      <p:sp>
        <p:nvSpPr>
          <p:cNvPr id="75" name="Rectangle 74"/>
          <p:cNvSpPr/>
          <p:nvPr/>
        </p:nvSpPr>
        <p:spPr bwMode="gray">
          <a:xfrm>
            <a:off x="0" y="0"/>
            <a:ext cx="12195175" cy="6859588"/>
          </a:xfrm>
          <a:prstGeom prst="rect">
            <a:avLst/>
          </a:prstGeom>
          <a:solidFill>
            <a:schemeClr val="tx1">
              <a:alpha val="43000"/>
            </a:schemeClr>
          </a:solidFill>
          <a:ln w="6350" algn="ctr">
            <a:noFill/>
            <a:miter lim="800000"/>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a:solidFill>
                <a:srgbClr val="000000"/>
              </a:solidFill>
              <a:ea typeface="Arial Unicode MS" panose="020B0604020202020204" pitchFamily="34" charset="-128"/>
              <a:cs typeface="Arial Unicode MS" panose="020B0604020202020204" pitchFamily="34" charset="-128"/>
            </a:endParaRPr>
          </a:p>
        </p:txBody>
      </p:sp>
      <p:grpSp>
        <p:nvGrpSpPr>
          <p:cNvPr id="2" name="Group 1"/>
          <p:cNvGrpSpPr/>
          <p:nvPr/>
        </p:nvGrpSpPr>
        <p:grpSpPr>
          <a:xfrm>
            <a:off x="-781396" y="-1711002"/>
            <a:ext cx="11669136" cy="7760915"/>
            <a:chOff x="568995" y="-254280"/>
            <a:chExt cx="9289011" cy="6306987"/>
          </a:xfrm>
        </p:grpSpPr>
        <p:grpSp>
          <p:nvGrpSpPr>
            <p:cNvPr id="371" name="Group 370"/>
            <p:cNvGrpSpPr/>
            <p:nvPr/>
          </p:nvGrpSpPr>
          <p:grpSpPr>
            <a:xfrm>
              <a:off x="568995" y="-254280"/>
              <a:ext cx="9289011" cy="6306987"/>
              <a:chOff x="649092" y="12828"/>
              <a:chExt cx="9289011" cy="6306987"/>
            </a:xfrm>
          </p:grpSpPr>
          <p:grpSp>
            <p:nvGrpSpPr>
              <p:cNvPr id="134" name="Group 133"/>
              <p:cNvGrpSpPr/>
              <p:nvPr/>
            </p:nvGrpSpPr>
            <p:grpSpPr>
              <a:xfrm>
                <a:off x="2428669" y="4567573"/>
                <a:ext cx="7509434" cy="1752242"/>
                <a:chOff x="1854704" y="5359913"/>
                <a:chExt cx="10994987" cy="2565557"/>
              </a:xfrm>
            </p:grpSpPr>
            <p:grpSp>
              <p:nvGrpSpPr>
                <p:cNvPr id="135" name="Group 134"/>
                <p:cNvGrpSpPr/>
                <p:nvPr/>
              </p:nvGrpSpPr>
              <p:grpSpPr>
                <a:xfrm>
                  <a:off x="3898169" y="5359913"/>
                  <a:ext cx="6877429" cy="1693458"/>
                  <a:chOff x="3898168" y="5007093"/>
                  <a:chExt cx="6877429" cy="1693458"/>
                </a:xfrm>
              </p:grpSpPr>
              <p:sp>
                <p:nvSpPr>
                  <p:cNvPr id="165" name="Freeform 6"/>
                  <p:cNvSpPr/>
                  <p:nvPr/>
                </p:nvSpPr>
                <p:spPr bwMode="auto">
                  <a:xfrm>
                    <a:off x="3898168" y="5007093"/>
                    <a:ext cx="6877429" cy="1693458"/>
                  </a:xfrm>
                  <a:custGeom>
                    <a:avLst/>
                    <a:gdLst>
                      <a:gd name="T0" fmla="*/ 0 w 19549"/>
                      <a:gd name="T1" fmla="*/ 478 h 5546"/>
                      <a:gd name="T2" fmla="*/ 0 w 19549"/>
                      <a:gd name="T3" fmla="*/ 432 h 5546"/>
                      <a:gd name="T4" fmla="*/ 8 w 19549"/>
                      <a:gd name="T5" fmla="*/ 385 h 5546"/>
                      <a:gd name="T6" fmla="*/ 21 w 19549"/>
                      <a:gd name="T7" fmla="*/ 339 h 5546"/>
                      <a:gd name="T8" fmla="*/ 38 w 19549"/>
                      <a:gd name="T9" fmla="*/ 292 h 5546"/>
                      <a:gd name="T10" fmla="*/ 80 w 19549"/>
                      <a:gd name="T11" fmla="*/ 212 h 5546"/>
                      <a:gd name="T12" fmla="*/ 140 w 19549"/>
                      <a:gd name="T13" fmla="*/ 140 h 5546"/>
                      <a:gd name="T14" fmla="*/ 212 w 19549"/>
                      <a:gd name="T15" fmla="*/ 81 h 5546"/>
                      <a:gd name="T16" fmla="*/ 292 w 19549"/>
                      <a:gd name="T17" fmla="*/ 38 h 5546"/>
                      <a:gd name="T18" fmla="*/ 339 w 19549"/>
                      <a:gd name="T19" fmla="*/ 21 h 5546"/>
                      <a:gd name="T20" fmla="*/ 385 w 19549"/>
                      <a:gd name="T21" fmla="*/ 9 h 5546"/>
                      <a:gd name="T22" fmla="*/ 432 w 19549"/>
                      <a:gd name="T23" fmla="*/ 0 h 5546"/>
                      <a:gd name="T24" fmla="*/ 478 w 19549"/>
                      <a:gd name="T25" fmla="*/ 0 h 5546"/>
                      <a:gd name="T26" fmla="*/ 19066 w 19549"/>
                      <a:gd name="T27" fmla="*/ 0 h 5546"/>
                      <a:gd name="T28" fmla="*/ 19117 w 19549"/>
                      <a:gd name="T29" fmla="*/ 0 h 5546"/>
                      <a:gd name="T30" fmla="*/ 19163 w 19549"/>
                      <a:gd name="T31" fmla="*/ 9 h 5546"/>
                      <a:gd name="T32" fmla="*/ 19210 w 19549"/>
                      <a:gd name="T33" fmla="*/ 21 h 5546"/>
                      <a:gd name="T34" fmla="*/ 19252 w 19549"/>
                      <a:gd name="T35" fmla="*/ 38 h 5546"/>
                      <a:gd name="T36" fmla="*/ 19337 w 19549"/>
                      <a:gd name="T37" fmla="*/ 81 h 5546"/>
                      <a:gd name="T38" fmla="*/ 19405 w 19549"/>
                      <a:gd name="T39" fmla="*/ 140 h 5546"/>
                      <a:gd name="T40" fmla="*/ 19464 w 19549"/>
                      <a:gd name="T41" fmla="*/ 212 h 5546"/>
                      <a:gd name="T42" fmla="*/ 19511 w 19549"/>
                      <a:gd name="T43" fmla="*/ 292 h 5546"/>
                      <a:gd name="T44" fmla="*/ 19528 w 19549"/>
                      <a:gd name="T45" fmla="*/ 339 h 5546"/>
                      <a:gd name="T46" fmla="*/ 19536 w 19549"/>
                      <a:gd name="T47" fmla="*/ 385 h 5546"/>
                      <a:gd name="T48" fmla="*/ 19544 w 19549"/>
                      <a:gd name="T49" fmla="*/ 432 h 5546"/>
                      <a:gd name="T50" fmla="*/ 19549 w 19549"/>
                      <a:gd name="T51" fmla="*/ 478 h 5546"/>
                      <a:gd name="T52" fmla="*/ 19549 w 19549"/>
                      <a:gd name="T53" fmla="*/ 5063 h 5546"/>
                      <a:gd name="T54" fmla="*/ 19544 w 19549"/>
                      <a:gd name="T55" fmla="*/ 5114 h 5546"/>
                      <a:gd name="T56" fmla="*/ 19536 w 19549"/>
                      <a:gd name="T57" fmla="*/ 5160 h 5546"/>
                      <a:gd name="T58" fmla="*/ 19528 w 19549"/>
                      <a:gd name="T59" fmla="*/ 5207 h 5546"/>
                      <a:gd name="T60" fmla="*/ 19511 w 19549"/>
                      <a:gd name="T61" fmla="*/ 5249 h 5546"/>
                      <a:gd name="T62" fmla="*/ 19464 w 19549"/>
                      <a:gd name="T63" fmla="*/ 5334 h 5546"/>
                      <a:gd name="T64" fmla="*/ 19405 w 19549"/>
                      <a:gd name="T65" fmla="*/ 5402 h 5546"/>
                      <a:gd name="T66" fmla="*/ 19337 w 19549"/>
                      <a:gd name="T67" fmla="*/ 5461 h 5546"/>
                      <a:gd name="T68" fmla="*/ 19252 w 19549"/>
                      <a:gd name="T69" fmla="*/ 5508 h 5546"/>
                      <a:gd name="T70" fmla="*/ 19210 w 19549"/>
                      <a:gd name="T71" fmla="*/ 5524 h 5546"/>
                      <a:gd name="T72" fmla="*/ 19163 w 19549"/>
                      <a:gd name="T73" fmla="*/ 5533 h 5546"/>
                      <a:gd name="T74" fmla="*/ 19117 w 19549"/>
                      <a:gd name="T75" fmla="*/ 5541 h 5546"/>
                      <a:gd name="T76" fmla="*/ 19066 w 19549"/>
                      <a:gd name="T77" fmla="*/ 5546 h 5546"/>
                      <a:gd name="T78" fmla="*/ 478 w 19549"/>
                      <a:gd name="T79" fmla="*/ 5546 h 5546"/>
                      <a:gd name="T80" fmla="*/ 432 w 19549"/>
                      <a:gd name="T81" fmla="*/ 5541 h 5546"/>
                      <a:gd name="T82" fmla="*/ 385 w 19549"/>
                      <a:gd name="T83" fmla="*/ 5533 h 5546"/>
                      <a:gd name="T84" fmla="*/ 339 w 19549"/>
                      <a:gd name="T85" fmla="*/ 5524 h 5546"/>
                      <a:gd name="T86" fmla="*/ 292 w 19549"/>
                      <a:gd name="T87" fmla="*/ 5508 h 5546"/>
                      <a:gd name="T88" fmla="*/ 212 w 19549"/>
                      <a:gd name="T89" fmla="*/ 5461 h 5546"/>
                      <a:gd name="T90" fmla="*/ 140 w 19549"/>
                      <a:gd name="T91" fmla="*/ 5402 h 5546"/>
                      <a:gd name="T92" fmla="*/ 80 w 19549"/>
                      <a:gd name="T93" fmla="*/ 5334 h 5546"/>
                      <a:gd name="T94" fmla="*/ 38 w 19549"/>
                      <a:gd name="T95" fmla="*/ 5249 h 5546"/>
                      <a:gd name="T96" fmla="*/ 21 w 19549"/>
                      <a:gd name="T97" fmla="*/ 5207 h 5546"/>
                      <a:gd name="T98" fmla="*/ 8 w 19549"/>
                      <a:gd name="T99" fmla="*/ 5160 h 5546"/>
                      <a:gd name="T100" fmla="*/ 0 w 19549"/>
                      <a:gd name="T101" fmla="*/ 5114 h 5546"/>
                      <a:gd name="T102" fmla="*/ 0 w 19549"/>
                      <a:gd name="T103" fmla="*/ 5063 h 5546"/>
                      <a:gd name="T104" fmla="*/ 0 w 19549"/>
                      <a:gd name="T105" fmla="*/ 478 h 5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549" h="5546">
                        <a:moveTo>
                          <a:pt x="0" y="478"/>
                        </a:moveTo>
                        <a:lnTo>
                          <a:pt x="0" y="432"/>
                        </a:lnTo>
                        <a:lnTo>
                          <a:pt x="8" y="385"/>
                        </a:lnTo>
                        <a:lnTo>
                          <a:pt x="21" y="339"/>
                        </a:lnTo>
                        <a:lnTo>
                          <a:pt x="38" y="292"/>
                        </a:lnTo>
                        <a:lnTo>
                          <a:pt x="80" y="212"/>
                        </a:lnTo>
                        <a:lnTo>
                          <a:pt x="140" y="140"/>
                        </a:lnTo>
                        <a:lnTo>
                          <a:pt x="212" y="81"/>
                        </a:lnTo>
                        <a:lnTo>
                          <a:pt x="292" y="38"/>
                        </a:lnTo>
                        <a:lnTo>
                          <a:pt x="339" y="21"/>
                        </a:lnTo>
                        <a:lnTo>
                          <a:pt x="385" y="9"/>
                        </a:lnTo>
                        <a:lnTo>
                          <a:pt x="432" y="0"/>
                        </a:lnTo>
                        <a:lnTo>
                          <a:pt x="478" y="0"/>
                        </a:lnTo>
                        <a:lnTo>
                          <a:pt x="19066" y="0"/>
                        </a:lnTo>
                        <a:lnTo>
                          <a:pt x="19117" y="0"/>
                        </a:lnTo>
                        <a:lnTo>
                          <a:pt x="19163" y="9"/>
                        </a:lnTo>
                        <a:lnTo>
                          <a:pt x="19210" y="21"/>
                        </a:lnTo>
                        <a:lnTo>
                          <a:pt x="19252" y="38"/>
                        </a:lnTo>
                        <a:lnTo>
                          <a:pt x="19337" y="81"/>
                        </a:lnTo>
                        <a:lnTo>
                          <a:pt x="19405" y="140"/>
                        </a:lnTo>
                        <a:lnTo>
                          <a:pt x="19464" y="212"/>
                        </a:lnTo>
                        <a:lnTo>
                          <a:pt x="19511" y="292"/>
                        </a:lnTo>
                        <a:lnTo>
                          <a:pt x="19528" y="339"/>
                        </a:lnTo>
                        <a:lnTo>
                          <a:pt x="19536" y="385"/>
                        </a:lnTo>
                        <a:lnTo>
                          <a:pt x="19544" y="432"/>
                        </a:lnTo>
                        <a:lnTo>
                          <a:pt x="19549" y="478"/>
                        </a:lnTo>
                        <a:lnTo>
                          <a:pt x="19549" y="5063"/>
                        </a:lnTo>
                        <a:lnTo>
                          <a:pt x="19544" y="5114"/>
                        </a:lnTo>
                        <a:lnTo>
                          <a:pt x="19536" y="5160"/>
                        </a:lnTo>
                        <a:lnTo>
                          <a:pt x="19528" y="5207"/>
                        </a:lnTo>
                        <a:lnTo>
                          <a:pt x="19511" y="5249"/>
                        </a:lnTo>
                        <a:lnTo>
                          <a:pt x="19464" y="5334"/>
                        </a:lnTo>
                        <a:lnTo>
                          <a:pt x="19405" y="5402"/>
                        </a:lnTo>
                        <a:lnTo>
                          <a:pt x="19337" y="5461"/>
                        </a:lnTo>
                        <a:lnTo>
                          <a:pt x="19252" y="5508"/>
                        </a:lnTo>
                        <a:lnTo>
                          <a:pt x="19210" y="5524"/>
                        </a:lnTo>
                        <a:lnTo>
                          <a:pt x="19163" y="5533"/>
                        </a:lnTo>
                        <a:lnTo>
                          <a:pt x="19117" y="5541"/>
                        </a:lnTo>
                        <a:lnTo>
                          <a:pt x="19066" y="5546"/>
                        </a:lnTo>
                        <a:lnTo>
                          <a:pt x="478" y="5546"/>
                        </a:lnTo>
                        <a:lnTo>
                          <a:pt x="432" y="5541"/>
                        </a:lnTo>
                        <a:lnTo>
                          <a:pt x="385" y="5533"/>
                        </a:lnTo>
                        <a:lnTo>
                          <a:pt x="339" y="5524"/>
                        </a:lnTo>
                        <a:lnTo>
                          <a:pt x="292" y="5508"/>
                        </a:lnTo>
                        <a:lnTo>
                          <a:pt x="212" y="5461"/>
                        </a:lnTo>
                        <a:lnTo>
                          <a:pt x="140" y="5402"/>
                        </a:lnTo>
                        <a:lnTo>
                          <a:pt x="80" y="5334"/>
                        </a:lnTo>
                        <a:lnTo>
                          <a:pt x="38" y="5249"/>
                        </a:lnTo>
                        <a:lnTo>
                          <a:pt x="21" y="5207"/>
                        </a:lnTo>
                        <a:lnTo>
                          <a:pt x="8" y="5160"/>
                        </a:lnTo>
                        <a:lnTo>
                          <a:pt x="0" y="5114"/>
                        </a:lnTo>
                        <a:lnTo>
                          <a:pt x="0" y="5063"/>
                        </a:lnTo>
                        <a:lnTo>
                          <a:pt x="0" y="478"/>
                        </a:lnTo>
                        <a:close/>
                      </a:path>
                    </a:pathLst>
                  </a:custGeom>
                  <a:solidFill>
                    <a:schemeClr val="bg2">
                      <a:lumMod val="50000"/>
                      <a:alpha val="91000"/>
                    </a:schemeClr>
                  </a:solidFill>
                  <a:ln w="12700" cap="flat" cmpd="sng" algn="ctr">
                    <a:noFill/>
                    <a:prstDash val="solid"/>
                    <a:round/>
                    <a:headEnd type="none" w="med" len="med"/>
                    <a:tailEnd type="none" w="med" len="med"/>
                  </a:ln>
                  <a:effectLst/>
                </p:spPr>
                <p:txBody>
                  <a:bodyPr vert="horz" wrap="square" lIns="86408" tIns="43203" rIns="86408" bIns="43203" numCol="1" rtlCol="0" anchor="t" anchorCtr="0" compatLnSpc="1"/>
                  <a:lstStyle/>
                  <a:p>
                    <a:pPr defTabSz="914400"/>
                    <a:endParaRPr>
                      <a:solidFill>
                        <a:srgbClr val="000000"/>
                      </a:solidFill>
                      <a:latin typeface="BentonSans Regular" panose="02000503000000020004" pitchFamily="2" charset="0"/>
                    </a:endParaRPr>
                  </a:p>
                </p:txBody>
              </p:sp>
              <p:sp>
                <p:nvSpPr>
                  <p:cNvPr id="166" name="Rounded Rectangle 453"/>
                  <p:cNvSpPr/>
                  <p:nvPr/>
                </p:nvSpPr>
                <p:spPr>
                  <a:xfrm>
                    <a:off x="5235896" y="5824721"/>
                    <a:ext cx="4197711" cy="490500"/>
                  </a:xfrm>
                  <a:prstGeom prst="rect">
                    <a:avLst/>
                  </a:prstGeom>
                  <a:noFill/>
                  <a:ln w="47625" cap="flat" cmpd="dbl" algn="ctr">
                    <a:noFill/>
                    <a:prstDash val="solid"/>
                  </a:ln>
                  <a:effectLst/>
                </p:spPr>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2320290">
                      <a:defRPr/>
                    </a:pPr>
                    <a:r>
                      <a:rPr lang="en-US" sz="2000" kern="0" spc="-48" dirty="0">
                        <a:solidFill>
                          <a:srgbClr val="FFFFFF"/>
                        </a:solidFill>
                        <a:latin typeface="BentonSans Regular" panose="02000503000000020004" pitchFamily="2" charset="0"/>
                      </a:rPr>
                      <a:t>HANA Platform</a:t>
                    </a:r>
                    <a:endParaRPr lang="en-US" sz="2000" kern="0" spc="-48" dirty="0">
                      <a:solidFill>
                        <a:srgbClr val="FFFFFF"/>
                      </a:solidFill>
                      <a:latin typeface="BentonSans Regular" panose="02000503000000020004" pitchFamily="2" charset="0"/>
                    </a:endParaRPr>
                  </a:p>
                </p:txBody>
              </p:sp>
            </p:grpSp>
            <p:grpSp>
              <p:nvGrpSpPr>
                <p:cNvPr id="136" name="Group 135"/>
                <p:cNvGrpSpPr/>
                <p:nvPr/>
              </p:nvGrpSpPr>
              <p:grpSpPr>
                <a:xfrm>
                  <a:off x="1854704" y="7053370"/>
                  <a:ext cx="10994987" cy="872100"/>
                  <a:chOff x="1854702" y="6700550"/>
                  <a:chExt cx="10994987" cy="872100"/>
                </a:xfrm>
              </p:grpSpPr>
              <p:grpSp>
                <p:nvGrpSpPr>
                  <p:cNvPr id="137" name="Group 136"/>
                  <p:cNvGrpSpPr/>
                  <p:nvPr/>
                </p:nvGrpSpPr>
                <p:grpSpPr>
                  <a:xfrm>
                    <a:off x="1854702" y="6700550"/>
                    <a:ext cx="3648789" cy="872100"/>
                    <a:chOff x="1854702" y="6700550"/>
                    <a:chExt cx="3648789" cy="872100"/>
                  </a:xfrm>
                </p:grpSpPr>
                <p:sp>
                  <p:nvSpPr>
                    <p:cNvPr id="152" name="Rounded Rectangle 453"/>
                    <p:cNvSpPr/>
                    <p:nvPr/>
                  </p:nvSpPr>
                  <p:spPr>
                    <a:xfrm>
                      <a:off x="1854702" y="7105507"/>
                      <a:ext cx="1451004" cy="467143"/>
                    </a:xfrm>
                    <a:prstGeom prst="roundRect">
                      <a:avLst/>
                    </a:prstGeom>
                    <a:noFill/>
                    <a:ln w="47625" cap="flat" cmpd="dbl" algn="ctr">
                      <a:noFill/>
                      <a:prstDash val="solid"/>
                    </a:ln>
                    <a:effectLst/>
                  </p:spPr>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defTabSz="2320290">
                        <a:defRPr/>
                      </a:pPr>
                      <a:r>
                        <a:rPr lang="en-US" sz="1200" kern="0" spc="-48" dirty="0">
                          <a:solidFill>
                            <a:srgbClr val="FFFFFF">
                              <a:lumMod val="50000"/>
                            </a:srgbClr>
                          </a:solidFill>
                          <a:latin typeface="BentonSans Regular" panose="02000503000000020004" pitchFamily="2" charset="0"/>
                        </a:rPr>
                        <a:t>any DB</a:t>
                      </a:r>
                      <a:endParaRPr lang="en-US" sz="1200" kern="0" spc="-48" dirty="0">
                        <a:solidFill>
                          <a:srgbClr val="FFFFFF">
                            <a:lumMod val="50000"/>
                          </a:srgbClr>
                        </a:solidFill>
                        <a:latin typeface="BentonSans Regular" panose="02000503000000020004" pitchFamily="2" charset="0"/>
                      </a:endParaRPr>
                    </a:p>
                  </p:txBody>
                </p:sp>
                <p:sp>
                  <p:nvSpPr>
                    <p:cNvPr id="153" name="Freeform 11"/>
                    <p:cNvSpPr>
                      <a:spLocks noEditPoints="1"/>
                    </p:cNvSpPr>
                    <p:nvPr/>
                  </p:nvSpPr>
                  <p:spPr bwMode="auto">
                    <a:xfrm>
                      <a:off x="3445335" y="7221831"/>
                      <a:ext cx="258078" cy="234084"/>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sp>
                  <p:nvSpPr>
                    <p:cNvPr id="154" name="Freeform 11"/>
                    <p:cNvSpPr>
                      <a:spLocks noEditPoints="1"/>
                    </p:cNvSpPr>
                    <p:nvPr/>
                  </p:nvSpPr>
                  <p:spPr bwMode="auto">
                    <a:xfrm>
                      <a:off x="3895354" y="7221831"/>
                      <a:ext cx="258078" cy="234084"/>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sp>
                  <p:nvSpPr>
                    <p:cNvPr id="155" name="Freeform 11"/>
                    <p:cNvSpPr>
                      <a:spLocks noEditPoints="1"/>
                    </p:cNvSpPr>
                    <p:nvPr/>
                  </p:nvSpPr>
                  <p:spPr bwMode="auto">
                    <a:xfrm>
                      <a:off x="4345373" y="7221831"/>
                      <a:ext cx="258078" cy="234084"/>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sp>
                  <p:nvSpPr>
                    <p:cNvPr id="156" name="Freeform 11"/>
                    <p:cNvSpPr>
                      <a:spLocks noEditPoints="1"/>
                    </p:cNvSpPr>
                    <p:nvPr/>
                  </p:nvSpPr>
                  <p:spPr bwMode="auto">
                    <a:xfrm>
                      <a:off x="4795393" y="7221831"/>
                      <a:ext cx="258078" cy="234083"/>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sp>
                  <p:nvSpPr>
                    <p:cNvPr id="157" name="Freeform 11"/>
                    <p:cNvSpPr>
                      <a:spLocks noEditPoints="1"/>
                    </p:cNvSpPr>
                    <p:nvPr/>
                  </p:nvSpPr>
                  <p:spPr bwMode="auto">
                    <a:xfrm>
                      <a:off x="5245413" y="7221831"/>
                      <a:ext cx="258078" cy="234083"/>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cxnSp>
                  <p:nvCxnSpPr>
                    <p:cNvPr id="158" name="Gerade Verbindung 204"/>
                    <p:cNvCxnSpPr/>
                    <p:nvPr/>
                  </p:nvCxnSpPr>
                  <p:spPr>
                    <a:xfrm>
                      <a:off x="3574374" y="7129212"/>
                      <a:ext cx="0" cy="92619"/>
                    </a:xfrm>
                    <a:prstGeom prst="line">
                      <a:avLst/>
                    </a:prstGeom>
                    <a:noFill/>
                    <a:ln w="19050" cap="rnd" cmpd="sng" algn="ctr">
                      <a:solidFill>
                        <a:srgbClr val="A6A6A6">
                          <a:alpha val="50000"/>
                        </a:srgbClr>
                      </a:solidFill>
                      <a:prstDash val="solid"/>
                    </a:ln>
                    <a:effectLst/>
                  </p:spPr>
                </p:cxnSp>
                <p:cxnSp>
                  <p:nvCxnSpPr>
                    <p:cNvPr id="159" name="Gerade Verbindung 205"/>
                    <p:cNvCxnSpPr/>
                    <p:nvPr/>
                  </p:nvCxnSpPr>
                  <p:spPr>
                    <a:xfrm>
                      <a:off x="4024393" y="7129212"/>
                      <a:ext cx="0" cy="92619"/>
                    </a:xfrm>
                    <a:prstGeom prst="line">
                      <a:avLst/>
                    </a:prstGeom>
                    <a:noFill/>
                    <a:ln w="19050" cap="rnd" cmpd="sng" algn="ctr">
                      <a:solidFill>
                        <a:srgbClr val="A6A6A6">
                          <a:alpha val="50000"/>
                        </a:srgbClr>
                      </a:solidFill>
                      <a:prstDash val="solid"/>
                    </a:ln>
                    <a:effectLst/>
                  </p:spPr>
                </p:cxnSp>
                <p:cxnSp>
                  <p:nvCxnSpPr>
                    <p:cNvPr id="160" name="Gerade Verbindung 206"/>
                    <p:cNvCxnSpPr/>
                    <p:nvPr/>
                  </p:nvCxnSpPr>
                  <p:spPr>
                    <a:xfrm>
                      <a:off x="4474412" y="7129212"/>
                      <a:ext cx="0" cy="92619"/>
                    </a:xfrm>
                    <a:prstGeom prst="line">
                      <a:avLst/>
                    </a:prstGeom>
                    <a:noFill/>
                    <a:ln w="19050" cap="rnd" cmpd="sng" algn="ctr">
                      <a:solidFill>
                        <a:srgbClr val="A6A6A6">
                          <a:alpha val="50000"/>
                        </a:srgbClr>
                      </a:solidFill>
                      <a:prstDash val="solid"/>
                    </a:ln>
                    <a:effectLst/>
                  </p:spPr>
                </p:cxnSp>
                <p:cxnSp>
                  <p:nvCxnSpPr>
                    <p:cNvPr id="161" name="Gerade Verbindung 207"/>
                    <p:cNvCxnSpPr/>
                    <p:nvPr/>
                  </p:nvCxnSpPr>
                  <p:spPr>
                    <a:xfrm>
                      <a:off x="4924432" y="7129212"/>
                      <a:ext cx="0" cy="92619"/>
                    </a:xfrm>
                    <a:prstGeom prst="line">
                      <a:avLst/>
                    </a:prstGeom>
                    <a:noFill/>
                    <a:ln w="19050" cap="rnd" cmpd="sng" algn="ctr">
                      <a:solidFill>
                        <a:srgbClr val="A6A6A6">
                          <a:alpha val="50000"/>
                        </a:srgbClr>
                      </a:solidFill>
                      <a:prstDash val="solid"/>
                    </a:ln>
                    <a:effectLst/>
                  </p:spPr>
                </p:cxnSp>
                <p:cxnSp>
                  <p:nvCxnSpPr>
                    <p:cNvPr id="162" name="Gerade Verbindung 208"/>
                    <p:cNvCxnSpPr/>
                    <p:nvPr/>
                  </p:nvCxnSpPr>
                  <p:spPr>
                    <a:xfrm>
                      <a:off x="5374452" y="7129212"/>
                      <a:ext cx="0" cy="92619"/>
                    </a:xfrm>
                    <a:prstGeom prst="line">
                      <a:avLst/>
                    </a:prstGeom>
                    <a:noFill/>
                    <a:ln w="19050" cap="rnd" cmpd="sng" algn="ctr">
                      <a:solidFill>
                        <a:srgbClr val="A6A6A6">
                          <a:alpha val="50000"/>
                        </a:srgbClr>
                      </a:solidFill>
                      <a:prstDash val="solid"/>
                    </a:ln>
                    <a:effectLst/>
                  </p:spPr>
                </p:cxnSp>
                <p:cxnSp>
                  <p:nvCxnSpPr>
                    <p:cNvPr id="163" name="Gerade Verbindung 209"/>
                    <p:cNvCxnSpPr/>
                    <p:nvPr/>
                  </p:nvCxnSpPr>
                  <p:spPr>
                    <a:xfrm>
                      <a:off x="3574374" y="7122538"/>
                      <a:ext cx="1800078" cy="0"/>
                    </a:xfrm>
                    <a:prstGeom prst="line">
                      <a:avLst/>
                    </a:prstGeom>
                    <a:noFill/>
                    <a:ln w="19050" cap="rnd" cmpd="sng" algn="ctr">
                      <a:solidFill>
                        <a:srgbClr val="A6A6A6">
                          <a:alpha val="50000"/>
                        </a:srgbClr>
                      </a:solidFill>
                      <a:prstDash val="solid"/>
                    </a:ln>
                    <a:effectLst/>
                  </p:spPr>
                </p:cxnSp>
                <p:cxnSp>
                  <p:nvCxnSpPr>
                    <p:cNvPr id="164" name="Gerade Verbindung 210"/>
                    <p:cNvCxnSpPr/>
                    <p:nvPr/>
                  </p:nvCxnSpPr>
                  <p:spPr>
                    <a:xfrm>
                      <a:off x="4474412" y="6700550"/>
                      <a:ext cx="0" cy="421988"/>
                    </a:xfrm>
                    <a:prstGeom prst="line">
                      <a:avLst/>
                    </a:prstGeom>
                    <a:noFill/>
                    <a:ln w="19050" cap="rnd" cmpd="sng" algn="ctr">
                      <a:solidFill>
                        <a:srgbClr val="A6A6A6">
                          <a:alpha val="50000"/>
                        </a:srgbClr>
                      </a:solidFill>
                      <a:prstDash val="solid"/>
                    </a:ln>
                    <a:effectLst/>
                  </p:spPr>
                </p:cxnSp>
              </p:grpSp>
              <p:grpSp>
                <p:nvGrpSpPr>
                  <p:cNvPr id="138" name="Group 137"/>
                  <p:cNvGrpSpPr/>
                  <p:nvPr/>
                </p:nvGrpSpPr>
                <p:grpSpPr>
                  <a:xfrm>
                    <a:off x="9023851" y="6743005"/>
                    <a:ext cx="3825838" cy="829645"/>
                    <a:chOff x="9023851" y="6743005"/>
                    <a:chExt cx="3825838" cy="829645"/>
                  </a:xfrm>
                </p:grpSpPr>
                <p:sp>
                  <p:nvSpPr>
                    <p:cNvPr id="139" name="Rounded Rectangle 453"/>
                    <p:cNvSpPr/>
                    <p:nvPr/>
                  </p:nvSpPr>
                  <p:spPr>
                    <a:xfrm>
                      <a:off x="11322849" y="7105507"/>
                      <a:ext cx="1526840" cy="467143"/>
                    </a:xfrm>
                    <a:prstGeom prst="roundRect">
                      <a:avLst/>
                    </a:prstGeom>
                    <a:noFill/>
                    <a:ln w="47625" cap="flat" cmpd="dbl" algn="ctr">
                      <a:noFill/>
                      <a:prstDash val="solid"/>
                    </a:ln>
                    <a:effectLst/>
                  </p:spPr>
                  <p:txBody>
                    <a:bodyPr lIns="0" tIns="0" rIns="0" bIns="0" rtlCol="0" anchor="ctr"/>
                    <a:lstStyle/>
                    <a:p>
                      <a:pPr defTabSz="2320290"/>
                      <a:r>
                        <a:rPr lang="en-US" sz="1200" kern="0" spc="-48" dirty="0">
                          <a:solidFill>
                            <a:srgbClr val="FFFFFF">
                              <a:lumMod val="50000"/>
                            </a:srgbClr>
                          </a:solidFill>
                          <a:latin typeface="BentonSans Regular" panose="02000503000000020004" pitchFamily="2" charset="0"/>
                        </a:rPr>
                        <a:t>Hadoop</a:t>
                      </a:r>
                      <a:endParaRPr lang="en-US" sz="1200" kern="0" spc="-48" dirty="0">
                        <a:solidFill>
                          <a:srgbClr val="FFFFFF">
                            <a:lumMod val="50000"/>
                          </a:srgbClr>
                        </a:solidFill>
                        <a:latin typeface="BentonSans Regular" panose="02000503000000020004" pitchFamily="2" charset="0"/>
                      </a:endParaRPr>
                    </a:p>
                  </p:txBody>
                </p:sp>
                <p:sp>
                  <p:nvSpPr>
                    <p:cNvPr id="140" name="Freeform 11"/>
                    <p:cNvSpPr>
                      <a:spLocks noEditPoints="1"/>
                    </p:cNvSpPr>
                    <p:nvPr/>
                  </p:nvSpPr>
                  <p:spPr bwMode="auto">
                    <a:xfrm>
                      <a:off x="9023851" y="7221831"/>
                      <a:ext cx="258078" cy="234083"/>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sp>
                  <p:nvSpPr>
                    <p:cNvPr id="141" name="Freeform 11"/>
                    <p:cNvSpPr>
                      <a:spLocks noEditPoints="1"/>
                    </p:cNvSpPr>
                    <p:nvPr/>
                  </p:nvSpPr>
                  <p:spPr bwMode="auto">
                    <a:xfrm>
                      <a:off x="9473870" y="7221831"/>
                      <a:ext cx="258078" cy="234083"/>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sp>
                  <p:nvSpPr>
                    <p:cNvPr id="142" name="Freeform 11"/>
                    <p:cNvSpPr>
                      <a:spLocks noEditPoints="1"/>
                    </p:cNvSpPr>
                    <p:nvPr/>
                  </p:nvSpPr>
                  <p:spPr bwMode="auto">
                    <a:xfrm>
                      <a:off x="9923889" y="7221831"/>
                      <a:ext cx="258078" cy="234083"/>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sp>
                  <p:nvSpPr>
                    <p:cNvPr id="143" name="Freeform 11"/>
                    <p:cNvSpPr>
                      <a:spLocks noEditPoints="1"/>
                    </p:cNvSpPr>
                    <p:nvPr/>
                  </p:nvSpPr>
                  <p:spPr bwMode="auto">
                    <a:xfrm>
                      <a:off x="10373909" y="7221831"/>
                      <a:ext cx="258078" cy="234083"/>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sp>
                  <p:nvSpPr>
                    <p:cNvPr id="144" name="Freeform 11"/>
                    <p:cNvSpPr>
                      <a:spLocks noEditPoints="1"/>
                    </p:cNvSpPr>
                    <p:nvPr/>
                  </p:nvSpPr>
                  <p:spPr bwMode="auto">
                    <a:xfrm>
                      <a:off x="10823929" y="7221831"/>
                      <a:ext cx="258078" cy="234083"/>
                    </a:xfrm>
                    <a:custGeom>
                      <a:avLst/>
                      <a:gdLst>
                        <a:gd name="T0" fmla="*/ 1412 w 2825"/>
                        <a:gd name="T1" fmla="*/ 1026 h 2560"/>
                        <a:gd name="T2" fmla="*/ 2410 w 2825"/>
                        <a:gd name="T3" fmla="*/ 604 h 2560"/>
                        <a:gd name="T4" fmla="*/ 1412 w 2825"/>
                        <a:gd name="T5" fmla="*/ 182 h 2560"/>
                        <a:gd name="T6" fmla="*/ 415 w 2825"/>
                        <a:gd name="T7" fmla="*/ 604 h 2560"/>
                        <a:gd name="T8" fmla="*/ 1412 w 2825"/>
                        <a:gd name="T9" fmla="*/ 1026 h 2560"/>
                        <a:gd name="T10" fmla="*/ 2825 w 2825"/>
                        <a:gd name="T11" fmla="*/ 1962 h 2560"/>
                        <a:gd name="T12" fmla="*/ 1412 w 2825"/>
                        <a:gd name="T13" fmla="*/ 2560 h 2560"/>
                        <a:gd name="T14" fmla="*/ 0 w 2825"/>
                        <a:gd name="T15" fmla="*/ 1962 h 2560"/>
                        <a:gd name="T16" fmla="*/ 0 w 2825"/>
                        <a:gd name="T17" fmla="*/ 597 h 2560"/>
                        <a:gd name="T18" fmla="*/ 1412 w 2825"/>
                        <a:gd name="T19" fmla="*/ 0 h 2560"/>
                        <a:gd name="T20" fmla="*/ 2825 w 2825"/>
                        <a:gd name="T21" fmla="*/ 597 h 2560"/>
                        <a:gd name="T22" fmla="*/ 2825 w 2825"/>
                        <a:gd name="T23" fmla="*/ 196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25" h="2560">
                          <a:moveTo>
                            <a:pt x="1412" y="1026"/>
                          </a:moveTo>
                          <a:cubicBezTo>
                            <a:pt x="1963" y="1026"/>
                            <a:pt x="2410" y="837"/>
                            <a:pt x="2410" y="604"/>
                          </a:cubicBezTo>
                          <a:cubicBezTo>
                            <a:pt x="2410" y="371"/>
                            <a:pt x="1963" y="182"/>
                            <a:pt x="1412" y="182"/>
                          </a:cubicBezTo>
                          <a:cubicBezTo>
                            <a:pt x="862" y="182"/>
                            <a:pt x="415" y="371"/>
                            <a:pt x="415" y="604"/>
                          </a:cubicBezTo>
                          <a:cubicBezTo>
                            <a:pt x="415" y="837"/>
                            <a:pt x="862" y="1026"/>
                            <a:pt x="1412" y="1026"/>
                          </a:cubicBezTo>
                          <a:close/>
                          <a:moveTo>
                            <a:pt x="2825" y="1962"/>
                          </a:moveTo>
                          <a:cubicBezTo>
                            <a:pt x="2825" y="2293"/>
                            <a:pt x="2193" y="2560"/>
                            <a:pt x="1412" y="2560"/>
                          </a:cubicBezTo>
                          <a:cubicBezTo>
                            <a:pt x="632" y="2560"/>
                            <a:pt x="0" y="2293"/>
                            <a:pt x="0" y="1962"/>
                          </a:cubicBezTo>
                          <a:lnTo>
                            <a:pt x="0" y="597"/>
                          </a:lnTo>
                          <a:cubicBezTo>
                            <a:pt x="0" y="268"/>
                            <a:pt x="632" y="0"/>
                            <a:pt x="1412" y="0"/>
                          </a:cubicBezTo>
                          <a:cubicBezTo>
                            <a:pt x="2193" y="0"/>
                            <a:pt x="2825" y="268"/>
                            <a:pt x="2825" y="597"/>
                          </a:cubicBezTo>
                          <a:lnTo>
                            <a:pt x="2825" y="1962"/>
                          </a:lnTo>
                          <a:close/>
                        </a:path>
                      </a:pathLst>
                    </a:custGeom>
                    <a:solidFill>
                      <a:schemeClr val="bg1">
                        <a:lumMod val="50000"/>
                        <a:alpha val="50000"/>
                      </a:schemeClr>
                    </a:solidFill>
                    <a:ln>
                      <a:noFill/>
                    </a:ln>
                  </p:spPr>
                  <p:txBody>
                    <a:bodyPr vert="horz" wrap="square" lIns="91436" tIns="45719" rIns="91436" bIns="45719" numCol="1" anchor="t" anchorCtr="0" compatLnSpc="1"/>
                    <a:lstStyle/>
                    <a:p>
                      <a:pPr defTabSz="914400"/>
                      <a:endParaRPr>
                        <a:solidFill>
                          <a:srgbClr val="000000"/>
                        </a:solidFill>
                      </a:endParaRPr>
                    </a:p>
                  </p:txBody>
                </p:sp>
                <p:cxnSp>
                  <p:nvCxnSpPr>
                    <p:cNvPr id="145" name="Gerade Verbindung 192"/>
                    <p:cNvCxnSpPr/>
                    <p:nvPr/>
                  </p:nvCxnSpPr>
                  <p:spPr>
                    <a:xfrm>
                      <a:off x="9152890" y="7129212"/>
                      <a:ext cx="0" cy="92619"/>
                    </a:xfrm>
                    <a:prstGeom prst="line">
                      <a:avLst/>
                    </a:prstGeom>
                    <a:noFill/>
                    <a:ln w="19050" cap="rnd" cmpd="sng" algn="ctr">
                      <a:solidFill>
                        <a:schemeClr val="bg1">
                          <a:lumMod val="65000"/>
                          <a:alpha val="50000"/>
                        </a:schemeClr>
                      </a:solidFill>
                      <a:prstDash val="solid"/>
                    </a:ln>
                    <a:effectLst/>
                  </p:spPr>
                </p:cxnSp>
                <p:cxnSp>
                  <p:nvCxnSpPr>
                    <p:cNvPr id="146" name="Gerade Verbindung 193"/>
                    <p:cNvCxnSpPr/>
                    <p:nvPr/>
                  </p:nvCxnSpPr>
                  <p:spPr>
                    <a:xfrm>
                      <a:off x="9602909" y="7129212"/>
                      <a:ext cx="0" cy="92619"/>
                    </a:xfrm>
                    <a:prstGeom prst="line">
                      <a:avLst/>
                    </a:prstGeom>
                    <a:noFill/>
                    <a:ln w="19050" cap="rnd" cmpd="sng" algn="ctr">
                      <a:solidFill>
                        <a:schemeClr val="bg1">
                          <a:lumMod val="65000"/>
                          <a:alpha val="50000"/>
                        </a:schemeClr>
                      </a:solidFill>
                      <a:prstDash val="solid"/>
                    </a:ln>
                    <a:effectLst/>
                  </p:spPr>
                </p:cxnSp>
                <p:cxnSp>
                  <p:nvCxnSpPr>
                    <p:cNvPr id="147" name="Gerade Verbindung 194"/>
                    <p:cNvCxnSpPr/>
                    <p:nvPr/>
                  </p:nvCxnSpPr>
                  <p:spPr>
                    <a:xfrm>
                      <a:off x="10052928" y="7129212"/>
                      <a:ext cx="0" cy="92619"/>
                    </a:xfrm>
                    <a:prstGeom prst="line">
                      <a:avLst/>
                    </a:prstGeom>
                    <a:noFill/>
                    <a:ln w="19050" cap="rnd" cmpd="sng" algn="ctr">
                      <a:solidFill>
                        <a:srgbClr val="A6A6A6">
                          <a:alpha val="50000"/>
                        </a:srgbClr>
                      </a:solidFill>
                      <a:prstDash val="solid"/>
                    </a:ln>
                    <a:effectLst/>
                  </p:spPr>
                </p:cxnSp>
                <p:cxnSp>
                  <p:nvCxnSpPr>
                    <p:cNvPr id="148" name="Gerade Verbindung 195"/>
                    <p:cNvCxnSpPr/>
                    <p:nvPr/>
                  </p:nvCxnSpPr>
                  <p:spPr>
                    <a:xfrm>
                      <a:off x="10502948" y="7129212"/>
                      <a:ext cx="0" cy="92619"/>
                    </a:xfrm>
                    <a:prstGeom prst="line">
                      <a:avLst/>
                    </a:prstGeom>
                    <a:noFill/>
                    <a:ln w="19050" cap="rnd" cmpd="sng" algn="ctr">
                      <a:solidFill>
                        <a:schemeClr val="bg1">
                          <a:lumMod val="65000"/>
                          <a:alpha val="50000"/>
                        </a:schemeClr>
                      </a:solidFill>
                      <a:prstDash val="solid"/>
                    </a:ln>
                    <a:effectLst/>
                  </p:spPr>
                </p:cxnSp>
                <p:cxnSp>
                  <p:nvCxnSpPr>
                    <p:cNvPr id="149" name="Gerade Verbindung 197"/>
                    <p:cNvCxnSpPr/>
                    <p:nvPr/>
                  </p:nvCxnSpPr>
                  <p:spPr>
                    <a:xfrm>
                      <a:off x="10952968" y="7129212"/>
                      <a:ext cx="0" cy="92619"/>
                    </a:xfrm>
                    <a:prstGeom prst="line">
                      <a:avLst/>
                    </a:prstGeom>
                    <a:noFill/>
                    <a:ln w="19050" cap="rnd" cmpd="sng" algn="ctr">
                      <a:solidFill>
                        <a:schemeClr val="bg1">
                          <a:lumMod val="65000"/>
                          <a:alpha val="50000"/>
                        </a:schemeClr>
                      </a:solidFill>
                      <a:prstDash val="solid"/>
                    </a:ln>
                    <a:effectLst/>
                  </p:spPr>
                </p:cxnSp>
                <p:cxnSp>
                  <p:nvCxnSpPr>
                    <p:cNvPr id="150" name="Gerade Verbindung 190"/>
                    <p:cNvCxnSpPr/>
                    <p:nvPr/>
                  </p:nvCxnSpPr>
                  <p:spPr>
                    <a:xfrm>
                      <a:off x="9152890" y="7122538"/>
                      <a:ext cx="1800078" cy="0"/>
                    </a:xfrm>
                    <a:prstGeom prst="line">
                      <a:avLst/>
                    </a:prstGeom>
                    <a:noFill/>
                    <a:ln w="19050" cap="rnd" cmpd="sng" algn="ctr">
                      <a:solidFill>
                        <a:schemeClr val="bg1">
                          <a:lumMod val="65000"/>
                          <a:alpha val="50000"/>
                        </a:schemeClr>
                      </a:solidFill>
                      <a:prstDash val="solid"/>
                    </a:ln>
                    <a:effectLst/>
                  </p:spPr>
                </p:cxnSp>
                <p:cxnSp>
                  <p:nvCxnSpPr>
                    <p:cNvPr id="151" name="Gerade Verbindung 188"/>
                    <p:cNvCxnSpPr/>
                    <p:nvPr/>
                  </p:nvCxnSpPr>
                  <p:spPr>
                    <a:xfrm>
                      <a:off x="10052928" y="6743005"/>
                      <a:ext cx="0" cy="416704"/>
                    </a:xfrm>
                    <a:prstGeom prst="line">
                      <a:avLst/>
                    </a:prstGeom>
                    <a:noFill/>
                    <a:ln w="19050" cap="rnd" cmpd="sng" algn="ctr">
                      <a:solidFill>
                        <a:schemeClr val="bg1">
                          <a:lumMod val="65000"/>
                          <a:alpha val="50000"/>
                        </a:schemeClr>
                      </a:solidFill>
                      <a:prstDash val="solid"/>
                    </a:ln>
                    <a:effectLst/>
                  </p:spPr>
                </p:cxnSp>
              </p:grpSp>
            </p:grpSp>
          </p:grpSp>
          <p:grpSp>
            <p:nvGrpSpPr>
              <p:cNvPr id="168" name="Group 167"/>
              <p:cNvGrpSpPr/>
              <p:nvPr/>
            </p:nvGrpSpPr>
            <p:grpSpPr>
              <a:xfrm>
                <a:off x="3953229" y="3425347"/>
                <a:ext cx="5395706" cy="2414741"/>
                <a:chOff x="4086898" y="3687515"/>
                <a:chExt cx="7900158" cy="3535558"/>
              </a:xfrm>
            </p:grpSpPr>
            <p:sp>
              <p:nvSpPr>
                <p:cNvPr id="169" name="Freeform 6"/>
                <p:cNvSpPr/>
                <p:nvPr/>
              </p:nvSpPr>
              <p:spPr bwMode="auto">
                <a:xfrm>
                  <a:off x="4086898" y="3687515"/>
                  <a:ext cx="7900158" cy="3535558"/>
                </a:xfrm>
                <a:custGeom>
                  <a:avLst/>
                  <a:gdLst/>
                  <a:ahLst/>
                  <a:cxnLst/>
                  <a:rect l="l" t="t" r="r" b="b"/>
                  <a:pathLst>
                    <a:path w="7900159" h="3535559">
                      <a:moveTo>
                        <a:pt x="6725188" y="0"/>
                      </a:moveTo>
                      <a:cubicBezTo>
                        <a:pt x="7374107" y="0"/>
                        <a:pt x="7900159" y="526052"/>
                        <a:pt x="7900159" y="1174971"/>
                      </a:cubicBezTo>
                      <a:cubicBezTo>
                        <a:pt x="7900159" y="1768706"/>
                        <a:pt x="7459772" y="2259584"/>
                        <a:pt x="6887636" y="2337418"/>
                      </a:cubicBezTo>
                      <a:lnTo>
                        <a:pt x="6887636" y="2376433"/>
                      </a:lnTo>
                      <a:lnTo>
                        <a:pt x="6887636" y="2425854"/>
                      </a:lnTo>
                      <a:lnTo>
                        <a:pt x="6887636" y="3221679"/>
                      </a:lnTo>
                      <a:cubicBezTo>
                        <a:pt x="6887636" y="3394278"/>
                        <a:pt x="6746393" y="3535558"/>
                        <a:pt x="6573492" y="3535558"/>
                      </a:cubicBezTo>
                      <a:lnTo>
                        <a:pt x="250875" y="3535558"/>
                      </a:lnTo>
                      <a:lnTo>
                        <a:pt x="113557" y="3535558"/>
                      </a:lnTo>
                      <a:lnTo>
                        <a:pt x="113557" y="3535557"/>
                      </a:lnTo>
                      <a:lnTo>
                        <a:pt x="102245" y="3535557"/>
                      </a:lnTo>
                      <a:cubicBezTo>
                        <a:pt x="102242" y="3535559"/>
                        <a:pt x="102238" y="3535559"/>
                        <a:pt x="102235" y="3535559"/>
                      </a:cubicBezTo>
                      <a:lnTo>
                        <a:pt x="49588" y="3535559"/>
                      </a:lnTo>
                      <a:cubicBezTo>
                        <a:pt x="22201" y="3535559"/>
                        <a:pt x="0" y="3513358"/>
                        <a:pt x="0" y="3485971"/>
                      </a:cubicBezTo>
                      <a:cubicBezTo>
                        <a:pt x="0" y="3458584"/>
                        <a:pt x="22201" y="3436383"/>
                        <a:pt x="49588" y="3436383"/>
                      </a:cubicBezTo>
                      <a:lnTo>
                        <a:pt x="102235" y="3436383"/>
                      </a:lnTo>
                      <a:lnTo>
                        <a:pt x="113557" y="3438669"/>
                      </a:lnTo>
                      <a:lnTo>
                        <a:pt x="113557" y="3438123"/>
                      </a:lnTo>
                      <a:lnTo>
                        <a:pt x="6573492" y="3438123"/>
                      </a:lnTo>
                      <a:cubicBezTo>
                        <a:pt x="6692818" y="3438123"/>
                        <a:pt x="6790227" y="3340689"/>
                        <a:pt x="6790227" y="3221679"/>
                      </a:cubicBezTo>
                      <a:lnTo>
                        <a:pt x="6790227" y="2434607"/>
                      </a:lnTo>
                      <a:cubicBezTo>
                        <a:pt x="6788735" y="2431886"/>
                        <a:pt x="6788460" y="2428902"/>
                        <a:pt x="6788460" y="2425854"/>
                      </a:cubicBezTo>
                      <a:lnTo>
                        <a:pt x="6788460" y="2346747"/>
                      </a:lnTo>
                      <a:cubicBezTo>
                        <a:pt x="6767564" y="2349377"/>
                        <a:pt x="6746442" y="2349942"/>
                        <a:pt x="6725188" y="2349942"/>
                      </a:cubicBezTo>
                      <a:cubicBezTo>
                        <a:pt x="6076269" y="2349942"/>
                        <a:pt x="5550217" y="1823890"/>
                        <a:pt x="5550217" y="1174971"/>
                      </a:cubicBezTo>
                      <a:cubicBezTo>
                        <a:pt x="5550217" y="526052"/>
                        <a:pt x="6076269" y="0"/>
                        <a:pt x="6725188" y="0"/>
                      </a:cubicBezTo>
                      <a:close/>
                    </a:path>
                  </a:pathLst>
                </a:custGeom>
                <a:solidFill>
                  <a:schemeClr val="accent4">
                    <a:lumMod val="75000"/>
                    <a:alpha val="81000"/>
                  </a:schemeClr>
                </a:solidFill>
                <a:ln w="4763" cap="flat">
                  <a:noFill/>
                  <a:prstDash val="solid"/>
                  <a:miter lim="800000"/>
                </a:ln>
              </p:spPr>
              <p:txBody>
                <a:bodyPr vert="horz" wrap="square" lIns="96008" tIns="48004" rIns="96008" bIns="48004" numCol="1" anchor="t" anchorCtr="0" compatLnSpc="1"/>
                <a:lstStyle/>
                <a:p>
                  <a:pPr defTabSz="914400"/>
                  <a:endParaRPr>
                    <a:solidFill>
                      <a:srgbClr val="000000"/>
                    </a:solidFill>
                  </a:endParaRPr>
                </a:p>
              </p:txBody>
            </p:sp>
            <p:grpSp>
              <p:nvGrpSpPr>
                <p:cNvPr id="171" name="Gruppieren 26"/>
                <p:cNvGrpSpPr/>
                <p:nvPr/>
              </p:nvGrpSpPr>
              <p:grpSpPr>
                <a:xfrm>
                  <a:off x="10195450" y="4033531"/>
                  <a:ext cx="1364641" cy="889776"/>
                  <a:chOff x="10202302" y="3568679"/>
                  <a:chExt cx="1373888" cy="895804"/>
                </a:xfrm>
              </p:grpSpPr>
              <p:sp>
                <p:nvSpPr>
                  <p:cNvPr id="172" name="Abgerundetes Rechteck 186"/>
                  <p:cNvSpPr/>
                  <p:nvPr/>
                </p:nvSpPr>
                <p:spPr bwMode="auto">
                  <a:xfrm>
                    <a:off x="10202302" y="3568679"/>
                    <a:ext cx="1373888" cy="895804"/>
                  </a:xfrm>
                  <a:custGeom>
                    <a:avLst/>
                    <a:gdLst/>
                    <a:ahLst/>
                    <a:cxnLst/>
                    <a:rect l="l" t="t" r="r" b="b"/>
                    <a:pathLst>
                      <a:path w="1301735" h="848758">
                        <a:moveTo>
                          <a:pt x="941961" y="585767"/>
                        </a:moveTo>
                        <a:cubicBezTo>
                          <a:pt x="940751" y="593572"/>
                          <a:pt x="937140" y="600151"/>
                          <a:pt x="933313" y="606601"/>
                        </a:cubicBezTo>
                        <a:lnTo>
                          <a:pt x="936350" y="606601"/>
                        </a:lnTo>
                        <a:lnTo>
                          <a:pt x="945833" y="586910"/>
                        </a:lnTo>
                        <a:cubicBezTo>
                          <a:pt x="944509" y="586670"/>
                          <a:pt x="943195" y="586389"/>
                          <a:pt x="941961" y="585767"/>
                        </a:cubicBezTo>
                        <a:close/>
                        <a:moveTo>
                          <a:pt x="566993" y="0"/>
                        </a:moveTo>
                        <a:cubicBezTo>
                          <a:pt x="727010" y="0"/>
                          <a:pt x="865940" y="90283"/>
                          <a:pt x="933926" y="223583"/>
                        </a:cubicBezTo>
                        <a:cubicBezTo>
                          <a:pt x="949503" y="218479"/>
                          <a:pt x="966126" y="216170"/>
                          <a:pt x="983289" y="216170"/>
                        </a:cubicBezTo>
                        <a:cubicBezTo>
                          <a:pt x="1086709" y="216170"/>
                          <a:pt x="1170547" y="300008"/>
                          <a:pt x="1170547" y="403428"/>
                        </a:cubicBezTo>
                        <a:cubicBezTo>
                          <a:pt x="1170547" y="430275"/>
                          <a:pt x="1164897" y="455803"/>
                          <a:pt x="1154242" y="478675"/>
                        </a:cubicBezTo>
                        <a:cubicBezTo>
                          <a:pt x="1238581" y="496731"/>
                          <a:pt x="1301735" y="571740"/>
                          <a:pt x="1301735" y="661500"/>
                        </a:cubicBezTo>
                        <a:cubicBezTo>
                          <a:pt x="1301735" y="764920"/>
                          <a:pt x="1217897" y="848758"/>
                          <a:pt x="1114477" y="848758"/>
                        </a:cubicBezTo>
                        <a:lnTo>
                          <a:pt x="685062" y="848758"/>
                        </a:lnTo>
                        <a:lnTo>
                          <a:pt x="463609" y="848758"/>
                        </a:lnTo>
                        <a:lnTo>
                          <a:pt x="242157" y="848758"/>
                        </a:lnTo>
                        <a:cubicBezTo>
                          <a:pt x="108417" y="848758"/>
                          <a:pt x="0" y="740341"/>
                          <a:pt x="0" y="606601"/>
                        </a:cubicBezTo>
                        <a:cubicBezTo>
                          <a:pt x="0" y="503966"/>
                          <a:pt x="63851" y="416244"/>
                          <a:pt x="154203" y="381517"/>
                        </a:cubicBezTo>
                        <a:cubicBezTo>
                          <a:pt x="169895" y="167787"/>
                          <a:pt x="348850" y="0"/>
                          <a:pt x="566993" y="0"/>
                        </a:cubicBezTo>
                        <a:close/>
                      </a:path>
                    </a:pathLst>
                  </a:custGeom>
                  <a:solidFill>
                    <a:schemeClr val="accent4">
                      <a:alpha val="80000"/>
                    </a:schemeClr>
                  </a:solidFill>
                  <a:ln w="9525" cap="flat" cmpd="sng" algn="ctr">
                    <a:noFill/>
                    <a:prstDash val="solid"/>
                    <a:round/>
                    <a:headEnd type="none" w="med" len="med"/>
                    <a:tailEnd type="none" w="med" len="med"/>
                  </a:ln>
                  <a:effectLst/>
                </p:spPr>
                <p:txBody>
                  <a:bodyPr vert="horz" wrap="square" lIns="96008" tIns="48004" rIns="96008" bIns="48004" numCol="1" rtlCol="0" anchor="t" anchorCtr="0" compatLnSpc="1"/>
                  <a:lstStyle/>
                  <a:p>
                    <a:pPr defTabSz="914400"/>
                    <a:endParaRPr>
                      <a:solidFill>
                        <a:srgbClr val="FFFFFF"/>
                      </a:solidFill>
                    </a:endParaRPr>
                  </a:p>
                </p:txBody>
              </p:sp>
              <p:sp>
                <p:nvSpPr>
                  <p:cNvPr id="173" name="Rounded Rectangle 453"/>
                  <p:cNvSpPr/>
                  <p:nvPr/>
                </p:nvSpPr>
                <p:spPr>
                  <a:xfrm>
                    <a:off x="10250840" y="3859647"/>
                    <a:ext cx="1211290" cy="519048"/>
                  </a:xfrm>
                  <a:prstGeom prst="roundRect">
                    <a:avLst/>
                  </a:prstGeom>
                  <a:noFill/>
                  <a:ln w="47625" cap="flat" cmpd="dbl" algn="ctr">
                    <a:noFill/>
                    <a:prstDash val="solid"/>
                  </a:ln>
                  <a:effectLst/>
                </p:spPr>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2320290">
                      <a:defRPr/>
                    </a:pPr>
                    <a:r>
                      <a:rPr lang="en-US" sz="1400" kern="0" spc="-48" dirty="0">
                        <a:solidFill>
                          <a:srgbClr val="FFFFFF"/>
                        </a:solidFill>
                        <a:latin typeface="BentonSans Regular" panose="02000503000000020004" pitchFamily="2" charset="0"/>
                      </a:rPr>
                      <a:t>SAP Analytics</a:t>
                    </a:r>
                    <a:endParaRPr lang="en-US" sz="1400" kern="0" spc="-48" dirty="0">
                      <a:solidFill>
                        <a:srgbClr val="FFFFFF"/>
                      </a:solidFill>
                      <a:latin typeface="BentonSans Regular" panose="02000503000000020004" pitchFamily="2" charset="0"/>
                    </a:endParaRPr>
                  </a:p>
                </p:txBody>
              </p:sp>
            </p:grpSp>
          </p:grpSp>
          <p:grpSp>
            <p:nvGrpSpPr>
              <p:cNvPr id="184" name="Group 183"/>
              <p:cNvGrpSpPr/>
              <p:nvPr/>
            </p:nvGrpSpPr>
            <p:grpSpPr>
              <a:xfrm>
                <a:off x="4281291" y="2822603"/>
                <a:ext cx="3787473" cy="1883924"/>
                <a:chOff x="5711158" y="3507337"/>
                <a:chExt cx="6933956" cy="3449013"/>
              </a:xfrm>
            </p:grpSpPr>
            <p:sp>
              <p:nvSpPr>
                <p:cNvPr id="186" name="Freeform 7"/>
                <p:cNvSpPr/>
                <p:nvPr/>
              </p:nvSpPr>
              <p:spPr bwMode="auto">
                <a:xfrm>
                  <a:off x="5711158" y="3507337"/>
                  <a:ext cx="6933956" cy="3449013"/>
                </a:xfrm>
                <a:custGeom>
                  <a:avLst/>
                  <a:gdLst>
                    <a:gd name="T0" fmla="*/ 13605 w 15761"/>
                    <a:gd name="T1" fmla="*/ 7840 h 7840"/>
                    <a:gd name="T2" fmla="*/ 15761 w 15761"/>
                    <a:gd name="T3" fmla="*/ 5684 h 7840"/>
                    <a:gd name="T4" fmla="*/ 13818 w 15761"/>
                    <a:gd name="T5" fmla="*/ 3538 h 7840"/>
                    <a:gd name="T6" fmla="*/ 11114 w 15761"/>
                    <a:gd name="T7" fmla="*/ 1535 h 7840"/>
                    <a:gd name="T8" fmla="*/ 10350 w 15761"/>
                    <a:gd name="T9" fmla="*/ 1639 h 7840"/>
                    <a:gd name="T10" fmla="*/ 7924 w 15761"/>
                    <a:gd name="T11" fmla="*/ 0 h 7840"/>
                    <a:gd name="T12" fmla="*/ 5492 w 15761"/>
                    <a:gd name="T13" fmla="*/ 1652 h 7840"/>
                    <a:gd name="T14" fmla="*/ 4684 w 15761"/>
                    <a:gd name="T15" fmla="*/ 1535 h 7840"/>
                    <a:gd name="T16" fmla="*/ 1981 w 15761"/>
                    <a:gd name="T17" fmla="*/ 3535 h 7840"/>
                    <a:gd name="T18" fmla="*/ 0 w 15761"/>
                    <a:gd name="T19" fmla="*/ 5684 h 7840"/>
                    <a:gd name="T20" fmla="*/ 2156 w 15761"/>
                    <a:gd name="T21" fmla="*/ 7840 h 7840"/>
                    <a:gd name="T22" fmla="*/ 13605 w 15761"/>
                    <a:gd name="T23" fmla="*/ 7840 h 7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61" h="7840">
                      <a:moveTo>
                        <a:pt x="13605" y="7840"/>
                      </a:moveTo>
                      <a:cubicBezTo>
                        <a:pt x="14796" y="7840"/>
                        <a:pt x="15761" y="6875"/>
                        <a:pt x="15761" y="5684"/>
                      </a:cubicBezTo>
                      <a:cubicBezTo>
                        <a:pt x="15761" y="4565"/>
                        <a:pt x="14909" y="3645"/>
                        <a:pt x="13818" y="3538"/>
                      </a:cubicBezTo>
                      <a:cubicBezTo>
                        <a:pt x="13466" y="2379"/>
                        <a:pt x="12388" y="1535"/>
                        <a:pt x="11114" y="1535"/>
                      </a:cubicBezTo>
                      <a:cubicBezTo>
                        <a:pt x="10849" y="1535"/>
                        <a:pt x="10593" y="1571"/>
                        <a:pt x="10350" y="1639"/>
                      </a:cubicBezTo>
                      <a:cubicBezTo>
                        <a:pt x="9964" y="678"/>
                        <a:pt x="9023" y="0"/>
                        <a:pt x="7924" y="0"/>
                      </a:cubicBezTo>
                      <a:cubicBezTo>
                        <a:pt x="6820" y="0"/>
                        <a:pt x="5875" y="684"/>
                        <a:pt x="5492" y="1652"/>
                      </a:cubicBezTo>
                      <a:cubicBezTo>
                        <a:pt x="5236" y="1576"/>
                        <a:pt x="4965" y="1535"/>
                        <a:pt x="4684" y="1535"/>
                      </a:cubicBezTo>
                      <a:cubicBezTo>
                        <a:pt x="3411" y="1535"/>
                        <a:pt x="2334" y="2377"/>
                        <a:pt x="1981" y="3535"/>
                      </a:cubicBezTo>
                      <a:cubicBezTo>
                        <a:pt x="872" y="3624"/>
                        <a:pt x="0" y="4552"/>
                        <a:pt x="0" y="5684"/>
                      </a:cubicBezTo>
                      <a:cubicBezTo>
                        <a:pt x="0" y="6875"/>
                        <a:pt x="965" y="7840"/>
                        <a:pt x="2156" y="7840"/>
                      </a:cubicBezTo>
                      <a:lnTo>
                        <a:pt x="13605" y="7840"/>
                      </a:lnTo>
                      <a:close/>
                    </a:path>
                  </a:pathLst>
                </a:custGeom>
                <a:solidFill>
                  <a:schemeClr val="accent5">
                    <a:alpha val="86000"/>
                  </a:schemeClr>
                </a:solidFill>
                <a:ln w="28575" cap="flat" cmpd="sng" algn="ctr">
                  <a:noFill/>
                  <a:prstDash val="solid"/>
                  <a:round/>
                  <a:headEnd type="none" w="med" len="med"/>
                  <a:tailEnd type="none" w="med" len="med"/>
                </a:ln>
                <a:effectLst/>
              </p:spPr>
              <p:txBody>
                <a:bodyPr vert="horz" wrap="square" lIns="86408" tIns="43203" rIns="86408" bIns="43203" numCol="1" rtlCol="0" anchor="t" anchorCtr="0" compatLnSpc="1"/>
                <a:lstStyle/>
                <a:p>
                  <a:pPr defTabSz="914400"/>
                  <a:endParaRPr>
                    <a:solidFill>
                      <a:srgbClr val="000000"/>
                    </a:solidFill>
                    <a:latin typeface="BentonSans Regular" panose="02000503000000020004" pitchFamily="2" charset="0"/>
                  </a:endParaRPr>
                </a:p>
              </p:txBody>
            </p:sp>
            <p:sp>
              <p:nvSpPr>
                <p:cNvPr id="187" name="Freeform 9"/>
                <p:cNvSpPr/>
                <p:nvPr/>
              </p:nvSpPr>
              <p:spPr bwMode="auto">
                <a:xfrm>
                  <a:off x="8410833" y="3507337"/>
                  <a:ext cx="1573099" cy="1062419"/>
                </a:xfrm>
                <a:custGeom>
                  <a:avLst/>
                  <a:gdLst>
                    <a:gd name="T0" fmla="*/ 3572 w 3572"/>
                    <a:gd name="T1" fmla="*/ 705 h 2418"/>
                    <a:gd name="T2" fmla="*/ 1786 w 3572"/>
                    <a:gd name="T3" fmla="*/ 0 h 2418"/>
                    <a:gd name="T4" fmla="*/ 0 w 3572"/>
                    <a:gd name="T5" fmla="*/ 705 h 2418"/>
                    <a:gd name="T6" fmla="*/ 1786 w 3572"/>
                    <a:gd name="T7" fmla="*/ 2418 h 2418"/>
                    <a:gd name="T8" fmla="*/ 3572 w 3572"/>
                    <a:gd name="T9" fmla="*/ 705 h 2418"/>
                  </a:gdLst>
                  <a:ahLst/>
                  <a:cxnLst>
                    <a:cxn ang="0">
                      <a:pos x="T0" y="T1"/>
                    </a:cxn>
                    <a:cxn ang="0">
                      <a:pos x="T2" y="T3"/>
                    </a:cxn>
                    <a:cxn ang="0">
                      <a:pos x="T4" y="T5"/>
                    </a:cxn>
                    <a:cxn ang="0">
                      <a:pos x="T6" y="T7"/>
                    </a:cxn>
                    <a:cxn ang="0">
                      <a:pos x="T8" y="T9"/>
                    </a:cxn>
                  </a:cxnLst>
                  <a:rect l="0" t="0" r="r" b="b"/>
                  <a:pathLst>
                    <a:path w="3572" h="2418">
                      <a:moveTo>
                        <a:pt x="3572" y="705"/>
                      </a:moveTo>
                      <a:cubicBezTo>
                        <a:pt x="3104" y="268"/>
                        <a:pt x="2476" y="0"/>
                        <a:pt x="1786" y="0"/>
                      </a:cubicBezTo>
                      <a:cubicBezTo>
                        <a:pt x="1095" y="0"/>
                        <a:pt x="467" y="268"/>
                        <a:pt x="0" y="705"/>
                      </a:cubicBezTo>
                      <a:cubicBezTo>
                        <a:pt x="39" y="1658"/>
                        <a:pt x="824" y="2418"/>
                        <a:pt x="1786" y="2418"/>
                      </a:cubicBezTo>
                      <a:cubicBezTo>
                        <a:pt x="2748" y="2418"/>
                        <a:pt x="3533" y="1658"/>
                        <a:pt x="3572" y="705"/>
                      </a:cubicBezTo>
                      <a:close/>
                    </a:path>
                  </a:pathLst>
                </a:custGeom>
                <a:solidFill>
                  <a:srgbClr val="E35500">
                    <a:alpha val="90000"/>
                  </a:srgbClr>
                </a:solidFill>
                <a:ln>
                  <a:noFill/>
                </a:ln>
              </p:spPr>
              <p:txBody>
                <a:bodyPr vert="horz" wrap="square" lIns="91436" tIns="45719" rIns="91436" bIns="45719" numCol="1" anchor="t" anchorCtr="0" compatLnSpc="1"/>
                <a:lstStyle/>
                <a:p>
                  <a:pPr defTabSz="914400"/>
                  <a:endParaRPr>
                    <a:solidFill>
                      <a:srgbClr val="000000"/>
                    </a:solidFill>
                  </a:endParaRPr>
                </a:p>
              </p:txBody>
            </p:sp>
            <p:sp>
              <p:nvSpPr>
                <p:cNvPr id="188" name="Rounded Rectangle 453"/>
                <p:cNvSpPr/>
                <p:nvPr/>
              </p:nvSpPr>
              <p:spPr>
                <a:xfrm>
                  <a:off x="6662972" y="5050293"/>
                  <a:ext cx="4968408" cy="613314"/>
                </a:xfrm>
                <a:prstGeom prst="rect">
                  <a:avLst/>
                </a:prstGeom>
                <a:noFill/>
                <a:ln w="47625" cap="flat" cmpd="dbl" algn="ctr">
                  <a:noFill/>
                  <a:prstDash val="solid"/>
                </a:ln>
                <a:effectLst/>
              </p:spPr>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2320290">
                    <a:defRPr/>
                  </a:pPr>
                  <a:r>
                    <a:rPr lang="en-US" sz="1800" kern="0" spc="-48" dirty="0">
                      <a:solidFill>
                        <a:srgbClr val="FFFFFF"/>
                      </a:solidFill>
                      <a:latin typeface="BentonSans Regular" panose="02000503000000020004" pitchFamily="2" charset="0"/>
                    </a:rPr>
                    <a:t>SAP HANA Cloud Platform</a:t>
                  </a:r>
                  <a:endParaRPr lang="en-US" sz="1800" kern="0" spc="-48" dirty="0">
                    <a:solidFill>
                      <a:srgbClr val="FFFFFF"/>
                    </a:solidFill>
                    <a:latin typeface="BentonSans Regular" panose="02000503000000020004" pitchFamily="2" charset="0"/>
                  </a:endParaRPr>
                </a:p>
              </p:txBody>
            </p:sp>
            <p:sp>
              <p:nvSpPr>
                <p:cNvPr id="189" name="Rounded Rectangle 453"/>
                <p:cNvSpPr/>
                <p:nvPr/>
              </p:nvSpPr>
              <p:spPr>
                <a:xfrm>
                  <a:off x="8379374" y="3634380"/>
                  <a:ext cx="1610996" cy="649010"/>
                </a:xfrm>
                <a:prstGeom prst="rect">
                  <a:avLst/>
                </a:prstGeom>
                <a:noFill/>
                <a:ln w="47625" cap="flat" cmpd="dbl" algn="ctr">
                  <a:noFill/>
                  <a:prstDash val="solid"/>
                </a:ln>
                <a:effectLst/>
              </p:spPr>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2320290">
                    <a:lnSpc>
                      <a:spcPct val="90000"/>
                    </a:lnSpc>
                    <a:defRPr/>
                  </a:pPr>
                  <a:r>
                    <a:rPr lang="en-US" sz="1000" kern="0" spc="-48" dirty="0">
                      <a:solidFill>
                        <a:srgbClr val="FFFFFF"/>
                      </a:solidFill>
                      <a:latin typeface="BentonSans Regular" panose="02000503000000020004" pitchFamily="2" charset="0"/>
                    </a:rPr>
                    <a:t>IoT</a:t>
                  </a:r>
                  <a:br>
                    <a:rPr lang="en-US" sz="1000" kern="0" spc="-48" dirty="0">
                      <a:solidFill>
                        <a:srgbClr val="FFFFFF"/>
                      </a:solidFill>
                      <a:latin typeface="BentonSans Regular" panose="02000503000000020004" pitchFamily="2" charset="0"/>
                    </a:rPr>
                  </a:br>
                  <a:r>
                    <a:rPr lang="en-US" sz="1000" kern="0" spc="-48" dirty="0">
                      <a:solidFill>
                        <a:srgbClr val="FFFFFF"/>
                      </a:solidFill>
                      <a:latin typeface="BentonSans Regular" panose="02000503000000020004" pitchFamily="2" charset="0"/>
                    </a:rPr>
                    <a:t>Platform</a:t>
                  </a:r>
                  <a:endParaRPr lang="en-US" sz="1000" kern="0" spc="-48" dirty="0">
                    <a:solidFill>
                      <a:srgbClr val="FFFFFF"/>
                    </a:solidFill>
                    <a:latin typeface="BentonSans Regular" panose="02000503000000020004" pitchFamily="2" charset="0"/>
                  </a:endParaRPr>
                </a:p>
              </p:txBody>
            </p:sp>
          </p:grpSp>
          <p:sp>
            <p:nvSpPr>
              <p:cNvPr id="245" name="TextBox 244"/>
              <p:cNvSpPr txBox="1"/>
              <p:nvPr/>
            </p:nvSpPr>
            <p:spPr>
              <a:xfrm>
                <a:off x="3925547" y="12828"/>
                <a:ext cx="0" cy="276999"/>
              </a:xfrm>
              <a:prstGeom prst="rect">
                <a:avLst/>
              </a:prstGeom>
              <a:noFill/>
            </p:spPr>
            <p:txBody>
              <a:bodyPr wrap="none" lIns="0" tIns="0" rIns="0" bIns="0" rtlCol="0">
                <a:spAutoFit/>
              </a:bodyPr>
              <a:lstStyle/>
              <a:p>
                <a:pPr defTabSz="1087755" fontAlgn="base">
                  <a:spcBef>
                    <a:spcPts val="600"/>
                  </a:spcBef>
                  <a:spcAft>
                    <a:spcPct val="0"/>
                  </a:spcAft>
                  <a:buClr>
                    <a:srgbClr val="F0AB00"/>
                  </a:buClr>
                  <a:buSzPct val="80000"/>
                </a:pPr>
                <a:endParaRPr lang="en-US" sz="1800" kern="0" dirty="0" err="1">
                  <a:solidFill>
                    <a:srgbClr val="000000"/>
                  </a:solidFill>
                  <a:ea typeface="Arial Unicode MS" panose="020B0604020202020204" pitchFamily="34" charset="-128"/>
                  <a:cs typeface="Arial Unicode MS" panose="020B0604020202020204" pitchFamily="34" charset="-128"/>
                </a:endParaRPr>
              </a:p>
            </p:txBody>
          </p:sp>
          <p:sp>
            <p:nvSpPr>
              <p:cNvPr id="246" name="Oval 12"/>
              <p:cNvSpPr>
                <a:spLocks noChangeArrowheads="1"/>
              </p:cNvSpPr>
              <p:nvPr/>
            </p:nvSpPr>
            <p:spPr bwMode="auto">
              <a:xfrm>
                <a:off x="3025342" y="3425347"/>
                <a:ext cx="1604980" cy="1604980"/>
              </a:xfrm>
              <a:prstGeom prst="ellipse">
                <a:avLst/>
              </a:prstGeom>
              <a:solidFill>
                <a:schemeClr val="accent3">
                  <a:alpha val="91000"/>
                </a:schemeClr>
              </a:solidFill>
              <a:ln w="6350" cap="flat">
                <a:noFill/>
                <a:prstDash val="solid"/>
                <a:miter lim="800000"/>
              </a:ln>
            </p:spPr>
            <p:txBody>
              <a:bodyPr vert="horz" wrap="square" lIns="96008" tIns="48004" rIns="96008" bIns="48004" numCol="1" anchor="t" anchorCtr="0" compatLnSpc="1"/>
              <a:lstStyle/>
              <a:p>
                <a:pPr defTabSz="914400"/>
                <a:endParaRPr>
                  <a:solidFill>
                    <a:srgbClr val="000000"/>
                  </a:solidFill>
                </a:endParaRPr>
              </a:p>
            </p:txBody>
          </p:sp>
          <p:sp>
            <p:nvSpPr>
              <p:cNvPr id="247" name="Rounded Rectangle 453"/>
              <p:cNvSpPr/>
              <p:nvPr/>
            </p:nvSpPr>
            <p:spPr>
              <a:xfrm>
                <a:off x="2981699" y="3927890"/>
                <a:ext cx="1648972" cy="335005"/>
              </a:xfrm>
              <a:prstGeom prst="roundRect">
                <a:avLst/>
              </a:prstGeom>
              <a:noFill/>
              <a:ln w="47625" cap="flat" cmpd="dbl" algn="ctr">
                <a:noFill/>
                <a:prstDash val="solid"/>
              </a:ln>
              <a:effectLst/>
            </p:spPr>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2320290">
                  <a:defRPr/>
                </a:pPr>
                <a:r>
                  <a:rPr lang="en-US" sz="1800" kern="0" spc="-48" dirty="0">
                    <a:solidFill>
                      <a:srgbClr val="FFFFFF">
                        <a:lumMod val="85000"/>
                      </a:srgbClr>
                    </a:solidFill>
                    <a:latin typeface="BentonSans Regular" panose="02000503000000020004" pitchFamily="2" charset="0"/>
                  </a:rPr>
                  <a:t>S/4HANA</a:t>
                </a:r>
                <a:endParaRPr lang="en-US" sz="1800" kern="0" spc="-48" dirty="0">
                  <a:solidFill>
                    <a:srgbClr val="FFFFFF">
                      <a:lumMod val="85000"/>
                    </a:srgbClr>
                  </a:solidFill>
                  <a:latin typeface="BentonSans Regular" panose="02000503000000020004" pitchFamily="2" charset="0"/>
                </a:endParaRPr>
              </a:p>
            </p:txBody>
          </p:sp>
          <p:sp>
            <p:nvSpPr>
              <p:cNvPr id="370" name="TextBox 369"/>
              <p:cNvSpPr txBox="1"/>
              <p:nvPr/>
            </p:nvSpPr>
            <p:spPr>
              <a:xfrm>
                <a:off x="649092" y="1933173"/>
                <a:ext cx="0" cy="276999"/>
              </a:xfrm>
              <a:prstGeom prst="rect">
                <a:avLst/>
              </a:prstGeom>
              <a:noFill/>
            </p:spPr>
            <p:txBody>
              <a:bodyPr wrap="none" lIns="0" tIns="0" rIns="0" bIns="0" rtlCol="0">
                <a:spAutoFit/>
              </a:bodyPr>
              <a:lstStyle/>
              <a:p>
                <a:pPr defTabSz="1087755" fontAlgn="base">
                  <a:spcBef>
                    <a:spcPts val="600"/>
                  </a:spcBef>
                  <a:spcAft>
                    <a:spcPct val="0"/>
                  </a:spcAft>
                  <a:buClr>
                    <a:srgbClr val="F0AB00"/>
                  </a:buClr>
                  <a:buSzPct val="80000"/>
                </a:pPr>
                <a:endParaRPr lang="en-US" sz="1800" kern="0" dirty="0" err="1">
                  <a:solidFill>
                    <a:srgbClr val="000000"/>
                  </a:solidFill>
                  <a:ea typeface="Arial Unicode MS" panose="020B0604020202020204" pitchFamily="34" charset="-128"/>
                  <a:cs typeface="Arial Unicode MS" panose="020B0604020202020204" pitchFamily="34" charset="-128"/>
                </a:endParaRPr>
              </a:p>
            </p:txBody>
          </p:sp>
        </p:grpSp>
        <p:grpSp>
          <p:nvGrpSpPr>
            <p:cNvPr id="4" name="Group 3"/>
            <p:cNvGrpSpPr/>
            <p:nvPr/>
          </p:nvGrpSpPr>
          <p:grpSpPr>
            <a:xfrm>
              <a:off x="5236327" y="4121974"/>
              <a:ext cx="1618795" cy="482208"/>
              <a:chOff x="4685258" y="3990261"/>
              <a:chExt cx="1618795" cy="482208"/>
            </a:xfrm>
          </p:grpSpPr>
          <p:sp>
            <p:nvSpPr>
              <p:cNvPr id="3" name="Rectangle 2"/>
              <p:cNvSpPr/>
              <p:nvPr/>
            </p:nvSpPr>
            <p:spPr bwMode="gray">
              <a:xfrm>
                <a:off x="4685258" y="3990261"/>
                <a:ext cx="1618795" cy="482208"/>
              </a:xfrm>
              <a:prstGeom prst="rect">
                <a:avLst/>
              </a:prstGeom>
              <a:solidFill>
                <a:schemeClr val="accent5"/>
              </a:solidFill>
              <a:ln w="6350" algn="ctr">
                <a:noFill/>
                <a:miter lim="800000"/>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a:solidFill>
                    <a:srgbClr val="000000"/>
                  </a:solidFill>
                  <a:ea typeface="Arial Unicode MS" panose="020B0604020202020204" pitchFamily="34" charset="-128"/>
                  <a:cs typeface="Arial Unicode MS" panose="020B0604020202020204" pitchFamily="34" charset="-128"/>
                </a:endParaRPr>
              </a:p>
            </p:txBody>
          </p:sp>
          <p:pic>
            <p:nvPicPr>
              <p:cNvPr id="82" name="Picture 81"/>
              <p:cNvPicPr>
                <a:picLocks noChangeAspect="1"/>
              </p:cNvPicPr>
              <p:nvPr/>
            </p:nvPicPr>
            <p:blipFill>
              <a:blip r:embed="rId2"/>
              <a:stretch>
                <a:fillRect/>
              </a:stretch>
            </p:blipFill>
            <p:spPr>
              <a:xfrm>
                <a:off x="4950327" y="4070509"/>
                <a:ext cx="195514" cy="319931"/>
              </a:xfrm>
              <a:prstGeom prst="rect">
                <a:avLst/>
              </a:prstGeom>
            </p:spPr>
          </p:pic>
          <p:sp>
            <p:nvSpPr>
              <p:cNvPr id="83" name="TextBox 82"/>
              <p:cNvSpPr txBox="1"/>
              <p:nvPr/>
            </p:nvSpPr>
            <p:spPr>
              <a:xfrm>
                <a:off x="5272638" y="4102311"/>
                <a:ext cx="870048" cy="359073"/>
              </a:xfrm>
              <a:prstGeom prst="rect">
                <a:avLst/>
              </a:prstGeom>
              <a:noFill/>
            </p:spPr>
            <p:txBody>
              <a:bodyPr wrap="square" lIns="0" tIns="0" rIns="0" bIns="0" rtlCol="0">
                <a:spAutoFit/>
              </a:bodyPr>
              <a:lstStyle/>
              <a:p>
                <a:pPr defTabSz="1087755" fontAlgn="base">
                  <a:lnSpc>
                    <a:spcPts val="1380"/>
                  </a:lnSpc>
                  <a:spcBef>
                    <a:spcPts val="600"/>
                  </a:spcBef>
                  <a:spcAft>
                    <a:spcPct val="0"/>
                  </a:spcAft>
                  <a:buClr>
                    <a:srgbClr val="F0AB00"/>
                  </a:buClr>
                  <a:buSzPct val="80000"/>
                </a:pPr>
                <a:r>
                  <a:rPr lang="en-US" sz="1400" kern="0" dirty="0">
                    <a:solidFill>
                      <a:srgbClr val="F2F2F2"/>
                    </a:solidFill>
                    <a:ea typeface="Arial Unicode MS" panose="020B0604020202020204" pitchFamily="34" charset="-128"/>
                    <a:cs typeface="Arial Unicode MS" panose="020B0604020202020204" pitchFamily="34" charset="-128"/>
                  </a:rPr>
                  <a:t>System of Innovation</a:t>
                </a:r>
                <a:endParaRPr lang="en-US" sz="1400" kern="0" dirty="0">
                  <a:solidFill>
                    <a:srgbClr val="F2F2F2"/>
                  </a:solidFill>
                  <a:ea typeface="Arial Unicode MS" panose="020B0604020202020204" pitchFamily="34" charset="-128"/>
                  <a:cs typeface="Arial Unicode MS" panose="020B0604020202020204" pitchFamily="34" charset="-128"/>
                </a:endParaRPr>
              </a:p>
            </p:txBody>
          </p:sp>
        </p:grpSp>
        <p:grpSp>
          <p:nvGrpSpPr>
            <p:cNvPr id="5" name="Group 4"/>
            <p:cNvGrpSpPr/>
            <p:nvPr/>
          </p:nvGrpSpPr>
          <p:grpSpPr>
            <a:xfrm>
              <a:off x="3574331" y="4123806"/>
              <a:ext cx="1587287" cy="493059"/>
              <a:chOff x="4760260" y="4141694"/>
              <a:chExt cx="1587287" cy="493059"/>
            </a:xfrm>
          </p:grpSpPr>
          <p:grpSp>
            <p:nvGrpSpPr>
              <p:cNvPr id="85" name="Group 84"/>
              <p:cNvGrpSpPr/>
              <p:nvPr/>
            </p:nvGrpSpPr>
            <p:grpSpPr>
              <a:xfrm>
                <a:off x="4760260" y="4141694"/>
                <a:ext cx="1587287" cy="493059"/>
                <a:chOff x="6382871" y="3935506"/>
                <a:chExt cx="1587287" cy="493059"/>
              </a:xfrm>
            </p:grpSpPr>
            <p:sp>
              <p:nvSpPr>
                <p:cNvPr id="86" name="Rectangle 85"/>
                <p:cNvSpPr/>
                <p:nvPr/>
              </p:nvSpPr>
              <p:spPr bwMode="gray">
                <a:xfrm>
                  <a:off x="6382871" y="3935506"/>
                  <a:ext cx="1587287" cy="493059"/>
                </a:xfrm>
                <a:prstGeom prst="rect">
                  <a:avLst/>
                </a:prstGeom>
                <a:solidFill>
                  <a:schemeClr val="tx2">
                    <a:lumMod val="75000"/>
                  </a:schemeClr>
                </a:solidFill>
                <a:ln w="6350" algn="ctr">
                  <a:noFill/>
                  <a:miter lim="800000"/>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a:solidFill>
                      <a:srgbClr val="000000"/>
                    </a:solidFill>
                    <a:ea typeface="Arial Unicode MS" panose="020B0604020202020204" pitchFamily="34" charset="-128"/>
                    <a:cs typeface="Arial Unicode MS" panose="020B0604020202020204" pitchFamily="34" charset="-128"/>
                  </a:endParaRPr>
                </a:p>
              </p:txBody>
            </p:sp>
            <p:sp>
              <p:nvSpPr>
                <p:cNvPr id="88" name="TextBox 87"/>
                <p:cNvSpPr txBox="1"/>
                <p:nvPr/>
              </p:nvSpPr>
              <p:spPr>
                <a:xfrm>
                  <a:off x="6854659" y="4054483"/>
                  <a:ext cx="870048" cy="359073"/>
                </a:xfrm>
                <a:prstGeom prst="rect">
                  <a:avLst/>
                </a:prstGeom>
                <a:noFill/>
              </p:spPr>
              <p:txBody>
                <a:bodyPr wrap="square" lIns="0" tIns="0" rIns="0" bIns="0" rtlCol="0">
                  <a:spAutoFit/>
                </a:bodyPr>
                <a:lstStyle/>
                <a:p>
                  <a:pPr defTabSz="1087755" fontAlgn="base">
                    <a:lnSpc>
                      <a:spcPts val="1380"/>
                    </a:lnSpc>
                    <a:spcBef>
                      <a:spcPts val="600"/>
                    </a:spcBef>
                    <a:spcAft>
                      <a:spcPct val="0"/>
                    </a:spcAft>
                    <a:buClr>
                      <a:srgbClr val="F0AB00"/>
                    </a:buClr>
                    <a:buSzPct val="80000"/>
                  </a:pPr>
                  <a:r>
                    <a:rPr lang="en-US" sz="1400" kern="0" dirty="0">
                      <a:solidFill>
                        <a:srgbClr val="F2F2F2"/>
                      </a:solidFill>
                      <a:ea typeface="Arial Unicode MS" panose="020B0604020202020204" pitchFamily="34" charset="-128"/>
                      <a:cs typeface="Arial Unicode MS" panose="020B0604020202020204" pitchFamily="34" charset="-128"/>
                    </a:rPr>
                    <a:t>System of Record</a:t>
                  </a:r>
                  <a:endParaRPr lang="en-US" sz="1400" kern="0" dirty="0">
                    <a:solidFill>
                      <a:srgbClr val="F2F2F2"/>
                    </a:solidFill>
                    <a:ea typeface="Arial Unicode MS" panose="020B0604020202020204" pitchFamily="34" charset="-128"/>
                    <a:cs typeface="Arial Unicode MS" panose="020B0604020202020204" pitchFamily="34" charset="-128"/>
                  </a:endParaRPr>
                </a:p>
              </p:txBody>
            </p:sp>
          </p:grpSp>
          <p:pic>
            <p:nvPicPr>
              <p:cNvPr id="89" name="Picture 88"/>
              <p:cNvPicPr>
                <a:picLocks noChangeAspect="1"/>
              </p:cNvPicPr>
              <p:nvPr/>
            </p:nvPicPr>
            <p:blipFill>
              <a:blip r:embed="rId3"/>
              <a:stretch>
                <a:fillRect/>
              </a:stretch>
            </p:blipFill>
            <p:spPr>
              <a:xfrm>
                <a:off x="4877532" y="4241217"/>
                <a:ext cx="220414" cy="293885"/>
              </a:xfrm>
              <a:prstGeom prst="rect">
                <a:avLst/>
              </a:prstGeom>
            </p:spPr>
          </p:pic>
        </p:grpSp>
        <p:grpSp>
          <p:nvGrpSpPr>
            <p:cNvPr id="95" name="Group 94"/>
            <p:cNvGrpSpPr/>
            <p:nvPr/>
          </p:nvGrpSpPr>
          <p:grpSpPr>
            <a:xfrm>
              <a:off x="6924483" y="4123843"/>
              <a:ext cx="1667432" cy="508076"/>
              <a:chOff x="8155480" y="3976256"/>
              <a:chExt cx="1667432" cy="508076"/>
            </a:xfrm>
          </p:grpSpPr>
          <p:sp>
            <p:nvSpPr>
              <p:cNvPr id="96" name="Rectangle 95"/>
              <p:cNvSpPr/>
              <p:nvPr/>
            </p:nvSpPr>
            <p:spPr bwMode="gray">
              <a:xfrm>
                <a:off x="8155480" y="3976256"/>
                <a:ext cx="1667432" cy="508076"/>
              </a:xfrm>
              <a:prstGeom prst="rect">
                <a:avLst/>
              </a:prstGeom>
              <a:solidFill>
                <a:schemeClr val="accent4">
                  <a:lumMod val="75000"/>
                </a:schemeClr>
              </a:solidFill>
              <a:ln w="6350" algn="ctr">
                <a:noFill/>
                <a:miter lim="800000"/>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a:solidFill>
                    <a:srgbClr val="000000"/>
                  </a:solidFill>
                  <a:ea typeface="Arial Unicode MS" panose="020B0604020202020204" pitchFamily="34" charset="-128"/>
                  <a:cs typeface="Arial Unicode MS" panose="020B0604020202020204" pitchFamily="34" charset="-128"/>
                </a:endParaRPr>
              </a:p>
            </p:txBody>
          </p:sp>
          <p:sp>
            <p:nvSpPr>
              <p:cNvPr id="98" name="TextBox 97"/>
              <p:cNvSpPr txBox="1"/>
              <p:nvPr/>
            </p:nvSpPr>
            <p:spPr>
              <a:xfrm>
                <a:off x="8614529" y="4088155"/>
                <a:ext cx="1183812" cy="359073"/>
              </a:xfrm>
              <a:prstGeom prst="rect">
                <a:avLst/>
              </a:prstGeom>
              <a:noFill/>
            </p:spPr>
            <p:txBody>
              <a:bodyPr wrap="square" lIns="0" tIns="0" rIns="0" bIns="0" rtlCol="0">
                <a:spAutoFit/>
              </a:bodyPr>
              <a:lstStyle/>
              <a:p>
                <a:pPr defTabSz="1087755" fontAlgn="base">
                  <a:lnSpc>
                    <a:spcPts val="1380"/>
                  </a:lnSpc>
                  <a:spcBef>
                    <a:spcPts val="600"/>
                  </a:spcBef>
                  <a:spcAft>
                    <a:spcPct val="0"/>
                  </a:spcAft>
                  <a:buClr>
                    <a:srgbClr val="F0AB00"/>
                  </a:buClr>
                  <a:buSzPct val="80000"/>
                </a:pPr>
                <a:r>
                  <a:rPr lang="en-US" sz="1400" kern="0" dirty="0">
                    <a:solidFill>
                      <a:srgbClr val="F2F2F2"/>
                    </a:solidFill>
                    <a:ea typeface="Arial Unicode MS" panose="020B0604020202020204" pitchFamily="34" charset="-128"/>
                    <a:cs typeface="Arial Unicode MS" panose="020B0604020202020204" pitchFamily="34" charset="-128"/>
                  </a:rPr>
                  <a:t>System of Differentiation</a:t>
                </a:r>
                <a:endParaRPr lang="en-US" sz="1400" kern="0" dirty="0">
                  <a:solidFill>
                    <a:srgbClr val="F2F2F2"/>
                  </a:solidFill>
                  <a:ea typeface="Arial Unicode MS" panose="020B0604020202020204" pitchFamily="34" charset="-128"/>
                  <a:cs typeface="Arial Unicode MS" panose="020B0604020202020204" pitchFamily="34" charset="-128"/>
                </a:endParaRPr>
              </a:p>
            </p:txBody>
          </p:sp>
        </p:grpSp>
        <p:pic>
          <p:nvPicPr>
            <p:cNvPr id="100" name="Picture 99"/>
            <p:cNvPicPr>
              <a:picLocks noChangeAspect="1"/>
            </p:cNvPicPr>
            <p:nvPr/>
          </p:nvPicPr>
          <p:blipFill>
            <a:blip r:embed="rId4"/>
            <a:stretch>
              <a:fillRect/>
            </a:stretch>
          </p:blipFill>
          <p:spPr>
            <a:xfrm>
              <a:off x="7033764" y="4215281"/>
              <a:ext cx="295403" cy="335869"/>
            </a:xfrm>
            <a:prstGeom prst="rect">
              <a:avLst/>
            </a:prstGeom>
          </p:spPr>
        </p:pic>
      </p:grpSp>
      <p:sp>
        <p:nvSpPr>
          <p:cNvPr id="6" name="Title 5"/>
          <p:cNvSpPr>
            <a:spLocks noGrp="1"/>
          </p:cNvSpPr>
          <p:nvPr>
            <p:ph type="title"/>
          </p:nvPr>
        </p:nvSpPr>
        <p:spPr/>
        <p:txBody>
          <a:bodyPr/>
          <a:lstStyle/>
          <a:p>
            <a:r>
              <a:rPr lang="en-US" dirty="0">
                <a:solidFill>
                  <a:schemeClr val="bg1"/>
                </a:solidFill>
              </a:rPr>
              <a:t>SAP Unique Value: One Open Platform for Everything</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324168" y="2188738"/>
            <a:ext cx="11544867" cy="4205186"/>
          </a:xfrm>
          <a:prstGeom prst="rect">
            <a:avLst/>
          </a:prstGeom>
          <a:solidFill>
            <a:schemeClr val="bg1">
              <a:lumMod val="85000"/>
              <a:alpha val="78000"/>
            </a:schemeClr>
          </a:solidFill>
          <a:ln w="6350" algn="ctr">
            <a:noFill/>
            <a:miter lim="800000"/>
          </a:ln>
        </p:spPr>
        <p:txBody>
          <a:bodyPr lIns="89998" tIns="71998" rIns="89998" bIns="71998" rtlCol="0" anchor="ctr"/>
          <a:lstStyle/>
          <a:p>
            <a:pPr algn="ctr" defTabSz="914400" fontAlgn="base">
              <a:spcBef>
                <a:spcPct val="50000"/>
              </a:spcBef>
              <a:spcAft>
                <a:spcPct val="0"/>
              </a:spcAft>
              <a:buClr>
                <a:srgbClr val="F0AB00"/>
              </a:buClr>
              <a:buSzPct val="80000"/>
            </a:pPr>
            <a:endParaRPr lang="en-US" sz="20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5" name="Title 1"/>
          <p:cNvSpPr txBox="1"/>
          <p:nvPr/>
        </p:nvSpPr>
        <p:spPr bwMode="gray">
          <a:xfrm>
            <a:off x="313928" y="306298"/>
            <a:ext cx="11544866" cy="756153"/>
          </a:xfrm>
          <a:prstGeom prst="rect">
            <a:avLst/>
          </a:prstGeom>
        </p:spPr>
        <p:txBody>
          <a:bodyPr vert="horz" lIns="0" tIns="0" rIns="0" bIns="0" rtlCol="0" anchor="ctr" anchorCtr="0">
            <a:noAutofit/>
          </a:bodyPr>
          <a:lstStyle>
            <a:lvl1pPr algn="l" defTabSz="1087755" rtl="0" eaLnBrk="1" latinLnBrk="0" hangingPunct="1">
              <a:spcBef>
                <a:spcPct val="0"/>
              </a:spcBef>
              <a:buNone/>
              <a:defRPr sz="2900" b="1" kern="1200">
                <a:solidFill>
                  <a:schemeClr val="accent2"/>
                </a:solidFill>
                <a:latin typeface="+mj-lt"/>
                <a:ea typeface="+mj-ea"/>
                <a:cs typeface="+mj-cs"/>
              </a:defRPr>
            </a:lvl1pPr>
          </a:lstStyle>
          <a:p>
            <a:r>
              <a:rPr lang="en-US" dirty="0">
                <a:latin typeface="微软雅黑" panose="020B0503020204020204" pitchFamily="34" charset="-122"/>
                <a:ea typeface="微软雅黑" panose="020B0503020204020204" pitchFamily="34" charset="-122"/>
                <a:cs typeface="宋体" panose="02010600030101010101" pitchFamily="2" charset="-122"/>
              </a:rPr>
              <a:t>SAP HANA</a:t>
            </a:r>
            <a:r>
              <a:rPr lang="zh-CN" altLang="en-US" dirty="0">
                <a:latin typeface="微软雅黑" panose="020B0503020204020204" pitchFamily="34" charset="-122"/>
                <a:ea typeface="微软雅黑" panose="020B0503020204020204" pitchFamily="34" charset="-122"/>
                <a:cs typeface="宋体" panose="02010600030101010101" pitchFamily="2" charset="-122"/>
              </a:rPr>
              <a:t>平台</a:t>
            </a:r>
            <a:r>
              <a:rPr lang="en-US" dirty="0">
                <a:latin typeface="微软雅黑" panose="020B0503020204020204" pitchFamily="34" charset="-122"/>
                <a:ea typeface="微软雅黑" panose="020B0503020204020204" pitchFamily="34" charset="-122"/>
                <a:cs typeface="宋体" panose="02010600030101010101" pitchFamily="2" charset="-122"/>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加速</a:t>
            </a:r>
            <a:r>
              <a:rPr lang="en-US" dirty="0" err="1">
                <a:latin typeface="微软雅黑" panose="020B0503020204020204" pitchFamily="34" charset="-122"/>
                <a:ea typeface="微软雅黑" panose="020B0503020204020204" pitchFamily="34" charset="-122"/>
                <a:cs typeface="宋体" panose="02010600030101010101" pitchFamily="2" charset="-122"/>
              </a:rPr>
              <a:t>支持</a:t>
            </a:r>
            <a:r>
              <a:rPr lang="zh-CN" altLang="en-US" dirty="0">
                <a:latin typeface="微软雅黑" panose="020B0503020204020204" pitchFamily="34" charset="-122"/>
                <a:ea typeface="微软雅黑" panose="020B0503020204020204" pitchFamily="34" charset="-122"/>
                <a:cs typeface="宋体" panose="02010600030101010101" pitchFamily="2" charset="-122"/>
              </a:rPr>
              <a:t>企业</a:t>
            </a:r>
            <a:r>
              <a:rPr lang="en-US" dirty="0" err="1">
                <a:latin typeface="微软雅黑" panose="020B0503020204020204" pitchFamily="34" charset="-122"/>
                <a:ea typeface="微软雅黑" panose="020B0503020204020204" pitchFamily="34" charset="-122"/>
                <a:cs typeface="宋体" panose="02010600030101010101" pitchFamily="2" charset="-122"/>
              </a:rPr>
              <a:t>数字化转型</a:t>
            </a:r>
            <a:endParaRPr lang="zh-CN" altLang="en-US" sz="2400" b="0" dirty="0">
              <a:latin typeface="微软雅黑" panose="020B0503020204020204" pitchFamily="34" charset="-122"/>
              <a:ea typeface="微软雅黑" panose="020B0503020204020204" pitchFamily="34" charset="-122"/>
            </a:endParaRPr>
          </a:p>
        </p:txBody>
      </p:sp>
      <p:sp>
        <p:nvSpPr>
          <p:cNvPr id="6" name="TextBox 5"/>
          <p:cNvSpPr txBox="1"/>
          <p:nvPr/>
        </p:nvSpPr>
        <p:spPr>
          <a:xfrm>
            <a:off x="3902139" y="1407060"/>
            <a:ext cx="4303611" cy="384710"/>
          </a:xfrm>
          <a:prstGeom prst="rect">
            <a:avLst/>
          </a:prstGeom>
          <a:noFill/>
          <a:effectLst/>
        </p:spPr>
        <p:txBody>
          <a:bodyPr wrap="square" lIns="0" tIns="0" rIns="0" bIns="0" rtlCol="0">
            <a:spAutoFit/>
          </a:bodyPr>
          <a:lstStyle/>
          <a:p>
            <a:pPr algn="ctr" fontAlgn="base">
              <a:spcBef>
                <a:spcPts val="715"/>
              </a:spcBef>
              <a:spcAft>
                <a:spcPct val="0"/>
              </a:spcAft>
              <a:buClr>
                <a:srgbClr val="F0AB00"/>
              </a:buClr>
              <a:buSzPct val="80000"/>
            </a:pPr>
            <a:r>
              <a:rPr lang="en-US" sz="2500" dirty="0">
                <a:solidFill>
                  <a:schemeClr val="tx2"/>
                </a:solidFill>
                <a:latin typeface="微软雅黑" panose="020B0503020204020204" pitchFamily="34" charset="-122"/>
                <a:ea typeface="微软雅黑" panose="020B0503020204020204" pitchFamily="34" charset="-122"/>
                <a:cs typeface="宋体" panose="02010600030101010101" pitchFamily="2" charset="-122"/>
              </a:rPr>
              <a:t>SAP HANA 平台</a:t>
            </a:r>
            <a:endParaRPr lang="en-US" sz="2500" dirty="0">
              <a:solidFill>
                <a:schemeClr val="tx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7" name="TextBox 6"/>
          <p:cNvSpPr txBox="1"/>
          <p:nvPr/>
        </p:nvSpPr>
        <p:spPr>
          <a:xfrm>
            <a:off x="4016900" y="1827131"/>
            <a:ext cx="4074088" cy="200049"/>
          </a:xfrm>
          <a:prstGeom prst="rect">
            <a:avLst/>
          </a:prstGeom>
          <a:noFill/>
          <a:effectLst>
            <a:outerShdw dist="12700" dir="2700000" algn="tl" rotWithShape="0">
              <a:schemeClr val="bg1">
                <a:alpha val="40000"/>
              </a:schemeClr>
            </a:outerShdw>
          </a:effectLst>
        </p:spPr>
        <p:txBody>
          <a:bodyPr wrap="square" lIns="0" tIns="0" rIns="0" bIns="0" rtlCol="0">
            <a:spAutoFit/>
          </a:bodyPr>
          <a:lstStyle/>
          <a:p>
            <a:pPr algn="ctr" fontAlgn="base">
              <a:spcBef>
                <a:spcPts val="715"/>
              </a:spcBef>
              <a:spcAft>
                <a:spcPct val="0"/>
              </a:spcAft>
              <a:buClr>
                <a:srgbClr val="F0AB00"/>
              </a:buClr>
              <a:buSzPct val="80000"/>
            </a:pPr>
            <a:r>
              <a:rPr lang="en-US" sz="13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企业预置型部署 | 云部署 | 混合部署</a:t>
            </a:r>
            <a:endParaRPr lang="en-US" sz="13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8" name="Straight Connector 7"/>
          <p:cNvCxnSpPr/>
          <p:nvPr/>
        </p:nvCxnSpPr>
        <p:spPr>
          <a:xfrm flipH="1">
            <a:off x="324715" y="1610215"/>
            <a:ext cx="372511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155927" y="1565066"/>
            <a:ext cx="372511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530499" y="2357847"/>
            <a:ext cx="0" cy="229313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03877" y="3375465"/>
            <a:ext cx="866558" cy="18466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Web 服务器 </a:t>
            </a:r>
            <a:endPar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3" name="TextBox 12"/>
          <p:cNvSpPr txBox="1"/>
          <p:nvPr/>
        </p:nvSpPr>
        <p:spPr>
          <a:xfrm>
            <a:off x="2048175" y="3375465"/>
            <a:ext cx="866558" cy="18466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JavaScript</a:t>
            </a:r>
            <a:endPar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14" name="Picture 13"/>
          <p:cNvPicPr>
            <a:picLocks noChangeAspect="1"/>
          </p:cNvPicPr>
          <p:nvPr/>
        </p:nvPicPr>
        <p:blipFill>
          <a:blip r:embed="rId1" cstate="screen"/>
          <a:stretch>
            <a:fillRect/>
          </a:stretch>
        </p:blipFill>
        <p:spPr>
          <a:xfrm>
            <a:off x="1202926" y="2785250"/>
            <a:ext cx="268677" cy="485684"/>
          </a:xfrm>
          <a:prstGeom prst="rect">
            <a:avLst/>
          </a:prstGeom>
        </p:spPr>
      </p:pic>
      <p:pic>
        <p:nvPicPr>
          <p:cNvPr id="15" name="Picture 14"/>
          <p:cNvPicPr>
            <a:picLocks noChangeAspect="1"/>
          </p:cNvPicPr>
          <p:nvPr/>
        </p:nvPicPr>
        <p:blipFill>
          <a:blip r:embed="rId2"/>
          <a:stretch>
            <a:fillRect/>
          </a:stretch>
        </p:blipFill>
        <p:spPr>
          <a:xfrm>
            <a:off x="2188167" y="2909668"/>
            <a:ext cx="550325" cy="236849"/>
          </a:xfrm>
          <a:prstGeom prst="rect">
            <a:avLst/>
          </a:prstGeom>
        </p:spPr>
      </p:pic>
      <p:pic>
        <p:nvPicPr>
          <p:cNvPr id="16" name="Picture 15"/>
          <p:cNvPicPr>
            <a:picLocks noChangeAspect="1"/>
          </p:cNvPicPr>
          <p:nvPr/>
        </p:nvPicPr>
        <p:blipFill>
          <a:blip r:embed="rId3" cstate="screen"/>
          <a:stretch>
            <a:fillRect/>
          </a:stretch>
        </p:blipFill>
        <p:spPr>
          <a:xfrm>
            <a:off x="567429" y="3807735"/>
            <a:ext cx="554964" cy="394316"/>
          </a:xfrm>
          <a:prstGeom prst="rect">
            <a:avLst/>
          </a:prstGeom>
        </p:spPr>
      </p:pic>
      <p:sp>
        <p:nvSpPr>
          <p:cNvPr id="17" name="TextBox 16"/>
          <p:cNvSpPr txBox="1"/>
          <p:nvPr/>
        </p:nvSpPr>
        <p:spPr>
          <a:xfrm>
            <a:off x="429758" y="4329197"/>
            <a:ext cx="866558" cy="18466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Fiori UX</a:t>
            </a:r>
            <a:endPar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TextBox 17"/>
          <p:cNvSpPr txBox="1"/>
          <p:nvPr/>
        </p:nvSpPr>
        <p:spPr>
          <a:xfrm>
            <a:off x="1282351" y="4329197"/>
            <a:ext cx="953214" cy="184709"/>
          </a:xfrm>
          <a:prstGeom prst="rect">
            <a:avLst/>
          </a:prstGeom>
          <a:noFill/>
        </p:spPr>
        <p:txBody>
          <a:bodyPr wrap="square" lIns="0" tIns="0" rIns="0" bIns="0" rtlCol="0">
            <a:spAutoFit/>
          </a:bodyPr>
          <a:lstStyle/>
          <a:p>
            <a:pPr algn="ctr" fontAlgn="base">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图形建模器</a:t>
            </a:r>
            <a:endPar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TextBox 18"/>
          <p:cNvSpPr txBox="1"/>
          <p:nvPr/>
        </p:nvSpPr>
        <p:spPr>
          <a:xfrm>
            <a:off x="8862202" y="3375465"/>
            <a:ext cx="1354686" cy="18466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数据可视化</a:t>
            </a:r>
            <a:endPar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0" name="TextBox 19"/>
          <p:cNvSpPr txBox="1"/>
          <p:nvPr/>
        </p:nvSpPr>
        <p:spPr>
          <a:xfrm>
            <a:off x="10371609" y="3375465"/>
            <a:ext cx="866558" cy="18470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ELT 和复制</a:t>
            </a:r>
            <a:endPar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TextBox 21"/>
          <p:cNvSpPr txBox="1"/>
          <p:nvPr/>
        </p:nvSpPr>
        <p:spPr>
          <a:xfrm>
            <a:off x="930111" y="2313990"/>
            <a:ext cx="2250272" cy="261475"/>
          </a:xfrm>
          <a:prstGeom prst="rect">
            <a:avLst/>
          </a:prstGeom>
          <a:noFill/>
        </p:spPr>
        <p:txBody>
          <a:bodyPr wrap="square" lIns="0" tIns="0" rIns="0" bIns="0" rtlCol="0">
            <a:spAutoFit/>
          </a:bodyPr>
          <a:lstStyle/>
          <a:p>
            <a:pPr algn="ctr" fontAlgn="base">
              <a:spcAft>
                <a:spcPts val="715"/>
              </a:spcAft>
              <a:buClr>
                <a:srgbClr val="F0AB00"/>
              </a:buClr>
              <a:buSzPct val="80000"/>
            </a:pPr>
            <a:r>
              <a:rPr lang="en-US" sz="17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应用服务</a:t>
            </a:r>
            <a:endParaRPr lang="en-US" sz="17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23" name="Picture 22"/>
          <p:cNvPicPr>
            <a:picLocks noChangeAspect="1"/>
          </p:cNvPicPr>
          <p:nvPr/>
        </p:nvPicPr>
        <p:blipFill>
          <a:blip r:embed="rId4"/>
          <a:stretch>
            <a:fillRect/>
          </a:stretch>
        </p:blipFill>
        <p:spPr>
          <a:xfrm>
            <a:off x="9283160" y="2789688"/>
            <a:ext cx="499884" cy="476811"/>
          </a:xfrm>
          <a:prstGeom prst="rect">
            <a:avLst/>
          </a:prstGeom>
        </p:spPr>
      </p:pic>
      <p:pic>
        <p:nvPicPr>
          <p:cNvPr id="24" name="Picture 23"/>
          <p:cNvPicPr>
            <a:picLocks noChangeAspect="1"/>
          </p:cNvPicPr>
          <p:nvPr/>
        </p:nvPicPr>
        <p:blipFill>
          <a:blip r:embed="rId5"/>
          <a:stretch>
            <a:fillRect/>
          </a:stretch>
        </p:blipFill>
        <p:spPr>
          <a:xfrm>
            <a:off x="10547511" y="2782257"/>
            <a:ext cx="515464" cy="491673"/>
          </a:xfrm>
          <a:prstGeom prst="rect">
            <a:avLst/>
          </a:prstGeom>
        </p:spPr>
      </p:pic>
      <p:sp>
        <p:nvSpPr>
          <p:cNvPr id="26" name="TextBox 25"/>
          <p:cNvSpPr txBox="1"/>
          <p:nvPr/>
        </p:nvSpPr>
        <p:spPr>
          <a:xfrm>
            <a:off x="8813161" y="2311172"/>
            <a:ext cx="2860692" cy="261603"/>
          </a:xfrm>
          <a:prstGeom prst="rect">
            <a:avLst/>
          </a:prstGeom>
          <a:noFill/>
        </p:spPr>
        <p:txBody>
          <a:bodyPr wrap="square" lIns="0" tIns="0" rIns="0" bIns="0" rtlCol="0">
            <a:spAutoFit/>
          </a:bodyPr>
          <a:lstStyle/>
          <a:p>
            <a:pPr algn="ctr" fontAlgn="base">
              <a:spcAft>
                <a:spcPts val="715"/>
              </a:spcAft>
              <a:buClr>
                <a:srgbClr val="F0AB00"/>
              </a:buClr>
              <a:buSzPct val="80000"/>
            </a:pPr>
            <a:r>
              <a:rPr lang="en-US" sz="17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集成和质量服务</a:t>
            </a:r>
            <a:endParaRPr lang="en-US" sz="17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9" name="TextBox 28"/>
          <p:cNvSpPr txBox="1"/>
          <p:nvPr/>
        </p:nvSpPr>
        <p:spPr>
          <a:xfrm>
            <a:off x="567430" y="5922817"/>
            <a:ext cx="1046718" cy="55412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列式存储，集 OLTP 和 OLAP 于一体</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TextBox 29"/>
          <p:cNvSpPr txBox="1"/>
          <p:nvPr/>
        </p:nvSpPr>
        <p:spPr>
          <a:xfrm>
            <a:off x="1838053" y="5922817"/>
            <a:ext cx="1087889" cy="18470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多核和并行处理</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1" name="TextBox 30"/>
          <p:cNvSpPr txBox="1"/>
          <p:nvPr/>
        </p:nvSpPr>
        <p:spPr>
          <a:xfrm>
            <a:off x="3135967" y="5922817"/>
            <a:ext cx="899081" cy="18470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高级压缩</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2" name="TextBox 31"/>
          <p:cNvSpPr txBox="1"/>
          <p:nvPr/>
        </p:nvSpPr>
        <p:spPr>
          <a:xfrm>
            <a:off x="4428252" y="5922817"/>
            <a:ext cx="853887" cy="18470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多租户</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5" name="TextBox 34"/>
          <p:cNvSpPr txBox="1"/>
          <p:nvPr/>
        </p:nvSpPr>
        <p:spPr>
          <a:xfrm>
            <a:off x="5749135" y="5922817"/>
            <a:ext cx="814930" cy="18470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多层存储</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6" name="TextBox 35"/>
          <p:cNvSpPr txBox="1"/>
          <p:nvPr/>
        </p:nvSpPr>
        <p:spPr>
          <a:xfrm>
            <a:off x="3907490" y="3375465"/>
            <a:ext cx="1087889" cy="18466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空间</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7" name="TextBox 36"/>
          <p:cNvSpPr txBox="1"/>
          <p:nvPr/>
        </p:nvSpPr>
        <p:spPr>
          <a:xfrm>
            <a:off x="5000501" y="3375465"/>
            <a:ext cx="1087889" cy="18466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图表</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8" name="TextBox 37"/>
          <p:cNvSpPr txBox="1"/>
          <p:nvPr/>
        </p:nvSpPr>
        <p:spPr>
          <a:xfrm>
            <a:off x="6136111" y="3375464"/>
            <a:ext cx="1087889" cy="153884"/>
          </a:xfrm>
          <a:prstGeom prst="rect">
            <a:avLst/>
          </a:prstGeom>
          <a:noFill/>
        </p:spPr>
        <p:txBody>
          <a:bodyPr wrap="square" lIns="0" tIns="0" rIns="0" bIns="0" rtlCol="0">
            <a:spAutoFit/>
          </a:bodyPr>
          <a:lstStyle/>
          <a:p>
            <a:pPr algn="ctr" fontAlgn="base">
              <a:lnSpc>
                <a:spcPts val="1240"/>
              </a:lnSpc>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预测</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9" name="TextBox 38"/>
          <p:cNvSpPr txBox="1"/>
          <p:nvPr/>
        </p:nvSpPr>
        <p:spPr>
          <a:xfrm>
            <a:off x="7186628" y="3375465"/>
            <a:ext cx="1087889" cy="18466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搜索</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1" name="TextBox 40"/>
          <p:cNvSpPr txBox="1"/>
          <p:nvPr/>
        </p:nvSpPr>
        <p:spPr>
          <a:xfrm>
            <a:off x="3908464" y="4329198"/>
            <a:ext cx="1097248" cy="3693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文本 </a:t>
            </a:r>
            <a:br>
              <a:rPr>
                <a:latin typeface="微软雅黑" panose="020B0503020204020204" pitchFamily="34" charset="-122"/>
                <a:ea typeface="微软雅黑" panose="020B0503020204020204" pitchFamily="34" charset="-122"/>
              </a:rPr>
            </a:b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分析</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3" name="TextBox 42"/>
          <p:cNvSpPr txBox="1"/>
          <p:nvPr/>
        </p:nvSpPr>
        <p:spPr>
          <a:xfrm>
            <a:off x="8532556" y="4329198"/>
            <a:ext cx="1087889" cy="3693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数据</a:t>
            </a:r>
            <a:br>
              <a:rPr>
                <a:latin typeface="微软雅黑" panose="020B0503020204020204" pitchFamily="34" charset="-122"/>
                <a:ea typeface="微软雅黑" panose="020B0503020204020204" pitchFamily="34" charset="-122"/>
              </a:rPr>
            </a:b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质量</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4" name="TextBox 43"/>
          <p:cNvSpPr txBox="1"/>
          <p:nvPr/>
        </p:nvSpPr>
        <p:spPr>
          <a:xfrm>
            <a:off x="6136111" y="4329198"/>
            <a:ext cx="1087889" cy="3693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序列</a:t>
            </a:r>
            <a:br>
              <a:rPr>
                <a:latin typeface="微软雅黑" panose="020B0503020204020204" pitchFamily="34" charset="-122"/>
                <a:ea typeface="微软雅黑" panose="020B0503020204020204" pitchFamily="34" charset="-122"/>
              </a:rPr>
            </a:b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数据</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5" name="TextBox 44"/>
          <p:cNvSpPr txBox="1"/>
          <p:nvPr/>
        </p:nvSpPr>
        <p:spPr>
          <a:xfrm>
            <a:off x="7186628" y="4329197"/>
            <a:ext cx="1087889" cy="18470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业务功能</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46" name="Picture 45"/>
          <p:cNvPicPr>
            <a:picLocks noChangeAspect="1"/>
          </p:cNvPicPr>
          <p:nvPr/>
        </p:nvPicPr>
        <p:blipFill>
          <a:blip r:embed="rId6"/>
          <a:stretch>
            <a:fillRect/>
          </a:stretch>
        </p:blipFill>
        <p:spPr>
          <a:xfrm>
            <a:off x="4542571" y="5259831"/>
            <a:ext cx="601595" cy="573831"/>
          </a:xfrm>
          <a:prstGeom prst="rect">
            <a:avLst/>
          </a:prstGeom>
        </p:spPr>
      </p:pic>
      <p:grpSp>
        <p:nvGrpSpPr>
          <p:cNvPr id="25" name="Group 24"/>
          <p:cNvGrpSpPr/>
          <p:nvPr/>
        </p:nvGrpSpPr>
        <p:grpSpPr>
          <a:xfrm>
            <a:off x="2704526" y="3766713"/>
            <a:ext cx="484308" cy="476363"/>
            <a:chOff x="1858366" y="4471482"/>
            <a:chExt cx="484322" cy="476377"/>
          </a:xfrm>
        </p:grpSpPr>
        <p:pic>
          <p:nvPicPr>
            <p:cNvPr id="47" name="Picture 46"/>
            <p:cNvPicPr>
              <a:picLocks noChangeAspect="1"/>
            </p:cNvPicPr>
            <p:nvPr/>
          </p:nvPicPr>
          <p:blipFill>
            <a:blip r:embed="rId7"/>
            <a:stretch>
              <a:fillRect/>
            </a:stretch>
          </p:blipFill>
          <p:spPr>
            <a:xfrm>
              <a:off x="1858366" y="4471482"/>
              <a:ext cx="461010" cy="476377"/>
            </a:xfrm>
            <a:prstGeom prst="rect">
              <a:avLst/>
            </a:prstGeom>
          </p:spPr>
        </p:pic>
        <p:sp>
          <p:nvSpPr>
            <p:cNvPr id="48" name="TextBox 47"/>
            <p:cNvSpPr txBox="1"/>
            <p:nvPr/>
          </p:nvSpPr>
          <p:spPr>
            <a:xfrm>
              <a:off x="1877036" y="4659490"/>
              <a:ext cx="465652" cy="12311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dirty="0">
                  <a:solidFill>
                    <a:schemeClr val="accent6">
                      <a:lumMod val="75000"/>
                    </a:schemeClr>
                  </a:solidFill>
                  <a:latin typeface="微软雅黑" panose="020B0503020204020204" pitchFamily="34" charset="-122"/>
                  <a:ea typeface="微软雅黑" panose="020B0503020204020204" pitchFamily="34" charset="-122"/>
                  <a:cs typeface="宋体" panose="02010600030101010101" pitchFamily="2" charset="-122"/>
                </a:rPr>
                <a:t>ALM</a:t>
              </a:r>
              <a:endParaRPr lang="en-US" sz="800" dirty="0">
                <a:solidFill>
                  <a:schemeClr val="accent6">
                    <a:lumMod val="7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grpSp>
      <p:pic>
        <p:nvPicPr>
          <p:cNvPr id="49" name="Picture 48"/>
          <p:cNvPicPr>
            <a:picLocks noChangeAspect="1"/>
          </p:cNvPicPr>
          <p:nvPr/>
        </p:nvPicPr>
        <p:blipFill>
          <a:blip r:embed="rId8"/>
          <a:stretch>
            <a:fillRect/>
          </a:stretch>
        </p:blipFill>
        <p:spPr>
          <a:xfrm>
            <a:off x="848900" y="5300597"/>
            <a:ext cx="536255" cy="492301"/>
          </a:xfrm>
          <a:prstGeom prst="rect">
            <a:avLst/>
          </a:prstGeom>
        </p:spPr>
      </p:pic>
      <p:pic>
        <p:nvPicPr>
          <p:cNvPr id="50" name="Picture 49"/>
          <p:cNvPicPr>
            <a:picLocks noChangeAspect="1"/>
          </p:cNvPicPr>
          <p:nvPr/>
        </p:nvPicPr>
        <p:blipFill>
          <a:blip r:embed="rId9"/>
          <a:stretch>
            <a:fillRect/>
          </a:stretch>
        </p:blipFill>
        <p:spPr>
          <a:xfrm>
            <a:off x="2115624" y="5302171"/>
            <a:ext cx="512819" cy="489150"/>
          </a:xfrm>
          <a:prstGeom prst="rect">
            <a:avLst/>
          </a:prstGeom>
        </p:spPr>
      </p:pic>
      <p:pic>
        <p:nvPicPr>
          <p:cNvPr id="51" name="Picture 50"/>
          <p:cNvPicPr>
            <a:picLocks noChangeAspect="1"/>
          </p:cNvPicPr>
          <p:nvPr/>
        </p:nvPicPr>
        <p:blipFill>
          <a:blip r:embed="rId10" cstate="screen"/>
          <a:stretch>
            <a:fillRect/>
          </a:stretch>
        </p:blipFill>
        <p:spPr>
          <a:xfrm>
            <a:off x="3358913" y="5330611"/>
            <a:ext cx="453187" cy="432270"/>
          </a:xfrm>
          <a:prstGeom prst="rect">
            <a:avLst/>
          </a:prstGeom>
        </p:spPr>
      </p:pic>
      <p:pic>
        <p:nvPicPr>
          <p:cNvPr id="52" name="Picture 51"/>
          <p:cNvPicPr>
            <a:picLocks noChangeAspect="1"/>
          </p:cNvPicPr>
          <p:nvPr/>
        </p:nvPicPr>
        <p:blipFill>
          <a:blip r:embed="rId11"/>
          <a:stretch>
            <a:fillRect/>
          </a:stretch>
        </p:blipFill>
        <p:spPr>
          <a:xfrm>
            <a:off x="5874636" y="5314524"/>
            <a:ext cx="486916" cy="464444"/>
          </a:xfrm>
          <a:prstGeom prst="rect">
            <a:avLst/>
          </a:prstGeom>
        </p:spPr>
      </p:pic>
      <p:sp>
        <p:nvSpPr>
          <p:cNvPr id="53" name="Freeform 59"/>
          <p:cNvSpPr>
            <a:spLocks noEditPoints="1"/>
          </p:cNvSpPr>
          <p:nvPr/>
        </p:nvSpPr>
        <p:spPr bwMode="auto">
          <a:xfrm>
            <a:off x="4207960" y="2762430"/>
            <a:ext cx="484110" cy="466578"/>
          </a:xfrm>
          <a:custGeom>
            <a:avLst/>
            <a:gdLst>
              <a:gd name="T0" fmla="*/ 195 w 218"/>
              <a:gd name="T1" fmla="*/ 95 h 217"/>
              <a:gd name="T2" fmla="*/ 164 w 218"/>
              <a:gd name="T3" fmla="*/ 101 h 217"/>
              <a:gd name="T4" fmla="*/ 153 w 218"/>
              <a:gd name="T5" fmla="*/ 74 h 217"/>
              <a:gd name="T6" fmla="*/ 179 w 218"/>
              <a:gd name="T7" fmla="*/ 56 h 217"/>
              <a:gd name="T8" fmla="*/ 161 w 218"/>
              <a:gd name="T9" fmla="*/ 38 h 217"/>
              <a:gd name="T10" fmla="*/ 143 w 218"/>
              <a:gd name="T11" fmla="*/ 64 h 217"/>
              <a:gd name="T12" fmla="*/ 116 w 218"/>
              <a:gd name="T13" fmla="*/ 53 h 217"/>
              <a:gd name="T14" fmla="*/ 122 w 218"/>
              <a:gd name="T15" fmla="*/ 22 h 217"/>
              <a:gd name="T16" fmla="*/ 96 w 218"/>
              <a:gd name="T17" fmla="*/ 22 h 217"/>
              <a:gd name="T18" fmla="*/ 102 w 218"/>
              <a:gd name="T19" fmla="*/ 53 h 217"/>
              <a:gd name="T20" fmla="*/ 75 w 218"/>
              <a:gd name="T21" fmla="*/ 64 h 217"/>
              <a:gd name="T22" fmla="*/ 57 w 218"/>
              <a:gd name="T23" fmla="*/ 38 h 217"/>
              <a:gd name="T24" fmla="*/ 38 w 218"/>
              <a:gd name="T25" fmla="*/ 56 h 217"/>
              <a:gd name="T26" fmla="*/ 65 w 218"/>
              <a:gd name="T27" fmla="*/ 74 h 217"/>
              <a:gd name="T28" fmla="*/ 54 w 218"/>
              <a:gd name="T29" fmla="*/ 101 h 217"/>
              <a:gd name="T30" fmla="*/ 22 w 218"/>
              <a:gd name="T31" fmla="*/ 95 h 217"/>
              <a:gd name="T32" fmla="*/ 22 w 218"/>
              <a:gd name="T33" fmla="*/ 121 h 217"/>
              <a:gd name="T34" fmla="*/ 54 w 218"/>
              <a:gd name="T35" fmla="*/ 115 h 217"/>
              <a:gd name="T36" fmla="*/ 43 w 218"/>
              <a:gd name="T37" fmla="*/ 165 h 217"/>
              <a:gd name="T38" fmla="*/ 32 w 218"/>
              <a:gd name="T39" fmla="*/ 185 h 217"/>
              <a:gd name="T40" fmla="*/ 52 w 218"/>
              <a:gd name="T41" fmla="*/ 174 h 217"/>
              <a:gd name="T42" fmla="*/ 102 w 218"/>
              <a:gd name="T43" fmla="*/ 163 h 217"/>
              <a:gd name="T44" fmla="*/ 96 w 218"/>
              <a:gd name="T45" fmla="*/ 195 h 217"/>
              <a:gd name="T46" fmla="*/ 122 w 218"/>
              <a:gd name="T47" fmla="*/ 195 h 217"/>
              <a:gd name="T48" fmla="*/ 116 w 218"/>
              <a:gd name="T49" fmla="*/ 163 h 217"/>
              <a:gd name="T50" fmla="*/ 165 w 218"/>
              <a:gd name="T51" fmla="*/ 174 h 217"/>
              <a:gd name="T52" fmla="*/ 186 w 218"/>
              <a:gd name="T53" fmla="*/ 185 h 217"/>
              <a:gd name="T54" fmla="*/ 175 w 218"/>
              <a:gd name="T55" fmla="*/ 165 h 217"/>
              <a:gd name="T56" fmla="*/ 164 w 218"/>
              <a:gd name="T57" fmla="*/ 115 h 217"/>
              <a:gd name="T58" fmla="*/ 195 w 218"/>
              <a:gd name="T59" fmla="*/ 121 h 217"/>
              <a:gd name="T60" fmla="*/ 109 w 218"/>
              <a:gd name="T61" fmla="*/ 153 h 217"/>
              <a:gd name="T62" fmla="*/ 109 w 218"/>
              <a:gd name="T63" fmla="*/ 63 h 217"/>
              <a:gd name="T64" fmla="*/ 109 w 218"/>
              <a:gd name="T65" fmla="*/ 15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217">
                <a:moveTo>
                  <a:pt x="218" y="108"/>
                </a:moveTo>
                <a:cubicBezTo>
                  <a:pt x="195" y="95"/>
                  <a:pt x="195" y="95"/>
                  <a:pt x="195" y="95"/>
                </a:cubicBezTo>
                <a:cubicBezTo>
                  <a:pt x="195" y="101"/>
                  <a:pt x="195" y="101"/>
                  <a:pt x="195" y="101"/>
                </a:cubicBezTo>
                <a:cubicBezTo>
                  <a:pt x="164" y="101"/>
                  <a:pt x="164" y="101"/>
                  <a:pt x="164" y="101"/>
                </a:cubicBezTo>
                <a:cubicBezTo>
                  <a:pt x="163" y="91"/>
                  <a:pt x="159" y="82"/>
                  <a:pt x="153" y="74"/>
                </a:cubicBezTo>
                <a:cubicBezTo>
                  <a:pt x="153" y="74"/>
                  <a:pt x="153" y="74"/>
                  <a:pt x="153" y="74"/>
                </a:cubicBezTo>
                <a:cubicBezTo>
                  <a:pt x="175" y="52"/>
                  <a:pt x="175" y="52"/>
                  <a:pt x="175" y="52"/>
                </a:cubicBezTo>
                <a:cubicBezTo>
                  <a:pt x="179" y="56"/>
                  <a:pt x="179" y="56"/>
                  <a:pt x="179" y="56"/>
                </a:cubicBezTo>
                <a:cubicBezTo>
                  <a:pt x="186" y="31"/>
                  <a:pt x="186" y="31"/>
                  <a:pt x="186" y="31"/>
                </a:cubicBezTo>
                <a:cubicBezTo>
                  <a:pt x="161" y="38"/>
                  <a:pt x="161" y="38"/>
                  <a:pt x="161" y="38"/>
                </a:cubicBezTo>
                <a:cubicBezTo>
                  <a:pt x="165" y="42"/>
                  <a:pt x="165" y="42"/>
                  <a:pt x="165" y="42"/>
                </a:cubicBezTo>
                <a:cubicBezTo>
                  <a:pt x="143" y="64"/>
                  <a:pt x="143" y="64"/>
                  <a:pt x="143" y="64"/>
                </a:cubicBezTo>
                <a:cubicBezTo>
                  <a:pt x="143" y="64"/>
                  <a:pt x="143" y="64"/>
                  <a:pt x="143" y="64"/>
                </a:cubicBezTo>
                <a:cubicBezTo>
                  <a:pt x="135" y="58"/>
                  <a:pt x="126" y="54"/>
                  <a:pt x="116" y="53"/>
                </a:cubicBezTo>
                <a:cubicBezTo>
                  <a:pt x="116" y="22"/>
                  <a:pt x="116" y="22"/>
                  <a:pt x="116" y="22"/>
                </a:cubicBezTo>
                <a:cubicBezTo>
                  <a:pt x="122" y="22"/>
                  <a:pt x="122" y="22"/>
                  <a:pt x="122" y="22"/>
                </a:cubicBezTo>
                <a:cubicBezTo>
                  <a:pt x="109" y="0"/>
                  <a:pt x="109" y="0"/>
                  <a:pt x="109" y="0"/>
                </a:cubicBezTo>
                <a:cubicBezTo>
                  <a:pt x="96" y="22"/>
                  <a:pt x="96" y="22"/>
                  <a:pt x="96" y="22"/>
                </a:cubicBezTo>
                <a:cubicBezTo>
                  <a:pt x="102" y="22"/>
                  <a:pt x="102" y="22"/>
                  <a:pt x="102" y="22"/>
                </a:cubicBezTo>
                <a:cubicBezTo>
                  <a:pt x="102" y="53"/>
                  <a:pt x="102" y="53"/>
                  <a:pt x="102" y="53"/>
                </a:cubicBezTo>
                <a:cubicBezTo>
                  <a:pt x="92" y="54"/>
                  <a:pt x="82" y="58"/>
                  <a:pt x="75" y="64"/>
                </a:cubicBezTo>
                <a:cubicBezTo>
                  <a:pt x="75" y="64"/>
                  <a:pt x="75" y="64"/>
                  <a:pt x="75" y="64"/>
                </a:cubicBezTo>
                <a:cubicBezTo>
                  <a:pt x="52" y="42"/>
                  <a:pt x="52" y="42"/>
                  <a:pt x="52" y="42"/>
                </a:cubicBezTo>
                <a:cubicBezTo>
                  <a:pt x="57" y="38"/>
                  <a:pt x="57" y="38"/>
                  <a:pt x="57" y="38"/>
                </a:cubicBezTo>
                <a:cubicBezTo>
                  <a:pt x="32" y="31"/>
                  <a:pt x="32" y="31"/>
                  <a:pt x="32" y="31"/>
                </a:cubicBezTo>
                <a:cubicBezTo>
                  <a:pt x="38" y="56"/>
                  <a:pt x="38" y="56"/>
                  <a:pt x="38" y="56"/>
                </a:cubicBezTo>
                <a:cubicBezTo>
                  <a:pt x="43" y="52"/>
                  <a:pt x="43" y="52"/>
                  <a:pt x="43" y="52"/>
                </a:cubicBezTo>
                <a:cubicBezTo>
                  <a:pt x="65" y="74"/>
                  <a:pt x="65" y="74"/>
                  <a:pt x="65" y="74"/>
                </a:cubicBezTo>
                <a:cubicBezTo>
                  <a:pt x="65" y="74"/>
                  <a:pt x="65" y="74"/>
                  <a:pt x="65" y="74"/>
                </a:cubicBezTo>
                <a:cubicBezTo>
                  <a:pt x="59" y="82"/>
                  <a:pt x="55" y="91"/>
                  <a:pt x="54" y="101"/>
                </a:cubicBezTo>
                <a:cubicBezTo>
                  <a:pt x="22" y="101"/>
                  <a:pt x="22" y="101"/>
                  <a:pt x="22" y="101"/>
                </a:cubicBezTo>
                <a:cubicBezTo>
                  <a:pt x="22" y="95"/>
                  <a:pt x="22" y="95"/>
                  <a:pt x="22" y="95"/>
                </a:cubicBezTo>
                <a:cubicBezTo>
                  <a:pt x="0" y="108"/>
                  <a:pt x="0" y="108"/>
                  <a:pt x="0" y="108"/>
                </a:cubicBezTo>
                <a:cubicBezTo>
                  <a:pt x="22" y="121"/>
                  <a:pt x="22" y="121"/>
                  <a:pt x="22" y="121"/>
                </a:cubicBezTo>
                <a:cubicBezTo>
                  <a:pt x="22" y="115"/>
                  <a:pt x="22" y="115"/>
                  <a:pt x="22" y="115"/>
                </a:cubicBezTo>
                <a:cubicBezTo>
                  <a:pt x="54" y="115"/>
                  <a:pt x="54" y="115"/>
                  <a:pt x="54" y="115"/>
                </a:cubicBezTo>
                <a:cubicBezTo>
                  <a:pt x="55" y="125"/>
                  <a:pt x="59" y="135"/>
                  <a:pt x="65" y="142"/>
                </a:cubicBezTo>
                <a:cubicBezTo>
                  <a:pt x="43" y="165"/>
                  <a:pt x="43" y="165"/>
                  <a:pt x="43" y="165"/>
                </a:cubicBezTo>
                <a:cubicBezTo>
                  <a:pt x="38" y="160"/>
                  <a:pt x="38" y="160"/>
                  <a:pt x="38" y="160"/>
                </a:cubicBezTo>
                <a:cubicBezTo>
                  <a:pt x="32" y="185"/>
                  <a:pt x="32" y="185"/>
                  <a:pt x="32" y="185"/>
                </a:cubicBezTo>
                <a:cubicBezTo>
                  <a:pt x="57" y="179"/>
                  <a:pt x="57" y="179"/>
                  <a:pt x="57" y="179"/>
                </a:cubicBezTo>
                <a:cubicBezTo>
                  <a:pt x="52" y="174"/>
                  <a:pt x="52" y="174"/>
                  <a:pt x="52" y="174"/>
                </a:cubicBezTo>
                <a:cubicBezTo>
                  <a:pt x="75" y="152"/>
                  <a:pt x="75" y="152"/>
                  <a:pt x="75" y="152"/>
                </a:cubicBezTo>
                <a:cubicBezTo>
                  <a:pt x="82" y="158"/>
                  <a:pt x="92" y="162"/>
                  <a:pt x="102" y="163"/>
                </a:cubicBezTo>
                <a:cubicBezTo>
                  <a:pt x="102" y="195"/>
                  <a:pt x="102" y="195"/>
                  <a:pt x="102" y="195"/>
                </a:cubicBezTo>
                <a:cubicBezTo>
                  <a:pt x="96" y="195"/>
                  <a:pt x="96" y="195"/>
                  <a:pt x="96" y="195"/>
                </a:cubicBezTo>
                <a:cubicBezTo>
                  <a:pt x="109" y="217"/>
                  <a:pt x="109" y="217"/>
                  <a:pt x="109" y="217"/>
                </a:cubicBezTo>
                <a:cubicBezTo>
                  <a:pt x="122" y="195"/>
                  <a:pt x="122" y="195"/>
                  <a:pt x="122" y="195"/>
                </a:cubicBezTo>
                <a:cubicBezTo>
                  <a:pt x="116" y="195"/>
                  <a:pt x="116" y="195"/>
                  <a:pt x="116" y="195"/>
                </a:cubicBezTo>
                <a:cubicBezTo>
                  <a:pt x="116" y="163"/>
                  <a:pt x="116" y="163"/>
                  <a:pt x="116" y="163"/>
                </a:cubicBezTo>
                <a:cubicBezTo>
                  <a:pt x="126" y="162"/>
                  <a:pt x="135" y="158"/>
                  <a:pt x="143" y="152"/>
                </a:cubicBezTo>
                <a:cubicBezTo>
                  <a:pt x="165" y="174"/>
                  <a:pt x="165" y="174"/>
                  <a:pt x="165" y="174"/>
                </a:cubicBezTo>
                <a:cubicBezTo>
                  <a:pt x="161" y="179"/>
                  <a:pt x="161" y="179"/>
                  <a:pt x="161" y="179"/>
                </a:cubicBezTo>
                <a:cubicBezTo>
                  <a:pt x="186" y="185"/>
                  <a:pt x="186" y="185"/>
                  <a:pt x="186" y="185"/>
                </a:cubicBezTo>
                <a:cubicBezTo>
                  <a:pt x="179" y="160"/>
                  <a:pt x="179" y="160"/>
                  <a:pt x="179" y="160"/>
                </a:cubicBezTo>
                <a:cubicBezTo>
                  <a:pt x="175" y="165"/>
                  <a:pt x="175" y="165"/>
                  <a:pt x="175" y="165"/>
                </a:cubicBezTo>
                <a:cubicBezTo>
                  <a:pt x="153" y="142"/>
                  <a:pt x="153" y="142"/>
                  <a:pt x="153" y="142"/>
                </a:cubicBezTo>
                <a:cubicBezTo>
                  <a:pt x="159" y="135"/>
                  <a:pt x="163" y="125"/>
                  <a:pt x="164" y="115"/>
                </a:cubicBezTo>
                <a:cubicBezTo>
                  <a:pt x="195" y="115"/>
                  <a:pt x="195" y="115"/>
                  <a:pt x="195" y="115"/>
                </a:cubicBezTo>
                <a:cubicBezTo>
                  <a:pt x="195" y="121"/>
                  <a:pt x="195" y="121"/>
                  <a:pt x="195" y="121"/>
                </a:cubicBezTo>
                <a:lnTo>
                  <a:pt x="218" y="108"/>
                </a:lnTo>
                <a:close/>
                <a:moveTo>
                  <a:pt x="109" y="153"/>
                </a:moveTo>
                <a:cubicBezTo>
                  <a:pt x="84" y="153"/>
                  <a:pt x="64" y="133"/>
                  <a:pt x="64" y="108"/>
                </a:cubicBezTo>
                <a:cubicBezTo>
                  <a:pt x="64" y="83"/>
                  <a:pt x="84" y="63"/>
                  <a:pt x="109" y="63"/>
                </a:cubicBezTo>
                <a:cubicBezTo>
                  <a:pt x="134" y="63"/>
                  <a:pt x="154" y="83"/>
                  <a:pt x="154" y="108"/>
                </a:cubicBezTo>
                <a:cubicBezTo>
                  <a:pt x="154" y="133"/>
                  <a:pt x="134" y="153"/>
                  <a:pt x="109" y="153"/>
                </a:cubicBezTo>
                <a:close/>
              </a:path>
            </a:pathLst>
          </a:custGeom>
          <a:solidFill>
            <a:schemeClr val="accent4"/>
          </a:solid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grpSp>
        <p:nvGrpSpPr>
          <p:cNvPr id="54" name="Group 53"/>
          <p:cNvGrpSpPr/>
          <p:nvPr/>
        </p:nvGrpSpPr>
        <p:grpSpPr>
          <a:xfrm>
            <a:off x="6460251" y="2809452"/>
            <a:ext cx="439611" cy="437282"/>
            <a:chOff x="9640674" y="1091148"/>
            <a:chExt cx="532038" cy="495352"/>
          </a:xfrm>
          <a:solidFill>
            <a:srgbClr val="4FB81C"/>
          </a:solidFill>
        </p:grpSpPr>
        <p:sp>
          <p:nvSpPr>
            <p:cNvPr id="55" name="Freeform 5"/>
            <p:cNvSpPr/>
            <p:nvPr/>
          </p:nvSpPr>
          <p:spPr bwMode="auto">
            <a:xfrm>
              <a:off x="9640674" y="1091148"/>
              <a:ext cx="422159" cy="334982"/>
            </a:xfrm>
            <a:custGeom>
              <a:avLst/>
              <a:gdLst>
                <a:gd name="T0" fmla="*/ 470 w 479"/>
                <a:gd name="T1" fmla="*/ 2 h 379"/>
                <a:gd name="T2" fmla="*/ 381 w 479"/>
                <a:gd name="T3" fmla="*/ 26 h 379"/>
                <a:gd name="T4" fmla="*/ 379 w 479"/>
                <a:gd name="T5" fmla="*/ 36 h 379"/>
                <a:gd name="T6" fmla="*/ 396 w 479"/>
                <a:gd name="T7" fmla="*/ 53 h 379"/>
                <a:gd name="T8" fmla="*/ 270 w 479"/>
                <a:gd name="T9" fmla="*/ 179 h 379"/>
                <a:gd name="T10" fmla="*/ 254 w 479"/>
                <a:gd name="T11" fmla="*/ 137 h 379"/>
                <a:gd name="T12" fmla="*/ 238 w 479"/>
                <a:gd name="T13" fmla="*/ 124 h 379"/>
                <a:gd name="T14" fmla="*/ 219 w 479"/>
                <a:gd name="T15" fmla="*/ 130 h 379"/>
                <a:gd name="T16" fmla="*/ 8 w 479"/>
                <a:gd name="T17" fmla="*/ 341 h 379"/>
                <a:gd name="T18" fmla="*/ 8 w 479"/>
                <a:gd name="T19" fmla="*/ 371 h 379"/>
                <a:gd name="T20" fmla="*/ 38 w 479"/>
                <a:gd name="T21" fmla="*/ 371 h 379"/>
                <a:gd name="T22" fmla="*/ 226 w 479"/>
                <a:gd name="T23" fmla="*/ 183 h 379"/>
                <a:gd name="T24" fmla="*/ 243 w 479"/>
                <a:gd name="T25" fmla="*/ 225 h 379"/>
                <a:gd name="T26" fmla="*/ 258 w 479"/>
                <a:gd name="T27" fmla="*/ 238 h 379"/>
                <a:gd name="T28" fmla="*/ 278 w 479"/>
                <a:gd name="T29" fmla="*/ 232 h 379"/>
                <a:gd name="T30" fmla="*/ 426 w 479"/>
                <a:gd name="T31" fmla="*/ 84 h 379"/>
                <a:gd name="T32" fmla="*/ 443 w 479"/>
                <a:gd name="T33" fmla="*/ 101 h 379"/>
                <a:gd name="T34" fmla="*/ 454 w 479"/>
                <a:gd name="T35" fmla="*/ 98 h 379"/>
                <a:gd name="T36" fmla="*/ 478 w 479"/>
                <a:gd name="T37" fmla="*/ 10 h 379"/>
                <a:gd name="T38" fmla="*/ 470 w 479"/>
                <a:gd name="T39" fmla="*/ 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9" h="379">
                  <a:moveTo>
                    <a:pt x="470" y="2"/>
                  </a:moveTo>
                  <a:cubicBezTo>
                    <a:pt x="381" y="26"/>
                    <a:pt x="381" y="26"/>
                    <a:pt x="381" y="26"/>
                  </a:cubicBezTo>
                  <a:cubicBezTo>
                    <a:pt x="376" y="27"/>
                    <a:pt x="374" y="32"/>
                    <a:pt x="379" y="36"/>
                  </a:cubicBezTo>
                  <a:cubicBezTo>
                    <a:pt x="396" y="53"/>
                    <a:pt x="396" y="53"/>
                    <a:pt x="396" y="53"/>
                  </a:cubicBezTo>
                  <a:cubicBezTo>
                    <a:pt x="364" y="86"/>
                    <a:pt x="296" y="153"/>
                    <a:pt x="270" y="179"/>
                  </a:cubicBezTo>
                  <a:cubicBezTo>
                    <a:pt x="262" y="158"/>
                    <a:pt x="254" y="137"/>
                    <a:pt x="254" y="137"/>
                  </a:cubicBezTo>
                  <a:cubicBezTo>
                    <a:pt x="251" y="130"/>
                    <a:pt x="245" y="125"/>
                    <a:pt x="238" y="124"/>
                  </a:cubicBezTo>
                  <a:cubicBezTo>
                    <a:pt x="231" y="123"/>
                    <a:pt x="224" y="125"/>
                    <a:pt x="219" y="130"/>
                  </a:cubicBezTo>
                  <a:cubicBezTo>
                    <a:pt x="8" y="341"/>
                    <a:pt x="8" y="341"/>
                    <a:pt x="8" y="341"/>
                  </a:cubicBezTo>
                  <a:cubicBezTo>
                    <a:pt x="0" y="349"/>
                    <a:pt x="0" y="363"/>
                    <a:pt x="8" y="371"/>
                  </a:cubicBezTo>
                  <a:cubicBezTo>
                    <a:pt x="16" y="379"/>
                    <a:pt x="30" y="379"/>
                    <a:pt x="38" y="371"/>
                  </a:cubicBezTo>
                  <a:cubicBezTo>
                    <a:pt x="38" y="371"/>
                    <a:pt x="190" y="220"/>
                    <a:pt x="226" y="183"/>
                  </a:cubicBezTo>
                  <a:cubicBezTo>
                    <a:pt x="234" y="203"/>
                    <a:pt x="243" y="225"/>
                    <a:pt x="243" y="225"/>
                  </a:cubicBezTo>
                  <a:cubicBezTo>
                    <a:pt x="245" y="232"/>
                    <a:pt x="251" y="236"/>
                    <a:pt x="258" y="238"/>
                  </a:cubicBezTo>
                  <a:cubicBezTo>
                    <a:pt x="265" y="239"/>
                    <a:pt x="273" y="237"/>
                    <a:pt x="278" y="232"/>
                  </a:cubicBezTo>
                  <a:cubicBezTo>
                    <a:pt x="426" y="84"/>
                    <a:pt x="426" y="84"/>
                    <a:pt x="426" y="84"/>
                  </a:cubicBezTo>
                  <a:cubicBezTo>
                    <a:pt x="443" y="101"/>
                    <a:pt x="443" y="101"/>
                    <a:pt x="443" y="101"/>
                  </a:cubicBezTo>
                  <a:cubicBezTo>
                    <a:pt x="448" y="105"/>
                    <a:pt x="452" y="104"/>
                    <a:pt x="454" y="98"/>
                  </a:cubicBezTo>
                  <a:cubicBezTo>
                    <a:pt x="478" y="10"/>
                    <a:pt x="478" y="10"/>
                    <a:pt x="478" y="10"/>
                  </a:cubicBezTo>
                  <a:cubicBezTo>
                    <a:pt x="479" y="4"/>
                    <a:pt x="476" y="0"/>
                    <a:pt x="470" y="2"/>
                  </a:cubicBezTo>
                  <a:close/>
                </a:path>
              </a:pathLst>
            </a:cu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56" name="Freeform 55"/>
            <p:cNvSpPr>
              <a:spLocks noEditPoints="1"/>
            </p:cNvSpPr>
            <p:nvPr/>
          </p:nvSpPr>
          <p:spPr bwMode="auto">
            <a:xfrm>
              <a:off x="9797474" y="1211262"/>
              <a:ext cx="375238" cy="375238"/>
            </a:xfrm>
            <a:custGeom>
              <a:avLst/>
              <a:gdLst>
                <a:gd name="T0" fmla="*/ 103 w 104"/>
                <a:gd name="T1" fmla="*/ 23 h 104"/>
                <a:gd name="T2" fmla="*/ 103 w 104"/>
                <a:gd name="T3" fmla="*/ 22 h 104"/>
                <a:gd name="T4" fmla="*/ 82 w 104"/>
                <a:gd name="T5" fmla="*/ 1 h 104"/>
                <a:gd name="T6" fmla="*/ 82 w 104"/>
                <a:gd name="T7" fmla="*/ 1 h 104"/>
                <a:gd name="T8" fmla="*/ 78 w 104"/>
                <a:gd name="T9" fmla="*/ 1 h 104"/>
                <a:gd name="T10" fmla="*/ 1 w 104"/>
                <a:gd name="T11" fmla="*/ 78 h 104"/>
                <a:gd name="T12" fmla="*/ 0 w 104"/>
                <a:gd name="T13" fmla="*/ 82 h 104"/>
                <a:gd name="T14" fmla="*/ 1 w 104"/>
                <a:gd name="T15" fmla="*/ 82 h 104"/>
                <a:gd name="T16" fmla="*/ 1 w 104"/>
                <a:gd name="T17" fmla="*/ 83 h 104"/>
                <a:gd name="T18" fmla="*/ 1 w 104"/>
                <a:gd name="T19" fmla="*/ 83 h 104"/>
                <a:gd name="T20" fmla="*/ 22 w 104"/>
                <a:gd name="T21" fmla="*/ 103 h 104"/>
                <a:gd name="T22" fmla="*/ 22 w 104"/>
                <a:gd name="T23" fmla="*/ 103 h 104"/>
                <a:gd name="T24" fmla="*/ 22 w 104"/>
                <a:gd name="T25" fmla="*/ 103 h 104"/>
                <a:gd name="T26" fmla="*/ 22 w 104"/>
                <a:gd name="T27" fmla="*/ 104 h 104"/>
                <a:gd name="T28" fmla="*/ 26 w 104"/>
                <a:gd name="T29" fmla="*/ 103 h 104"/>
                <a:gd name="T30" fmla="*/ 103 w 104"/>
                <a:gd name="T31" fmla="*/ 26 h 104"/>
                <a:gd name="T32" fmla="*/ 103 w 104"/>
                <a:gd name="T33" fmla="*/ 23 h 104"/>
                <a:gd name="T34" fmla="*/ 81 w 104"/>
                <a:gd name="T35" fmla="*/ 27 h 104"/>
                <a:gd name="T36" fmla="*/ 87 w 104"/>
                <a:gd name="T37" fmla="*/ 33 h 104"/>
                <a:gd name="T38" fmla="*/ 81 w 104"/>
                <a:gd name="T39" fmla="*/ 39 h 104"/>
                <a:gd name="T40" fmla="*/ 73 w 104"/>
                <a:gd name="T41" fmla="*/ 30 h 104"/>
                <a:gd name="T42" fmla="*/ 69 w 104"/>
                <a:gd name="T43" fmla="*/ 30 h 104"/>
                <a:gd name="T44" fmla="*/ 69 w 104"/>
                <a:gd name="T45" fmla="*/ 34 h 104"/>
                <a:gd name="T46" fmla="*/ 78 w 104"/>
                <a:gd name="T47" fmla="*/ 43 h 104"/>
                <a:gd name="T48" fmla="*/ 72 w 104"/>
                <a:gd name="T49" fmla="*/ 49 h 104"/>
                <a:gd name="T50" fmla="*/ 66 w 104"/>
                <a:gd name="T51" fmla="*/ 43 h 104"/>
                <a:gd name="T52" fmla="*/ 62 w 104"/>
                <a:gd name="T53" fmla="*/ 43 h 104"/>
                <a:gd name="T54" fmla="*/ 62 w 104"/>
                <a:gd name="T55" fmla="*/ 46 h 104"/>
                <a:gd name="T56" fmla="*/ 68 w 104"/>
                <a:gd name="T57" fmla="*/ 52 h 104"/>
                <a:gd name="T58" fmla="*/ 62 w 104"/>
                <a:gd name="T59" fmla="*/ 58 h 104"/>
                <a:gd name="T60" fmla="*/ 53 w 104"/>
                <a:gd name="T61" fmla="*/ 50 h 104"/>
                <a:gd name="T62" fmla="*/ 50 w 104"/>
                <a:gd name="T63" fmla="*/ 50 h 104"/>
                <a:gd name="T64" fmla="*/ 50 w 104"/>
                <a:gd name="T65" fmla="*/ 54 h 104"/>
                <a:gd name="T66" fmla="*/ 58 w 104"/>
                <a:gd name="T67" fmla="*/ 62 h 104"/>
                <a:gd name="T68" fmla="*/ 52 w 104"/>
                <a:gd name="T69" fmla="*/ 68 h 104"/>
                <a:gd name="T70" fmla="*/ 46 w 104"/>
                <a:gd name="T71" fmla="*/ 62 h 104"/>
                <a:gd name="T72" fmla="*/ 43 w 104"/>
                <a:gd name="T73" fmla="*/ 62 h 104"/>
                <a:gd name="T74" fmla="*/ 43 w 104"/>
                <a:gd name="T75" fmla="*/ 66 h 104"/>
                <a:gd name="T76" fmla="*/ 49 w 104"/>
                <a:gd name="T77" fmla="*/ 72 h 104"/>
                <a:gd name="T78" fmla="*/ 43 w 104"/>
                <a:gd name="T79" fmla="*/ 78 h 104"/>
                <a:gd name="T80" fmla="*/ 34 w 104"/>
                <a:gd name="T81" fmla="*/ 69 h 104"/>
                <a:gd name="T82" fmla="*/ 30 w 104"/>
                <a:gd name="T83" fmla="*/ 69 h 104"/>
                <a:gd name="T84" fmla="*/ 30 w 104"/>
                <a:gd name="T85" fmla="*/ 73 h 104"/>
                <a:gd name="T86" fmla="*/ 39 w 104"/>
                <a:gd name="T87" fmla="*/ 81 h 104"/>
                <a:gd name="T88" fmla="*/ 33 w 104"/>
                <a:gd name="T89" fmla="*/ 87 h 104"/>
                <a:gd name="T90" fmla="*/ 27 w 104"/>
                <a:gd name="T91" fmla="*/ 81 h 104"/>
                <a:gd name="T92" fmla="*/ 23 w 104"/>
                <a:gd name="T93" fmla="*/ 81 h 104"/>
                <a:gd name="T94" fmla="*/ 23 w 104"/>
                <a:gd name="T95" fmla="*/ 85 h 104"/>
                <a:gd name="T96" fmla="*/ 29 w 104"/>
                <a:gd name="T97" fmla="*/ 91 h 104"/>
                <a:gd name="T98" fmla="*/ 24 w 104"/>
                <a:gd name="T99" fmla="*/ 97 h 104"/>
                <a:gd name="T100" fmla="*/ 7 w 104"/>
                <a:gd name="T101" fmla="*/ 80 h 104"/>
                <a:gd name="T102" fmla="*/ 80 w 104"/>
                <a:gd name="T103" fmla="*/ 8 h 104"/>
                <a:gd name="T104" fmla="*/ 97 w 104"/>
                <a:gd name="T105" fmla="*/ 24 h 104"/>
                <a:gd name="T106" fmla="*/ 91 w 104"/>
                <a:gd name="T107" fmla="*/ 29 h 104"/>
                <a:gd name="T108" fmla="*/ 85 w 104"/>
                <a:gd name="T109" fmla="*/ 23 h 104"/>
                <a:gd name="T110" fmla="*/ 81 w 104"/>
                <a:gd name="T111" fmla="*/ 23 h 104"/>
                <a:gd name="T112" fmla="*/ 81 w 104"/>
                <a:gd name="T113" fmla="*/ 2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04">
                  <a:moveTo>
                    <a:pt x="103" y="23"/>
                  </a:moveTo>
                  <a:cubicBezTo>
                    <a:pt x="103" y="22"/>
                    <a:pt x="103" y="22"/>
                    <a:pt x="103" y="22"/>
                  </a:cubicBezTo>
                  <a:cubicBezTo>
                    <a:pt x="82" y="1"/>
                    <a:pt x="82" y="1"/>
                    <a:pt x="82" y="1"/>
                  </a:cubicBezTo>
                  <a:cubicBezTo>
                    <a:pt x="82" y="1"/>
                    <a:pt x="82" y="1"/>
                    <a:pt x="82" y="1"/>
                  </a:cubicBezTo>
                  <a:cubicBezTo>
                    <a:pt x="80" y="0"/>
                    <a:pt x="79" y="0"/>
                    <a:pt x="78" y="1"/>
                  </a:cubicBezTo>
                  <a:cubicBezTo>
                    <a:pt x="1" y="78"/>
                    <a:pt x="1" y="78"/>
                    <a:pt x="1" y="78"/>
                  </a:cubicBezTo>
                  <a:cubicBezTo>
                    <a:pt x="0" y="79"/>
                    <a:pt x="0" y="81"/>
                    <a:pt x="0" y="82"/>
                  </a:cubicBezTo>
                  <a:cubicBezTo>
                    <a:pt x="1" y="82"/>
                    <a:pt x="1" y="82"/>
                    <a:pt x="1" y="82"/>
                  </a:cubicBezTo>
                  <a:cubicBezTo>
                    <a:pt x="1" y="83"/>
                    <a:pt x="1" y="83"/>
                    <a:pt x="1" y="83"/>
                  </a:cubicBezTo>
                  <a:cubicBezTo>
                    <a:pt x="1" y="83"/>
                    <a:pt x="1" y="83"/>
                    <a:pt x="1" y="83"/>
                  </a:cubicBezTo>
                  <a:cubicBezTo>
                    <a:pt x="22" y="103"/>
                    <a:pt x="22" y="103"/>
                    <a:pt x="22" y="103"/>
                  </a:cubicBezTo>
                  <a:cubicBezTo>
                    <a:pt x="22" y="103"/>
                    <a:pt x="22" y="103"/>
                    <a:pt x="22" y="103"/>
                  </a:cubicBezTo>
                  <a:cubicBezTo>
                    <a:pt x="22" y="103"/>
                    <a:pt x="22" y="103"/>
                    <a:pt x="22" y="103"/>
                  </a:cubicBezTo>
                  <a:cubicBezTo>
                    <a:pt x="22" y="103"/>
                    <a:pt x="22" y="104"/>
                    <a:pt x="22" y="104"/>
                  </a:cubicBezTo>
                  <a:cubicBezTo>
                    <a:pt x="24" y="104"/>
                    <a:pt x="25" y="104"/>
                    <a:pt x="26" y="103"/>
                  </a:cubicBezTo>
                  <a:cubicBezTo>
                    <a:pt x="103" y="26"/>
                    <a:pt x="103" y="26"/>
                    <a:pt x="103" y="26"/>
                  </a:cubicBezTo>
                  <a:cubicBezTo>
                    <a:pt x="104" y="25"/>
                    <a:pt x="104" y="24"/>
                    <a:pt x="103" y="23"/>
                  </a:cubicBezTo>
                  <a:close/>
                  <a:moveTo>
                    <a:pt x="81" y="27"/>
                  </a:moveTo>
                  <a:cubicBezTo>
                    <a:pt x="87" y="33"/>
                    <a:pt x="87" y="33"/>
                    <a:pt x="87" y="33"/>
                  </a:cubicBezTo>
                  <a:cubicBezTo>
                    <a:pt x="81" y="39"/>
                    <a:pt x="81" y="39"/>
                    <a:pt x="81" y="39"/>
                  </a:cubicBezTo>
                  <a:cubicBezTo>
                    <a:pt x="73" y="30"/>
                    <a:pt x="73" y="30"/>
                    <a:pt x="73" y="30"/>
                  </a:cubicBezTo>
                  <a:cubicBezTo>
                    <a:pt x="72" y="29"/>
                    <a:pt x="70" y="29"/>
                    <a:pt x="69" y="30"/>
                  </a:cubicBezTo>
                  <a:cubicBezTo>
                    <a:pt x="68" y="31"/>
                    <a:pt x="68" y="33"/>
                    <a:pt x="69" y="34"/>
                  </a:cubicBezTo>
                  <a:cubicBezTo>
                    <a:pt x="78" y="43"/>
                    <a:pt x="78" y="43"/>
                    <a:pt x="78" y="43"/>
                  </a:cubicBezTo>
                  <a:cubicBezTo>
                    <a:pt x="72" y="49"/>
                    <a:pt x="72" y="49"/>
                    <a:pt x="72" y="49"/>
                  </a:cubicBezTo>
                  <a:cubicBezTo>
                    <a:pt x="66" y="43"/>
                    <a:pt x="66" y="43"/>
                    <a:pt x="66" y="43"/>
                  </a:cubicBezTo>
                  <a:cubicBezTo>
                    <a:pt x="65" y="42"/>
                    <a:pt x="63" y="42"/>
                    <a:pt x="62" y="43"/>
                  </a:cubicBezTo>
                  <a:cubicBezTo>
                    <a:pt x="61" y="44"/>
                    <a:pt x="61" y="45"/>
                    <a:pt x="62" y="46"/>
                  </a:cubicBezTo>
                  <a:cubicBezTo>
                    <a:pt x="68" y="52"/>
                    <a:pt x="68" y="52"/>
                    <a:pt x="68" y="52"/>
                  </a:cubicBezTo>
                  <a:cubicBezTo>
                    <a:pt x="62" y="58"/>
                    <a:pt x="62" y="58"/>
                    <a:pt x="62" y="58"/>
                  </a:cubicBezTo>
                  <a:cubicBezTo>
                    <a:pt x="53" y="50"/>
                    <a:pt x="53" y="50"/>
                    <a:pt x="53" y="50"/>
                  </a:cubicBezTo>
                  <a:cubicBezTo>
                    <a:pt x="52" y="49"/>
                    <a:pt x="51" y="49"/>
                    <a:pt x="50" y="50"/>
                  </a:cubicBezTo>
                  <a:cubicBezTo>
                    <a:pt x="49" y="51"/>
                    <a:pt x="49" y="52"/>
                    <a:pt x="50" y="54"/>
                  </a:cubicBezTo>
                  <a:cubicBezTo>
                    <a:pt x="58" y="62"/>
                    <a:pt x="58" y="62"/>
                    <a:pt x="58" y="62"/>
                  </a:cubicBezTo>
                  <a:cubicBezTo>
                    <a:pt x="52" y="68"/>
                    <a:pt x="52" y="68"/>
                    <a:pt x="52" y="68"/>
                  </a:cubicBezTo>
                  <a:cubicBezTo>
                    <a:pt x="46" y="62"/>
                    <a:pt x="46" y="62"/>
                    <a:pt x="46" y="62"/>
                  </a:cubicBezTo>
                  <a:cubicBezTo>
                    <a:pt x="45" y="61"/>
                    <a:pt x="44" y="61"/>
                    <a:pt x="43" y="62"/>
                  </a:cubicBezTo>
                  <a:cubicBezTo>
                    <a:pt x="42" y="63"/>
                    <a:pt x="42" y="65"/>
                    <a:pt x="43" y="66"/>
                  </a:cubicBezTo>
                  <a:cubicBezTo>
                    <a:pt x="49" y="72"/>
                    <a:pt x="49" y="72"/>
                    <a:pt x="49" y="72"/>
                  </a:cubicBezTo>
                  <a:cubicBezTo>
                    <a:pt x="43" y="78"/>
                    <a:pt x="43" y="78"/>
                    <a:pt x="43" y="78"/>
                  </a:cubicBezTo>
                  <a:cubicBezTo>
                    <a:pt x="34" y="69"/>
                    <a:pt x="34" y="69"/>
                    <a:pt x="34" y="69"/>
                  </a:cubicBezTo>
                  <a:cubicBezTo>
                    <a:pt x="33" y="68"/>
                    <a:pt x="31" y="68"/>
                    <a:pt x="30" y="69"/>
                  </a:cubicBezTo>
                  <a:cubicBezTo>
                    <a:pt x="29" y="70"/>
                    <a:pt x="29" y="72"/>
                    <a:pt x="30" y="73"/>
                  </a:cubicBezTo>
                  <a:cubicBezTo>
                    <a:pt x="39" y="81"/>
                    <a:pt x="39" y="81"/>
                    <a:pt x="39" y="81"/>
                  </a:cubicBezTo>
                  <a:cubicBezTo>
                    <a:pt x="33" y="87"/>
                    <a:pt x="33" y="87"/>
                    <a:pt x="33" y="87"/>
                  </a:cubicBezTo>
                  <a:cubicBezTo>
                    <a:pt x="27" y="81"/>
                    <a:pt x="27" y="81"/>
                    <a:pt x="27" y="81"/>
                  </a:cubicBezTo>
                  <a:cubicBezTo>
                    <a:pt x="26" y="80"/>
                    <a:pt x="24" y="80"/>
                    <a:pt x="23" y="81"/>
                  </a:cubicBezTo>
                  <a:cubicBezTo>
                    <a:pt x="22" y="82"/>
                    <a:pt x="22" y="84"/>
                    <a:pt x="23" y="85"/>
                  </a:cubicBezTo>
                  <a:cubicBezTo>
                    <a:pt x="29" y="91"/>
                    <a:pt x="29" y="91"/>
                    <a:pt x="29" y="91"/>
                  </a:cubicBezTo>
                  <a:cubicBezTo>
                    <a:pt x="24" y="97"/>
                    <a:pt x="24" y="97"/>
                    <a:pt x="24" y="97"/>
                  </a:cubicBezTo>
                  <a:cubicBezTo>
                    <a:pt x="7" y="80"/>
                    <a:pt x="7" y="80"/>
                    <a:pt x="7" y="80"/>
                  </a:cubicBezTo>
                  <a:cubicBezTo>
                    <a:pt x="80" y="8"/>
                    <a:pt x="80" y="8"/>
                    <a:pt x="80" y="8"/>
                  </a:cubicBezTo>
                  <a:cubicBezTo>
                    <a:pt x="97" y="24"/>
                    <a:pt x="97" y="24"/>
                    <a:pt x="97" y="24"/>
                  </a:cubicBezTo>
                  <a:cubicBezTo>
                    <a:pt x="91" y="29"/>
                    <a:pt x="91" y="29"/>
                    <a:pt x="91" y="29"/>
                  </a:cubicBezTo>
                  <a:cubicBezTo>
                    <a:pt x="85" y="23"/>
                    <a:pt x="85" y="23"/>
                    <a:pt x="85" y="23"/>
                  </a:cubicBezTo>
                  <a:cubicBezTo>
                    <a:pt x="84" y="22"/>
                    <a:pt x="82" y="22"/>
                    <a:pt x="81" y="23"/>
                  </a:cubicBezTo>
                  <a:cubicBezTo>
                    <a:pt x="80" y="24"/>
                    <a:pt x="80" y="26"/>
                    <a:pt x="81" y="27"/>
                  </a:cubicBezTo>
                  <a:close/>
                </a:path>
              </a:pathLst>
            </a:cu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grpSp>
      <p:pic>
        <p:nvPicPr>
          <p:cNvPr id="63" name="Picture 62"/>
          <p:cNvPicPr>
            <a:picLocks noChangeAspect="1"/>
          </p:cNvPicPr>
          <p:nvPr/>
        </p:nvPicPr>
        <p:blipFill>
          <a:blip r:embed="rId12" cstate="screen">
            <a:duotone>
              <a:prstClr val="black"/>
              <a:srgbClr val="48CB46">
                <a:tint val="45000"/>
                <a:satMod val="400000"/>
              </a:srgbClr>
            </a:duotone>
          </a:blip>
          <a:stretch>
            <a:fillRect/>
          </a:stretch>
        </p:blipFill>
        <p:spPr>
          <a:xfrm>
            <a:off x="7530934" y="2828453"/>
            <a:ext cx="399278" cy="399278"/>
          </a:xfrm>
          <a:prstGeom prst="rect">
            <a:avLst/>
          </a:prstGeom>
        </p:spPr>
      </p:pic>
      <p:grpSp>
        <p:nvGrpSpPr>
          <p:cNvPr id="64" name="Group 63"/>
          <p:cNvGrpSpPr>
            <a:grpSpLocks noChangeAspect="1"/>
          </p:cNvGrpSpPr>
          <p:nvPr/>
        </p:nvGrpSpPr>
        <p:grpSpPr bwMode="auto">
          <a:xfrm>
            <a:off x="4286332" y="3860996"/>
            <a:ext cx="336948" cy="334094"/>
            <a:chOff x="3665" y="1983"/>
            <a:chExt cx="354" cy="351"/>
          </a:xfrm>
          <a:solidFill>
            <a:schemeClr val="accent4"/>
          </a:solidFill>
        </p:grpSpPr>
        <p:sp>
          <p:nvSpPr>
            <p:cNvPr id="65" name="Rectangle 14"/>
            <p:cNvSpPr>
              <a:spLocks noChangeArrowheads="1"/>
            </p:cNvSpPr>
            <p:nvPr/>
          </p:nvSpPr>
          <p:spPr bwMode="auto">
            <a:xfrm>
              <a:off x="3959" y="2276"/>
              <a:ext cx="60" cy="5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66" name="Rectangle 15"/>
            <p:cNvSpPr>
              <a:spLocks noChangeArrowheads="1"/>
            </p:cNvSpPr>
            <p:nvPr/>
          </p:nvSpPr>
          <p:spPr bwMode="auto">
            <a:xfrm>
              <a:off x="3959" y="2218"/>
              <a:ext cx="60" cy="5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67" name="Rectangle 16"/>
            <p:cNvSpPr>
              <a:spLocks noChangeArrowheads="1"/>
            </p:cNvSpPr>
            <p:nvPr/>
          </p:nvSpPr>
          <p:spPr bwMode="auto">
            <a:xfrm>
              <a:off x="3959" y="2158"/>
              <a:ext cx="60" cy="60"/>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68" name="Rectangle 17"/>
            <p:cNvSpPr>
              <a:spLocks noChangeArrowheads="1"/>
            </p:cNvSpPr>
            <p:nvPr/>
          </p:nvSpPr>
          <p:spPr bwMode="auto">
            <a:xfrm>
              <a:off x="3959" y="2101"/>
              <a:ext cx="60" cy="5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69" name="Rectangle 18"/>
            <p:cNvSpPr>
              <a:spLocks noChangeArrowheads="1"/>
            </p:cNvSpPr>
            <p:nvPr/>
          </p:nvSpPr>
          <p:spPr bwMode="auto">
            <a:xfrm>
              <a:off x="3959" y="1983"/>
              <a:ext cx="60" cy="5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0" name="Rectangle 19"/>
            <p:cNvSpPr>
              <a:spLocks noChangeArrowheads="1"/>
            </p:cNvSpPr>
            <p:nvPr/>
          </p:nvSpPr>
          <p:spPr bwMode="auto">
            <a:xfrm>
              <a:off x="3901" y="2218"/>
              <a:ext cx="58" cy="5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1" name="Rectangle 20"/>
            <p:cNvSpPr>
              <a:spLocks noChangeArrowheads="1"/>
            </p:cNvSpPr>
            <p:nvPr/>
          </p:nvSpPr>
          <p:spPr bwMode="auto">
            <a:xfrm>
              <a:off x="3901" y="2158"/>
              <a:ext cx="58" cy="60"/>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2" name="Rectangle 21"/>
            <p:cNvSpPr>
              <a:spLocks noChangeArrowheads="1"/>
            </p:cNvSpPr>
            <p:nvPr/>
          </p:nvSpPr>
          <p:spPr bwMode="auto">
            <a:xfrm>
              <a:off x="3901" y="2041"/>
              <a:ext cx="58" cy="60"/>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3" name="Rectangle 22"/>
            <p:cNvSpPr>
              <a:spLocks noChangeArrowheads="1"/>
            </p:cNvSpPr>
            <p:nvPr/>
          </p:nvSpPr>
          <p:spPr bwMode="auto">
            <a:xfrm>
              <a:off x="3841" y="2276"/>
              <a:ext cx="60" cy="5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4" name="Rectangle 23"/>
            <p:cNvSpPr>
              <a:spLocks noChangeArrowheads="1"/>
            </p:cNvSpPr>
            <p:nvPr/>
          </p:nvSpPr>
          <p:spPr bwMode="auto">
            <a:xfrm>
              <a:off x="3841" y="2158"/>
              <a:ext cx="60" cy="60"/>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5" name="Rectangle 24"/>
            <p:cNvSpPr>
              <a:spLocks noChangeArrowheads="1"/>
            </p:cNvSpPr>
            <p:nvPr/>
          </p:nvSpPr>
          <p:spPr bwMode="auto">
            <a:xfrm>
              <a:off x="3841" y="2101"/>
              <a:ext cx="60" cy="5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6" name="Rectangle 25"/>
            <p:cNvSpPr>
              <a:spLocks noChangeArrowheads="1"/>
            </p:cNvSpPr>
            <p:nvPr/>
          </p:nvSpPr>
          <p:spPr bwMode="auto">
            <a:xfrm>
              <a:off x="3841" y="2041"/>
              <a:ext cx="60" cy="60"/>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7" name="Rectangle 26"/>
            <p:cNvSpPr>
              <a:spLocks noChangeArrowheads="1"/>
            </p:cNvSpPr>
            <p:nvPr/>
          </p:nvSpPr>
          <p:spPr bwMode="auto">
            <a:xfrm>
              <a:off x="3783" y="2101"/>
              <a:ext cx="58" cy="5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8" name="Rectangle 27"/>
            <p:cNvSpPr>
              <a:spLocks noChangeArrowheads="1"/>
            </p:cNvSpPr>
            <p:nvPr/>
          </p:nvSpPr>
          <p:spPr bwMode="auto">
            <a:xfrm>
              <a:off x="3783" y="1983"/>
              <a:ext cx="58" cy="5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79" name="Rectangle 28"/>
            <p:cNvSpPr>
              <a:spLocks noChangeArrowheads="1"/>
            </p:cNvSpPr>
            <p:nvPr/>
          </p:nvSpPr>
          <p:spPr bwMode="auto">
            <a:xfrm>
              <a:off x="3725" y="2276"/>
              <a:ext cx="58" cy="5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80" name="Rectangle 29"/>
            <p:cNvSpPr>
              <a:spLocks noChangeArrowheads="1"/>
            </p:cNvSpPr>
            <p:nvPr/>
          </p:nvSpPr>
          <p:spPr bwMode="auto">
            <a:xfrm>
              <a:off x="3725" y="2158"/>
              <a:ext cx="58" cy="60"/>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81" name="Rectangle 30"/>
            <p:cNvSpPr>
              <a:spLocks noChangeArrowheads="1"/>
            </p:cNvSpPr>
            <p:nvPr/>
          </p:nvSpPr>
          <p:spPr bwMode="auto">
            <a:xfrm>
              <a:off x="3725" y="2101"/>
              <a:ext cx="58" cy="5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82" name="Rectangle 31"/>
            <p:cNvSpPr>
              <a:spLocks noChangeArrowheads="1"/>
            </p:cNvSpPr>
            <p:nvPr/>
          </p:nvSpPr>
          <p:spPr bwMode="auto">
            <a:xfrm>
              <a:off x="3725" y="2041"/>
              <a:ext cx="58" cy="60"/>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83" name="Rectangle 32"/>
            <p:cNvSpPr>
              <a:spLocks noChangeArrowheads="1"/>
            </p:cNvSpPr>
            <p:nvPr/>
          </p:nvSpPr>
          <p:spPr bwMode="auto">
            <a:xfrm>
              <a:off x="3665" y="2276"/>
              <a:ext cx="60" cy="5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84" name="Rectangle 33"/>
            <p:cNvSpPr>
              <a:spLocks noChangeArrowheads="1"/>
            </p:cNvSpPr>
            <p:nvPr/>
          </p:nvSpPr>
          <p:spPr bwMode="auto">
            <a:xfrm>
              <a:off x="3665" y="2101"/>
              <a:ext cx="60" cy="5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sp>
          <p:nvSpPr>
            <p:cNvPr id="85" name="Rectangle 34"/>
            <p:cNvSpPr>
              <a:spLocks noChangeArrowheads="1"/>
            </p:cNvSpPr>
            <p:nvPr/>
          </p:nvSpPr>
          <p:spPr bwMode="auto">
            <a:xfrm>
              <a:off x="3665" y="1983"/>
              <a:ext cx="60" cy="5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vert="horz" wrap="square" lIns="91437" tIns="45719" rIns="91437" bIns="45719" numCol="1" anchor="t" anchorCtr="0" compatLnSpc="1"/>
            <a:lstStyle/>
            <a:p>
              <a:endParaRPr lang="en-US" sz="1800">
                <a:latin typeface="微软雅黑" panose="020B0503020204020204" pitchFamily="34" charset="-122"/>
                <a:ea typeface="微软雅黑" panose="020B0503020204020204" pitchFamily="34" charset="-122"/>
              </a:endParaRPr>
            </a:p>
          </p:txBody>
        </p:sp>
      </p:grpSp>
      <p:pic>
        <p:nvPicPr>
          <p:cNvPr id="86" name="Picture 85"/>
          <p:cNvPicPr>
            <a:picLocks noChangeAspect="1"/>
          </p:cNvPicPr>
          <p:nvPr/>
        </p:nvPicPr>
        <p:blipFill>
          <a:blip r:embed="rId13" cstate="screen"/>
          <a:stretch>
            <a:fillRect/>
          </a:stretch>
        </p:blipFill>
        <p:spPr>
          <a:xfrm>
            <a:off x="8790622" y="3753731"/>
            <a:ext cx="548624" cy="548624"/>
          </a:xfrm>
          <a:prstGeom prst="rect">
            <a:avLst/>
          </a:prstGeom>
        </p:spPr>
      </p:pic>
      <p:pic>
        <p:nvPicPr>
          <p:cNvPr id="88" name="Picture 87"/>
          <p:cNvPicPr>
            <a:picLocks noChangeAspect="1"/>
          </p:cNvPicPr>
          <p:nvPr/>
        </p:nvPicPr>
        <p:blipFill>
          <a:blip r:embed="rId14" cstate="screen">
            <a:duotone>
              <a:prstClr val="black"/>
              <a:srgbClr val="48CB46">
                <a:tint val="45000"/>
                <a:satMod val="400000"/>
              </a:srgbClr>
            </a:duotone>
          </a:blip>
          <a:stretch>
            <a:fillRect/>
          </a:stretch>
        </p:blipFill>
        <p:spPr>
          <a:xfrm>
            <a:off x="7455057" y="3800533"/>
            <a:ext cx="551034" cy="455019"/>
          </a:xfrm>
          <a:prstGeom prst="rect">
            <a:avLst/>
          </a:prstGeom>
        </p:spPr>
      </p:pic>
      <p:pic>
        <p:nvPicPr>
          <p:cNvPr id="92" name="Picture 91"/>
          <p:cNvPicPr>
            <a:picLocks noChangeAspect="1"/>
          </p:cNvPicPr>
          <p:nvPr/>
        </p:nvPicPr>
        <p:blipFill>
          <a:blip r:embed="rId15">
            <a:duotone>
              <a:prstClr val="black"/>
              <a:srgbClr val="48CB46">
                <a:tint val="45000"/>
                <a:satMod val="400000"/>
              </a:srgbClr>
            </a:duotone>
          </a:blip>
          <a:stretch>
            <a:fillRect/>
          </a:stretch>
        </p:blipFill>
        <p:spPr>
          <a:xfrm>
            <a:off x="5214254" y="2748700"/>
            <a:ext cx="660381" cy="558784"/>
          </a:xfrm>
          <a:prstGeom prst="rect">
            <a:avLst/>
          </a:prstGeom>
        </p:spPr>
      </p:pic>
      <p:pic>
        <p:nvPicPr>
          <p:cNvPr id="94" name="Picture 93"/>
          <p:cNvPicPr>
            <a:picLocks noChangeAspect="1"/>
          </p:cNvPicPr>
          <p:nvPr/>
        </p:nvPicPr>
        <p:blipFill>
          <a:blip r:embed="rId16">
            <a:duotone>
              <a:prstClr val="black"/>
              <a:srgbClr val="48CB46">
                <a:tint val="45000"/>
                <a:satMod val="400000"/>
              </a:srgbClr>
            </a:duotone>
          </a:blip>
          <a:stretch>
            <a:fillRect/>
          </a:stretch>
        </p:blipFill>
        <p:spPr>
          <a:xfrm>
            <a:off x="6472219" y="3820207"/>
            <a:ext cx="415672" cy="415672"/>
          </a:xfrm>
          <a:prstGeom prst="rect">
            <a:avLst/>
          </a:prstGeom>
        </p:spPr>
      </p:pic>
      <p:cxnSp>
        <p:nvCxnSpPr>
          <p:cNvPr id="95" name="Straight Connector 94"/>
          <p:cNvCxnSpPr/>
          <p:nvPr/>
        </p:nvCxnSpPr>
        <p:spPr>
          <a:xfrm>
            <a:off x="3635897" y="2347264"/>
            <a:ext cx="0" cy="229313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169496" y="2311172"/>
            <a:ext cx="2250272" cy="261603"/>
          </a:xfrm>
          <a:prstGeom prst="rect">
            <a:avLst/>
          </a:prstGeom>
          <a:noFill/>
        </p:spPr>
        <p:txBody>
          <a:bodyPr wrap="square" lIns="0" tIns="0" rIns="0" bIns="0" rtlCol="0">
            <a:spAutoFit/>
          </a:bodyPr>
          <a:lstStyle/>
          <a:p>
            <a:pPr algn="ctr" fontAlgn="base">
              <a:spcAft>
                <a:spcPts val="715"/>
              </a:spcAft>
              <a:buClr>
                <a:srgbClr val="F0AB00"/>
              </a:buClr>
              <a:buSzPct val="80000"/>
            </a:pPr>
            <a:r>
              <a:rPr lang="en-US" sz="17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处理服务</a:t>
            </a:r>
            <a:endParaRPr lang="en-US" sz="17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98" name="TextBox 97"/>
          <p:cNvSpPr txBox="1"/>
          <p:nvPr/>
        </p:nvSpPr>
        <p:spPr>
          <a:xfrm>
            <a:off x="5213872" y="4978907"/>
            <a:ext cx="2250272" cy="261603"/>
          </a:xfrm>
          <a:prstGeom prst="rect">
            <a:avLst/>
          </a:prstGeom>
          <a:noFill/>
        </p:spPr>
        <p:txBody>
          <a:bodyPr wrap="square" lIns="0" tIns="0" rIns="0" bIns="0" rtlCol="0">
            <a:spAutoFit/>
          </a:bodyPr>
          <a:lstStyle/>
          <a:p>
            <a:pPr algn="ctr" fontAlgn="base">
              <a:spcAft>
                <a:spcPts val="715"/>
              </a:spcAft>
              <a:buClr>
                <a:srgbClr val="F0AB00"/>
              </a:buClr>
              <a:buSzPct val="80000"/>
            </a:pPr>
            <a:r>
              <a:rPr lang="en-US" sz="17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数据库服务</a:t>
            </a:r>
            <a:endParaRPr lang="en-US" sz="17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89" name="Picture 88" descr="hadoop-logo.png"/>
          <p:cNvPicPr>
            <a:picLocks noChangeAspect="1"/>
          </p:cNvPicPr>
          <p:nvPr/>
        </p:nvPicPr>
        <p:blipFill>
          <a:blip r:embed="rId17" cstate="screen">
            <a:duotone>
              <a:schemeClr val="accent5">
                <a:shade val="45000"/>
                <a:satMod val="135000"/>
              </a:schemeClr>
              <a:prstClr val="white"/>
            </a:duotone>
          </a:blip>
          <a:stretch>
            <a:fillRect/>
          </a:stretch>
        </p:blipFill>
        <p:spPr>
          <a:xfrm>
            <a:off x="9643108" y="3668303"/>
            <a:ext cx="1027829" cy="719481"/>
          </a:xfrm>
          <a:prstGeom prst="rect">
            <a:avLst/>
          </a:prstGeom>
        </p:spPr>
      </p:pic>
      <p:sp>
        <p:nvSpPr>
          <p:cNvPr id="90" name="TextBox 89"/>
          <p:cNvSpPr txBox="1"/>
          <p:nvPr/>
        </p:nvSpPr>
        <p:spPr>
          <a:xfrm>
            <a:off x="9538960" y="4329198"/>
            <a:ext cx="1213793" cy="3693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Hadoop 和 Spark 集成</a:t>
            </a:r>
            <a:endParaRPr lang="zh-CN" altLang="en-US" sz="1200" kern="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91" name="TextBox 90"/>
          <p:cNvSpPr txBox="1"/>
          <p:nvPr/>
        </p:nvSpPr>
        <p:spPr>
          <a:xfrm>
            <a:off x="5111168" y="4329197"/>
            <a:ext cx="866558" cy="18470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流式分析</a:t>
            </a:r>
            <a:endPar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100" name="Picture 99"/>
          <p:cNvPicPr>
            <a:picLocks noChangeAspect="1"/>
          </p:cNvPicPr>
          <p:nvPr/>
        </p:nvPicPr>
        <p:blipFill>
          <a:blip r:embed="rId18" cstate="screen"/>
          <a:stretch>
            <a:fillRect/>
          </a:stretch>
        </p:blipFill>
        <p:spPr>
          <a:xfrm>
            <a:off x="5278659" y="3889372"/>
            <a:ext cx="531576" cy="277343"/>
          </a:xfrm>
          <a:prstGeom prst="rect">
            <a:avLst/>
          </a:prstGeom>
        </p:spPr>
      </p:pic>
      <p:sp>
        <p:nvSpPr>
          <p:cNvPr id="2" name="TextBox 1"/>
          <p:cNvSpPr txBox="1"/>
          <p:nvPr/>
        </p:nvSpPr>
        <p:spPr>
          <a:xfrm>
            <a:off x="-8706052" y="-4247212"/>
            <a:ext cx="65" cy="27686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 name="TextBox 2"/>
          <p:cNvSpPr txBox="1"/>
          <p:nvPr/>
        </p:nvSpPr>
        <p:spPr>
          <a:xfrm>
            <a:off x="-2420475" y="2592214"/>
            <a:ext cx="65" cy="27686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0" name="TextBox 9"/>
          <p:cNvSpPr txBox="1"/>
          <p:nvPr/>
        </p:nvSpPr>
        <p:spPr>
          <a:xfrm>
            <a:off x="-3563477" y="523005"/>
            <a:ext cx="65" cy="27686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9" name="TextBox 98"/>
          <p:cNvSpPr txBox="1"/>
          <p:nvPr/>
        </p:nvSpPr>
        <p:spPr>
          <a:xfrm>
            <a:off x="2188126" y="4329198"/>
            <a:ext cx="1442186" cy="177013"/>
          </a:xfrm>
          <a:prstGeom prst="rect">
            <a:avLst/>
          </a:prstGeom>
          <a:noFill/>
        </p:spPr>
        <p:txBody>
          <a:bodyPr wrap="square" lIns="0" tIns="0" rIns="0" bIns="0" rtlCol="0">
            <a:spAutoFit/>
          </a:bodyPr>
          <a:lstStyle/>
          <a:p>
            <a:pPr algn="ctr" fontAlgn="base">
              <a:spcAft>
                <a:spcPct val="0"/>
              </a:spcAft>
              <a:buClr>
                <a:srgbClr val="F0AB00"/>
              </a:buClr>
              <a:buSzPct val="80000"/>
            </a:pPr>
            <a:r>
              <a:rPr lang="en-US" sz="115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应用生命周期管理</a:t>
            </a:r>
            <a:endParaRPr lang="en-US" sz="115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6" name="TextBox 105"/>
          <p:cNvSpPr txBox="1"/>
          <p:nvPr/>
        </p:nvSpPr>
        <p:spPr>
          <a:xfrm>
            <a:off x="10474397" y="5922817"/>
            <a:ext cx="1260847" cy="3693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高可用性和灾难恢复</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8" name="TextBox 107"/>
          <p:cNvSpPr txBox="1"/>
          <p:nvPr/>
        </p:nvSpPr>
        <p:spPr>
          <a:xfrm>
            <a:off x="8041842" y="5922817"/>
            <a:ext cx="1087889" cy="153884"/>
          </a:xfrm>
          <a:prstGeom prst="rect">
            <a:avLst/>
          </a:prstGeom>
          <a:noFill/>
        </p:spPr>
        <p:txBody>
          <a:bodyPr wrap="square" lIns="0" tIns="0" rIns="0" bIns="0" rtlCol="0">
            <a:spAutoFit/>
          </a:bodyPr>
          <a:lstStyle/>
          <a:p>
            <a:pPr algn="ctr" fontAlgn="base">
              <a:lnSpc>
                <a:spcPts val="1240"/>
              </a:lnSpc>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开放</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0" name="TextBox 109"/>
          <p:cNvSpPr txBox="1"/>
          <p:nvPr/>
        </p:nvSpPr>
        <p:spPr>
          <a:xfrm>
            <a:off x="6932731" y="5922817"/>
            <a:ext cx="899081" cy="18470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数据建模</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28" name="Picture 27" descr="DisasterRecovery.png"/>
          <p:cNvPicPr>
            <a:picLocks noChangeAspect="1"/>
          </p:cNvPicPr>
          <p:nvPr/>
        </p:nvPicPr>
        <p:blipFill>
          <a:blip r:embed="rId19" cstate="screen"/>
          <a:stretch>
            <a:fillRect/>
          </a:stretch>
        </p:blipFill>
        <p:spPr>
          <a:xfrm>
            <a:off x="10863353" y="5334087"/>
            <a:ext cx="454855" cy="425318"/>
          </a:xfrm>
          <a:prstGeom prst="rect">
            <a:avLst/>
          </a:prstGeom>
        </p:spPr>
      </p:pic>
      <p:pic>
        <p:nvPicPr>
          <p:cNvPr id="40" name="Picture 39" descr="OpenStandard_053115.png"/>
          <p:cNvPicPr>
            <a:picLocks noChangeAspect="1"/>
          </p:cNvPicPr>
          <p:nvPr/>
        </p:nvPicPr>
        <p:blipFill>
          <a:blip r:embed="rId20" cstate="screen"/>
          <a:stretch>
            <a:fillRect/>
          </a:stretch>
        </p:blipFill>
        <p:spPr>
          <a:xfrm>
            <a:off x="8347339" y="5294624"/>
            <a:ext cx="504244" cy="504244"/>
          </a:xfrm>
          <a:prstGeom prst="rect">
            <a:avLst/>
          </a:prstGeom>
        </p:spPr>
      </p:pic>
      <p:pic>
        <p:nvPicPr>
          <p:cNvPr id="57" name="Picture 56" descr="GraphicModler_053115.png"/>
          <p:cNvPicPr>
            <a:picLocks noChangeAspect="1"/>
          </p:cNvPicPr>
          <p:nvPr/>
        </p:nvPicPr>
        <p:blipFill>
          <a:blip r:embed="rId21" cstate="screen"/>
          <a:stretch>
            <a:fillRect/>
          </a:stretch>
        </p:blipFill>
        <p:spPr>
          <a:xfrm>
            <a:off x="1481887" y="3703275"/>
            <a:ext cx="603237" cy="603237"/>
          </a:xfrm>
          <a:prstGeom prst="rect">
            <a:avLst/>
          </a:prstGeom>
        </p:spPr>
      </p:pic>
      <p:pic>
        <p:nvPicPr>
          <p:cNvPr id="58" name="Picture 57" descr="DataModeling_053115.png"/>
          <p:cNvPicPr>
            <a:picLocks noChangeAspect="1"/>
          </p:cNvPicPr>
          <p:nvPr/>
        </p:nvPicPr>
        <p:blipFill>
          <a:blip r:embed="rId22" cstate="screen"/>
          <a:stretch>
            <a:fillRect/>
          </a:stretch>
        </p:blipFill>
        <p:spPr>
          <a:xfrm>
            <a:off x="7092022" y="5284323"/>
            <a:ext cx="524847" cy="524847"/>
          </a:xfrm>
          <a:prstGeom prst="rect">
            <a:avLst/>
          </a:prstGeom>
        </p:spPr>
      </p:pic>
      <p:pic>
        <p:nvPicPr>
          <p:cNvPr id="21" name="Picture 20" descr="RemoteDataSync_060315.png"/>
          <p:cNvPicPr>
            <a:picLocks noChangeAspect="1"/>
          </p:cNvPicPr>
          <p:nvPr/>
        </p:nvPicPr>
        <p:blipFill>
          <a:blip r:embed="rId23" cstate="screen"/>
          <a:stretch>
            <a:fillRect/>
          </a:stretch>
        </p:blipFill>
        <p:spPr>
          <a:xfrm>
            <a:off x="11031445" y="3785221"/>
            <a:ext cx="485645" cy="485645"/>
          </a:xfrm>
          <a:prstGeom prst="rect">
            <a:avLst/>
          </a:prstGeom>
        </p:spPr>
      </p:pic>
      <p:sp>
        <p:nvSpPr>
          <p:cNvPr id="101" name="TextBox 100"/>
          <p:cNvSpPr txBox="1"/>
          <p:nvPr/>
        </p:nvSpPr>
        <p:spPr>
          <a:xfrm>
            <a:off x="10680992" y="4329198"/>
            <a:ext cx="1195936" cy="369321"/>
          </a:xfrm>
          <a:prstGeom prst="rect">
            <a:avLst/>
          </a:prstGeom>
          <a:noFill/>
        </p:spPr>
        <p:txBody>
          <a:bodyPr wrap="square" lIns="0" tIns="0" rIns="0" bIns="0" rtlCol="0">
            <a:spAutoFit/>
          </a:bodyPr>
          <a:lstStyle/>
          <a:p>
            <a:pPr algn="ctr" fontAlgn="base">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远程数据</a:t>
            </a:r>
            <a:endPar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a:p>
            <a:pPr algn="ctr" fontAlgn="base">
              <a:spcAft>
                <a:spcPct val="0"/>
              </a:spcAft>
              <a:buClr>
                <a:srgbClr val="F0AB00"/>
              </a:buClr>
              <a:buSzPct val="80000"/>
            </a:pPr>
            <a:r>
              <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rPr>
              <a:t>同步</a:t>
            </a:r>
            <a:endParaRPr lang="en-US" sz="1200" dirty="0">
              <a:solidFill>
                <a:srgbClr val="666666"/>
              </a:solidFill>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03" name="Straight Connector 102"/>
          <p:cNvCxnSpPr/>
          <p:nvPr/>
        </p:nvCxnSpPr>
        <p:spPr>
          <a:xfrm>
            <a:off x="357760" y="4848562"/>
            <a:ext cx="11457203" cy="6917"/>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24" cstate="screen"/>
          <a:stretch>
            <a:fillRect/>
          </a:stretch>
        </p:blipFill>
        <p:spPr>
          <a:xfrm>
            <a:off x="9604523" y="5272856"/>
            <a:ext cx="476234" cy="473599"/>
          </a:xfrm>
          <a:prstGeom prst="rect">
            <a:avLst/>
          </a:prstGeom>
        </p:spPr>
      </p:pic>
      <p:sp>
        <p:nvSpPr>
          <p:cNvPr id="104" name="TextBox 103"/>
          <p:cNvSpPr txBox="1"/>
          <p:nvPr/>
        </p:nvSpPr>
        <p:spPr>
          <a:xfrm>
            <a:off x="9434787" y="5922817"/>
            <a:ext cx="815705" cy="184709"/>
          </a:xfrm>
          <a:prstGeom prst="rect">
            <a:avLst/>
          </a:prstGeom>
          <a:noFill/>
        </p:spPr>
        <p:txBody>
          <a:bodyPr wrap="square" lIns="0" tIns="0" rIns="0" bIns="0" rtlCol="0">
            <a:spAutoFit/>
          </a:bodyPr>
          <a:lstStyle/>
          <a:p>
            <a:pPr algn="ctr" fontAlgn="base">
              <a:spcBef>
                <a:spcPts val="505"/>
              </a:spcBef>
              <a:spcAft>
                <a:spcPct val="0"/>
              </a:spcAft>
              <a:buClr>
                <a:srgbClr val="F0AB00"/>
              </a:buClr>
              <a:buSzPct val="80000"/>
            </a:pPr>
            <a:r>
              <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管理和安全</a:t>
            </a:r>
            <a:endParaRPr lang="en-US" sz="1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4000" y="3301309"/>
            <a:ext cx="11545200" cy="923330"/>
          </a:xfrm>
        </p:spPr>
        <p:txBody>
          <a:bodyPr/>
          <a:lstStyle/>
          <a:p>
            <a:r>
              <a:rPr lang="en-US" altLang="zh-CN" sz="4800" dirty="0">
                <a:latin typeface="微软雅黑" panose="020B0503020204020204" pitchFamily="34" charset="-122"/>
                <a:ea typeface="微软雅黑" panose="020B0503020204020204" pitchFamily="34" charset="-122"/>
              </a:rPr>
              <a:t>Q&amp;A</a:t>
            </a:r>
            <a:endParaRPr lang="en-US" altLang="zh-CN" sz="4800" dirty="0">
              <a:latin typeface="微软雅黑" panose="020B0503020204020204" pitchFamily="34" charset="-122"/>
              <a:ea typeface="微软雅黑" panose="020B0503020204020204" pitchFamily="34" charset="-122"/>
            </a:endParaRPr>
          </a:p>
        </p:txBody>
      </p:sp>
      <p:sp>
        <p:nvSpPr>
          <p:cNvPr id="2" name="Picture Placeholder 1"/>
          <p:cNvSpPr>
            <a:spLocks noGrp="1"/>
          </p:cNvSpPr>
          <p:nvPr>
            <p:ph type="pic" sz="quarter" idx="11"/>
          </p:nvPr>
        </p:nvSpPr>
        <p:spPr/>
      </p:sp>
      <p:pic>
        <p:nvPicPr>
          <p:cNvPr id="10" name="Picture 9" descr="cloud-supergraphic.png"/>
          <p:cNvPicPr>
            <a:picLocks noChangeAspect="1"/>
          </p:cNvPicPr>
          <p:nvPr/>
        </p:nvPicPr>
        <p:blipFill rotWithShape="1">
          <a:blip r:embed="rId1" cstate="screen">
            <a:alphaModFix amt="60000"/>
          </a:blip>
          <a:srcRect t="14324" r="7690" b="27763"/>
          <a:stretch>
            <a:fillRect/>
          </a:stretch>
        </p:blipFill>
        <p:spPr>
          <a:xfrm>
            <a:off x="6762750" y="162037"/>
            <a:ext cx="5108576" cy="2136663"/>
          </a:xfrm>
          <a:prstGeom prst="rect">
            <a:avLst/>
          </a:prstGeom>
        </p:spPr>
      </p:pic>
      <p:pic>
        <p:nvPicPr>
          <p:cNvPr id="4" name="Picture 3"/>
          <p:cNvPicPr>
            <a:picLocks noChangeAspect="1"/>
          </p:cNvPicPr>
          <p:nvPr/>
        </p:nvPicPr>
        <p:blipFill>
          <a:blip r:embed="rId2"/>
          <a:stretch>
            <a:fillRect/>
          </a:stretch>
        </p:blipFill>
        <p:spPr>
          <a:xfrm>
            <a:off x="321875" y="162036"/>
            <a:ext cx="11547325" cy="21352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p:nvPr/>
        </p:nvSpPr>
        <p:spPr bwMode="gray">
          <a:xfrm>
            <a:off x="323999" y="2074537"/>
            <a:ext cx="11594731" cy="1759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latin typeface="微软雅黑" panose="020B0503020204020204" pitchFamily="34" charset="-122"/>
                <a:ea typeface="微软雅黑" panose="020B0503020204020204" pitchFamily="34" charset="-122"/>
              </a:rPr>
              <a:t>谢谢！</a:t>
            </a:r>
            <a:endParaRPr lang="en-US" sz="5400" b="1" dirty="0">
              <a:latin typeface="微软雅黑" panose="020B0503020204020204" pitchFamily="34" charset="-122"/>
              <a:ea typeface="微软雅黑" panose="020B0503020204020204" pitchFamily="34" charset="-122"/>
            </a:endParaRPr>
          </a:p>
        </p:txBody>
      </p:sp>
      <p:sp>
        <p:nvSpPr>
          <p:cNvPr id="14" name="Text Placeholder 2"/>
          <p:cNvSpPr txBox="1"/>
          <p:nvPr/>
        </p:nvSpPr>
        <p:spPr bwMode="gray">
          <a:xfrm>
            <a:off x="8135000" y="5118043"/>
            <a:ext cx="2907874" cy="1068946"/>
          </a:xfrm>
          <a:prstGeom prst="rect">
            <a:avLst/>
          </a:prstGeom>
        </p:spPr>
        <p:txBody>
          <a:bodyPr vert="horz" lIns="0" tIns="0" rIns="0" bIns="0" rtlCol="0" anchor="b" anchorCtr="0">
            <a:noAutofit/>
          </a:bodyPr>
          <a:lstStyle>
            <a:lvl1pPr marL="0" indent="0" algn="l" defTabSz="914400" rtl="0" eaLnBrk="1" latinLnBrk="0" hangingPunct="1">
              <a:spcBef>
                <a:spcPts val="0"/>
              </a:spcBef>
              <a:buClr>
                <a:schemeClr val="accent1"/>
              </a:buClr>
              <a:buSzPct val="80000"/>
              <a:buFontTx/>
              <a:buNone/>
              <a:defRPr sz="1600" b="0"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anose="05000000000000000000" pitchFamily="2" charset="2"/>
              <a:buNone/>
              <a:defRPr sz="1800" kern="1200">
                <a:solidFill>
                  <a:schemeClr val="tx1"/>
                </a:solidFill>
                <a:latin typeface="+mn-lt"/>
                <a:ea typeface="+mn-ea"/>
                <a:cs typeface="+mn-cs"/>
              </a:defRPr>
            </a:lvl2pPr>
            <a:lvl3pPr marL="179705" indent="-179705" algn="l" defTabSz="914400" rtl="0" eaLnBrk="1" latinLnBrk="0" hangingPunct="1">
              <a:spcBef>
                <a:spcPts val="400"/>
              </a:spcBef>
              <a:buClr>
                <a:schemeClr val="accent1"/>
              </a:buClr>
              <a:buSzPct val="100000"/>
              <a:buFont typeface="Wingdings" panose="05000000000000000000" pitchFamily="2" charset="2"/>
              <a:buChar char=""/>
              <a:defRPr sz="1600" kern="1200">
                <a:solidFill>
                  <a:schemeClr val="tx1"/>
                </a:solidFill>
                <a:latin typeface="+mn-lt"/>
                <a:ea typeface="+mn-ea"/>
                <a:cs typeface="+mn-cs"/>
              </a:defRPr>
            </a:lvl3pPr>
            <a:lvl4pPr marL="360045" indent="-179705" algn="l" defTabSz="914400" rtl="0" eaLnBrk="1" latinLnBrk="0" hangingPunct="1">
              <a:spcBef>
                <a:spcPts val="400"/>
              </a:spcBef>
              <a:buClr>
                <a:schemeClr val="accent2"/>
              </a:buClr>
              <a:buSzPct val="100000"/>
              <a:buFont typeface="Arial" panose="020B0604020202020204" pitchFamily="34" charset="0"/>
              <a:buChar char="–"/>
              <a:defRPr sz="1400" kern="1200">
                <a:solidFill>
                  <a:schemeClr val="tx1"/>
                </a:solidFill>
                <a:latin typeface="+mn-lt"/>
                <a:ea typeface="+mn-ea"/>
                <a:cs typeface="+mn-cs"/>
              </a:defRPr>
            </a:lvl4pPr>
            <a:lvl5pPr marL="541655" indent="-179705" algn="l" defTabSz="914400" rtl="0" eaLnBrk="1" latinLnBrk="0" hangingPunct="1">
              <a:spcBef>
                <a:spcPts val="250"/>
              </a:spcBef>
              <a:buClr>
                <a:schemeClr val="accent2"/>
              </a:buClr>
              <a:buSzPct val="100000"/>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5B9BD5"/>
              </a:buClr>
            </a:pPr>
            <a:r>
              <a:rPr lang="zh-CN" altLang="en-US" sz="1200" dirty="0">
                <a:solidFill>
                  <a:prstClr val="white">
                    <a:lumMod val="50000"/>
                  </a:prstClr>
                </a:solidFill>
                <a:latin typeface="Calibri" panose="020F0502020204030204"/>
                <a:ea typeface="微软雅黑" panose="020B0503020204020204" pitchFamily="34" charset="-122"/>
              </a:rPr>
              <a:t>关注</a:t>
            </a:r>
            <a:r>
              <a:rPr lang="en-US" altLang="zh-CN" sz="1200" dirty="0">
                <a:solidFill>
                  <a:prstClr val="white">
                    <a:lumMod val="50000"/>
                  </a:prstClr>
                </a:solidFill>
                <a:latin typeface="Calibri" panose="020F0502020204030204"/>
                <a:ea typeface="微软雅黑" panose="020B0503020204020204" pitchFamily="34" charset="-122"/>
              </a:rPr>
              <a:t>SAP</a:t>
            </a:r>
            <a:r>
              <a:rPr lang="zh-CN" altLang="en-US" sz="1200" dirty="0">
                <a:solidFill>
                  <a:prstClr val="white">
                    <a:lumMod val="50000"/>
                  </a:prstClr>
                </a:solidFill>
                <a:latin typeface="Calibri" panose="020F0502020204030204"/>
                <a:ea typeface="微软雅黑" panose="020B0503020204020204" pitchFamily="34" charset="-122"/>
              </a:rPr>
              <a:t>中国，随时随地与我们互动</a:t>
            </a:r>
            <a:endParaRPr lang="zh-CN" altLang="en-US" sz="1200" dirty="0">
              <a:solidFill>
                <a:prstClr val="white">
                  <a:lumMod val="50000"/>
                </a:prstClr>
              </a:solidFill>
              <a:latin typeface="Calibri" panose="020F0502020204030204"/>
              <a:ea typeface="微软雅黑" panose="020B0503020204020204" pitchFamily="34" charset="-122"/>
            </a:endParaRPr>
          </a:p>
          <a:p>
            <a:pPr marL="171450" indent="-171450">
              <a:buClr>
                <a:srgbClr val="5B9BD5"/>
              </a:buClr>
              <a:buFont typeface="Arial" panose="020B0604020202020204" pitchFamily="34" charset="0"/>
              <a:buChar char="•"/>
            </a:pPr>
            <a:r>
              <a:rPr lang="zh-CN" altLang="en-US" sz="1200" dirty="0">
                <a:solidFill>
                  <a:prstClr val="white">
                    <a:lumMod val="50000"/>
                  </a:prstClr>
                </a:solidFill>
                <a:latin typeface="Calibri" panose="020F0502020204030204"/>
                <a:ea typeface="微软雅黑" panose="020B0503020204020204" pitchFamily="34" charset="-122"/>
              </a:rPr>
              <a:t>官方微博 </a:t>
            </a:r>
            <a:r>
              <a:rPr lang="en-US" altLang="zh-CN" sz="1200" dirty="0">
                <a:solidFill>
                  <a:prstClr val="white">
                    <a:lumMod val="50000"/>
                  </a:prstClr>
                </a:solidFill>
                <a:latin typeface="Calibri" panose="020F0502020204030204"/>
                <a:ea typeface="微软雅黑" panose="020B0503020204020204" pitchFamily="34" charset="-122"/>
              </a:rPr>
              <a:t>(</a:t>
            </a:r>
            <a:r>
              <a:rPr lang="zh-CN" altLang="en-US" sz="1200" dirty="0">
                <a:solidFill>
                  <a:prstClr val="white">
                    <a:lumMod val="50000"/>
                  </a:prstClr>
                </a:solidFill>
                <a:latin typeface="Calibri" panose="020F0502020204030204"/>
                <a:ea typeface="微软雅黑" panose="020B0503020204020204" pitchFamily="34" charset="-122"/>
              </a:rPr>
              <a:t>新浪</a:t>
            </a:r>
            <a:r>
              <a:rPr lang="en-US" altLang="zh-CN" sz="1200" dirty="0">
                <a:solidFill>
                  <a:prstClr val="white">
                    <a:lumMod val="50000"/>
                  </a:prstClr>
                </a:solidFill>
                <a:latin typeface="Calibri" panose="020F0502020204030204"/>
                <a:ea typeface="微软雅黑" panose="020B0503020204020204" pitchFamily="34" charset="-122"/>
              </a:rPr>
              <a:t>) </a:t>
            </a:r>
            <a:endParaRPr lang="en-US" altLang="zh-CN" sz="1200" dirty="0">
              <a:solidFill>
                <a:prstClr val="white">
                  <a:lumMod val="50000"/>
                </a:prstClr>
              </a:solidFill>
              <a:latin typeface="Calibri" panose="020F0502020204030204"/>
              <a:ea typeface="微软雅黑" panose="020B0503020204020204" pitchFamily="34" charset="-122"/>
            </a:endParaRPr>
          </a:p>
          <a:p>
            <a:pPr>
              <a:buClr>
                <a:srgbClr val="5B9BD5"/>
              </a:buClr>
            </a:pPr>
            <a:r>
              <a:rPr lang="en-US" altLang="zh-CN" sz="1200" dirty="0">
                <a:solidFill>
                  <a:prstClr val="white">
                    <a:lumMod val="50000"/>
                  </a:prstClr>
                </a:solidFill>
                <a:latin typeface="Calibri" panose="020F0502020204030204"/>
                <a:ea typeface="微软雅黑" panose="020B0503020204020204" pitchFamily="34" charset="-122"/>
              </a:rPr>
              <a:t>       @SAP</a:t>
            </a:r>
            <a:r>
              <a:rPr lang="zh-CN" altLang="en-US" sz="1200" dirty="0">
                <a:solidFill>
                  <a:prstClr val="white">
                    <a:lumMod val="50000"/>
                  </a:prstClr>
                </a:solidFill>
                <a:latin typeface="Calibri" panose="020F0502020204030204"/>
                <a:ea typeface="微软雅黑" panose="020B0503020204020204" pitchFamily="34" charset="-122"/>
              </a:rPr>
              <a:t>中国  </a:t>
            </a:r>
            <a:r>
              <a:rPr lang="en-US" altLang="zh-CN" sz="1200" dirty="0">
                <a:solidFill>
                  <a:prstClr val="white">
                    <a:lumMod val="50000"/>
                  </a:prstClr>
                </a:solidFill>
                <a:latin typeface="Calibri" panose="020F0502020204030204"/>
                <a:ea typeface="微软雅黑" panose="020B0503020204020204" pitchFamily="34" charset="-122"/>
              </a:rPr>
              <a:t>@SAP</a:t>
            </a:r>
            <a:r>
              <a:rPr lang="zh-CN" altLang="en-US" sz="1200" dirty="0">
                <a:solidFill>
                  <a:prstClr val="white">
                    <a:lumMod val="50000"/>
                  </a:prstClr>
                </a:solidFill>
                <a:latin typeface="Calibri" panose="020F0502020204030204"/>
                <a:ea typeface="微软雅黑" panose="020B0503020204020204" pitchFamily="34" charset="-122"/>
              </a:rPr>
              <a:t>天天事</a:t>
            </a:r>
            <a:endParaRPr lang="zh-CN" altLang="en-US" sz="1200" dirty="0">
              <a:solidFill>
                <a:prstClr val="white">
                  <a:lumMod val="50000"/>
                </a:prstClr>
              </a:solidFill>
              <a:latin typeface="Calibri" panose="020F0502020204030204"/>
              <a:ea typeface="微软雅黑" panose="020B0503020204020204" pitchFamily="34" charset="-122"/>
            </a:endParaRPr>
          </a:p>
          <a:p>
            <a:pPr marL="171450" indent="-171450">
              <a:buClr>
                <a:srgbClr val="5B9BD5"/>
              </a:buClr>
              <a:buFont typeface="Arial" panose="020B0604020202020204" pitchFamily="34" charset="0"/>
              <a:buChar char="•"/>
            </a:pPr>
            <a:r>
              <a:rPr lang="zh-CN" altLang="en-US" sz="1200" dirty="0">
                <a:solidFill>
                  <a:prstClr val="white">
                    <a:lumMod val="50000"/>
                  </a:prstClr>
                </a:solidFill>
                <a:latin typeface="Calibri" panose="020F0502020204030204"/>
                <a:ea typeface="微软雅黑" panose="020B0503020204020204" pitchFamily="34" charset="-122"/>
              </a:rPr>
              <a:t>官方微信：</a:t>
            </a:r>
            <a:r>
              <a:rPr lang="en-US" altLang="zh-CN" sz="1200" dirty="0">
                <a:solidFill>
                  <a:prstClr val="white">
                    <a:lumMod val="50000"/>
                  </a:prstClr>
                </a:solidFill>
                <a:latin typeface="Calibri" panose="020F0502020204030204"/>
                <a:ea typeface="微软雅黑" panose="020B0503020204020204" pitchFamily="34" charset="-122"/>
              </a:rPr>
              <a:t>SAP</a:t>
            </a:r>
            <a:r>
              <a:rPr lang="zh-CN" altLang="en-US" sz="1200" dirty="0">
                <a:solidFill>
                  <a:prstClr val="white">
                    <a:lumMod val="50000"/>
                  </a:prstClr>
                </a:solidFill>
                <a:latin typeface="Calibri" panose="020F0502020204030204"/>
                <a:ea typeface="微软雅黑" panose="020B0503020204020204" pitchFamily="34" charset="-122"/>
              </a:rPr>
              <a:t>天天事 </a:t>
            </a:r>
            <a:r>
              <a:rPr lang="en-US" altLang="zh-CN" sz="1200" dirty="0">
                <a:solidFill>
                  <a:prstClr val="white">
                    <a:lumMod val="50000"/>
                  </a:prstClr>
                </a:solidFill>
                <a:latin typeface="Calibri" panose="020F0502020204030204"/>
                <a:ea typeface="微软雅黑" panose="020B0503020204020204" pitchFamily="34" charset="-122"/>
              </a:rPr>
              <a:t>(</a:t>
            </a:r>
            <a:r>
              <a:rPr lang="zh-CN" altLang="en-US" sz="1200" dirty="0">
                <a:solidFill>
                  <a:prstClr val="white">
                    <a:lumMod val="50000"/>
                  </a:prstClr>
                </a:solidFill>
                <a:latin typeface="Calibri" panose="020F0502020204030204"/>
                <a:ea typeface="微软雅黑" panose="020B0503020204020204" pitchFamily="34" charset="-122"/>
              </a:rPr>
              <a:t>二维码见右</a:t>
            </a:r>
            <a:r>
              <a:rPr lang="en-US" altLang="zh-CN" sz="1200" dirty="0">
                <a:solidFill>
                  <a:prstClr val="white">
                    <a:lumMod val="50000"/>
                  </a:prstClr>
                </a:solidFill>
                <a:latin typeface="Calibri" panose="020F0502020204030204"/>
                <a:ea typeface="微软雅黑" panose="020B0503020204020204" pitchFamily="34" charset="-122"/>
              </a:rPr>
              <a:t>)</a:t>
            </a:r>
            <a:endParaRPr lang="en-US" altLang="zh-CN" sz="1200" dirty="0">
              <a:solidFill>
                <a:prstClr val="white">
                  <a:lumMod val="50000"/>
                </a:prstClr>
              </a:solidFill>
              <a:latin typeface="Calibri" panose="020F0502020204030204"/>
              <a:ea typeface="微软雅黑" panose="020B0503020204020204" pitchFamily="34" charset="-122"/>
            </a:endParaRPr>
          </a:p>
        </p:txBody>
      </p:sp>
      <p:pic>
        <p:nvPicPr>
          <p:cNvPr id="15" name="Picture 2" descr="\\cnsha000\Restricted\Marketing\Social_QRcode\qrcode_8cm_0.5m.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009893" y="5463852"/>
            <a:ext cx="717008" cy="717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62029" y="3954809"/>
            <a:ext cx="4912686" cy="2514688"/>
            <a:chOff x="324001" y="4011450"/>
            <a:chExt cx="3683555" cy="2514688"/>
          </a:xfrm>
        </p:grpSpPr>
        <p:sp>
          <p:nvSpPr>
            <p:cNvPr id="91" name="Rectangle 90"/>
            <p:cNvSpPr/>
            <p:nvPr/>
          </p:nvSpPr>
          <p:spPr bwMode="gray">
            <a:xfrm>
              <a:off x="472073" y="5011693"/>
              <a:ext cx="97572" cy="641659"/>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92" name="Rectangle 91"/>
            <p:cNvSpPr/>
            <p:nvPr/>
          </p:nvSpPr>
          <p:spPr bwMode="gray">
            <a:xfrm>
              <a:off x="1766265" y="5011693"/>
              <a:ext cx="97572" cy="641659"/>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latin typeface="BentonSans Medium" panose="02000603000000020004" pitchFamily="2" charset="0"/>
                <a:cs typeface="Arial" panose="020B0604020202020204"/>
              </a:endParaRPr>
            </a:p>
          </p:txBody>
        </p:sp>
        <p:sp>
          <p:nvSpPr>
            <p:cNvPr id="93" name="Rectangle 92"/>
            <p:cNvSpPr/>
            <p:nvPr/>
          </p:nvSpPr>
          <p:spPr bwMode="gray">
            <a:xfrm>
              <a:off x="687772" y="5011693"/>
              <a:ext cx="97572" cy="641659"/>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94" name="Rectangle 93"/>
            <p:cNvSpPr/>
            <p:nvPr/>
          </p:nvSpPr>
          <p:spPr bwMode="gray">
            <a:xfrm>
              <a:off x="903470" y="5011693"/>
              <a:ext cx="97572" cy="641659"/>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95" name="Rectangle 94"/>
            <p:cNvSpPr/>
            <p:nvPr/>
          </p:nvSpPr>
          <p:spPr bwMode="gray">
            <a:xfrm>
              <a:off x="1550566" y="5011693"/>
              <a:ext cx="97572" cy="641659"/>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96" name="Rectangle 95"/>
            <p:cNvSpPr/>
            <p:nvPr/>
          </p:nvSpPr>
          <p:spPr bwMode="gray">
            <a:xfrm>
              <a:off x="1119169" y="5011693"/>
              <a:ext cx="97572" cy="641659"/>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97" name="Rectangle 96"/>
            <p:cNvSpPr/>
            <p:nvPr/>
          </p:nvSpPr>
          <p:spPr bwMode="gray">
            <a:xfrm>
              <a:off x="1334868" y="5011693"/>
              <a:ext cx="97572" cy="641659"/>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98" name="Rectangle 97"/>
            <p:cNvSpPr/>
            <p:nvPr/>
          </p:nvSpPr>
          <p:spPr bwMode="gray">
            <a:xfrm>
              <a:off x="1981964" y="5011693"/>
              <a:ext cx="97572" cy="641659"/>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latin typeface="BentonSans Medium" panose="02000603000000020004" pitchFamily="2" charset="0"/>
                <a:cs typeface="Arial" panose="020B0604020202020204"/>
              </a:endParaRPr>
            </a:p>
          </p:txBody>
        </p:sp>
        <p:cxnSp>
          <p:nvCxnSpPr>
            <p:cNvPr id="99" name="Straight Arrow Connector 98"/>
            <p:cNvCxnSpPr/>
            <p:nvPr/>
          </p:nvCxnSpPr>
          <p:spPr>
            <a:xfrm>
              <a:off x="2031488" y="5097194"/>
              <a:ext cx="1" cy="449162"/>
            </a:xfrm>
            <a:prstGeom prst="straightConnector1">
              <a:avLst/>
            </a:prstGeom>
            <a:ln w="34925">
              <a:solidFill>
                <a:srgbClr val="FF0000"/>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15400" y="5097194"/>
              <a:ext cx="1" cy="449162"/>
            </a:xfrm>
            <a:prstGeom prst="straightConnector1">
              <a:avLst/>
            </a:prstGeom>
            <a:ln w="34925">
              <a:solidFill>
                <a:srgbClr val="FF0000"/>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1603390" y="5097194"/>
              <a:ext cx="1" cy="449162"/>
            </a:xfrm>
            <a:prstGeom prst="straightConnector1">
              <a:avLst/>
            </a:prstGeom>
            <a:ln w="34925">
              <a:solidFill>
                <a:srgbClr val="FF0000"/>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1387302" y="5097194"/>
              <a:ext cx="1" cy="449162"/>
            </a:xfrm>
            <a:prstGeom prst="straightConnector1">
              <a:avLst/>
            </a:prstGeom>
            <a:ln w="34925">
              <a:solidFill>
                <a:srgbClr val="FF0000"/>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1167138" y="5097194"/>
              <a:ext cx="1" cy="449162"/>
            </a:xfrm>
            <a:prstGeom prst="straightConnector1">
              <a:avLst/>
            </a:prstGeom>
            <a:ln w="34925">
              <a:solidFill>
                <a:srgbClr val="FF0000"/>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951050" y="5097194"/>
              <a:ext cx="1" cy="449162"/>
            </a:xfrm>
            <a:prstGeom prst="straightConnector1">
              <a:avLst/>
            </a:prstGeom>
            <a:ln w="34925">
              <a:solidFill>
                <a:srgbClr val="FF0000"/>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39040" y="5097194"/>
              <a:ext cx="1" cy="449162"/>
            </a:xfrm>
            <a:prstGeom prst="straightConnector1">
              <a:avLst/>
            </a:prstGeom>
            <a:ln w="34925">
              <a:solidFill>
                <a:srgbClr val="FF0000"/>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522952" y="5097194"/>
              <a:ext cx="1" cy="449162"/>
            </a:xfrm>
            <a:prstGeom prst="straightConnector1">
              <a:avLst/>
            </a:prstGeom>
            <a:ln w="34925">
              <a:solidFill>
                <a:srgbClr val="FF0000"/>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gray">
            <a:xfrm>
              <a:off x="324001" y="4011450"/>
              <a:ext cx="3599928" cy="2461203"/>
            </a:xfrm>
            <a:prstGeom prst="roundRect">
              <a:avLst>
                <a:gd name="adj" fmla="val 4373"/>
              </a:avLst>
            </a:prstGeom>
            <a:noFill/>
            <a:ln>
              <a:solidFill>
                <a:schemeClr val="bg1">
                  <a:lumMod val="50000"/>
                </a:schemeClr>
              </a:solidFill>
              <a:prstDash val="dash"/>
            </a:ln>
          </p:spPr>
          <p:txBody>
            <a:bodyPr wrap="square" rtlCol="0" anchor="t" anchorCtr="0">
              <a:noAutofit/>
            </a:bodyPr>
            <a:lstStyle/>
            <a:p>
              <a:pPr defTabSz="1082040"/>
              <a:r>
                <a:rPr lang="en-US" sz="1200" dirty="0">
                  <a:solidFill>
                    <a:srgbClr val="000000"/>
                  </a:solidFill>
                  <a:latin typeface="BentonSans Bold" panose="02000803000000020004" pitchFamily="2" charset="0"/>
                </a:rPr>
                <a:t>Memory to CPU Cache</a:t>
              </a:r>
              <a:endParaRPr lang="en-US" sz="1200" dirty="0">
                <a:solidFill>
                  <a:srgbClr val="000000"/>
                </a:solidFill>
                <a:latin typeface="BentonSans Medium" panose="02000603000000020004" pitchFamily="2" charset="0"/>
                <a:cs typeface="Arial" panose="020B0604020202020204"/>
              </a:endParaRPr>
            </a:p>
          </p:txBody>
        </p:sp>
        <p:sp>
          <p:nvSpPr>
            <p:cNvPr id="29" name="Rectangle 28"/>
            <p:cNvSpPr/>
            <p:nvPr/>
          </p:nvSpPr>
          <p:spPr bwMode="gray">
            <a:xfrm>
              <a:off x="380140" y="4389821"/>
              <a:ext cx="2014212" cy="661128"/>
            </a:xfrm>
            <a:prstGeom prst="rect">
              <a:avLst/>
            </a:prstGeom>
            <a:solidFill>
              <a:schemeClr val="bg1">
                <a:lumMod val="85000"/>
              </a:schemeClr>
            </a:solidFill>
          </p:spPr>
          <p:txBody>
            <a:bodyPr wrap="square" rtlCol="0" anchor="ctr" anchorCtr="1">
              <a:noAutofit/>
            </a:bodyPr>
            <a:lstStyle/>
            <a:p>
              <a:pPr algn="ctr" defTabSz="1082040"/>
              <a:r>
                <a:rPr lang="en-US" sz="1100" dirty="0">
                  <a:solidFill>
                    <a:srgbClr val="000000"/>
                  </a:solidFill>
                  <a:latin typeface="BentonSans Medium" panose="02000603000000020004" pitchFamily="2" charset="0"/>
                </a:rPr>
                <a:t>CPU</a:t>
              </a:r>
              <a:endParaRPr lang="en-US" sz="2000" dirty="0">
                <a:solidFill>
                  <a:srgbClr val="FFFFFF"/>
                </a:solidFill>
                <a:latin typeface="BentonSans Medium" panose="02000603000000020004" pitchFamily="2" charset="0"/>
                <a:cs typeface="Arial" panose="020B0604020202020204"/>
              </a:endParaRPr>
            </a:p>
          </p:txBody>
        </p:sp>
        <p:sp>
          <p:nvSpPr>
            <p:cNvPr id="34" name="Freeform 33"/>
            <p:cNvSpPr/>
            <p:nvPr/>
          </p:nvSpPr>
          <p:spPr bwMode="gray">
            <a:xfrm rot="398761">
              <a:off x="2080383" y="4045069"/>
              <a:ext cx="679397" cy="1695346"/>
            </a:xfrm>
            <a:custGeom>
              <a:avLst/>
              <a:gdLst>
                <a:gd name="connsiteX0" fmla="*/ 0 w 866692"/>
                <a:gd name="connsiteY0" fmla="*/ 453224 h 1725433"/>
                <a:gd name="connsiteX1" fmla="*/ 866692 w 866692"/>
                <a:gd name="connsiteY1" fmla="*/ 0 h 1725433"/>
                <a:gd name="connsiteX2" fmla="*/ 866692 w 866692"/>
                <a:gd name="connsiteY2" fmla="*/ 1725433 h 1725433"/>
                <a:gd name="connsiteX3" fmla="*/ 0 w 866692"/>
                <a:gd name="connsiteY3" fmla="*/ 787179 h 1725433"/>
                <a:gd name="connsiteX0-1" fmla="*/ 652972 w 1519664"/>
                <a:gd name="connsiteY0-2" fmla="*/ 453224 h 1725433"/>
                <a:gd name="connsiteX1-3" fmla="*/ 1519664 w 1519664"/>
                <a:gd name="connsiteY1-4" fmla="*/ 0 h 1725433"/>
                <a:gd name="connsiteX2-5" fmla="*/ 1519664 w 1519664"/>
                <a:gd name="connsiteY2-6" fmla="*/ 1725433 h 1725433"/>
                <a:gd name="connsiteX3-7" fmla="*/ 0 w 1519664"/>
                <a:gd name="connsiteY3-8" fmla="*/ 892541 h 1725433"/>
                <a:gd name="connsiteX0-9" fmla="*/ 652972 w 1519664"/>
                <a:gd name="connsiteY0-10" fmla="*/ 453224 h 1725433"/>
                <a:gd name="connsiteX1-11" fmla="*/ 1519664 w 1519664"/>
                <a:gd name="connsiteY1-12" fmla="*/ 0 h 1725433"/>
                <a:gd name="connsiteX2-13" fmla="*/ 1519664 w 1519664"/>
                <a:gd name="connsiteY2-14" fmla="*/ 1725433 h 1725433"/>
                <a:gd name="connsiteX3-15" fmla="*/ 0 w 1519664"/>
                <a:gd name="connsiteY3-16" fmla="*/ 892541 h 1725433"/>
                <a:gd name="connsiteX0-17" fmla="*/ 0 w 1532990"/>
                <a:gd name="connsiteY0-18" fmla="*/ 516441 h 1725433"/>
                <a:gd name="connsiteX1-19" fmla="*/ 1532990 w 1532990"/>
                <a:gd name="connsiteY1-20" fmla="*/ 0 h 1725433"/>
                <a:gd name="connsiteX2-21" fmla="*/ 1532990 w 1532990"/>
                <a:gd name="connsiteY2-22" fmla="*/ 1725433 h 1725433"/>
                <a:gd name="connsiteX3-23" fmla="*/ 13326 w 1532990"/>
                <a:gd name="connsiteY3-24" fmla="*/ 892541 h 1725433"/>
                <a:gd name="connsiteX0-25" fmla="*/ 0 w 1532990"/>
                <a:gd name="connsiteY0-26" fmla="*/ 516441 h 1725433"/>
                <a:gd name="connsiteX1-27" fmla="*/ 1532990 w 1532990"/>
                <a:gd name="connsiteY1-28" fmla="*/ 0 h 1725433"/>
                <a:gd name="connsiteX2-29" fmla="*/ 1532990 w 1532990"/>
                <a:gd name="connsiteY2-30" fmla="*/ 1725433 h 1725433"/>
                <a:gd name="connsiteX3-31" fmla="*/ 13326 w 1532990"/>
                <a:gd name="connsiteY3-32" fmla="*/ 892541 h 1725433"/>
              </a:gdLst>
              <a:ahLst/>
              <a:cxnLst>
                <a:cxn ang="0">
                  <a:pos x="connsiteX0-1" y="connsiteY0-2"/>
                </a:cxn>
                <a:cxn ang="0">
                  <a:pos x="connsiteX1-3" y="connsiteY1-4"/>
                </a:cxn>
                <a:cxn ang="0">
                  <a:pos x="connsiteX2-5" y="connsiteY2-6"/>
                </a:cxn>
                <a:cxn ang="0">
                  <a:pos x="connsiteX3-7" y="connsiteY3-8"/>
                </a:cxn>
              </a:cxnLst>
              <a:rect l="l" t="t" r="r" b="b"/>
              <a:pathLst>
                <a:path w="1532990" h="1725433">
                  <a:moveTo>
                    <a:pt x="0" y="516441"/>
                  </a:moveTo>
                  <a:lnTo>
                    <a:pt x="1532990" y="0"/>
                  </a:lnTo>
                  <a:lnTo>
                    <a:pt x="1532990" y="1725433"/>
                  </a:lnTo>
                  <a:cubicBezTo>
                    <a:pt x="1523938" y="1665551"/>
                    <a:pt x="35704" y="910277"/>
                    <a:pt x="13326" y="892541"/>
                  </a:cubicBezTo>
                </a:path>
              </a:pathLst>
            </a:custGeom>
            <a:gradFill flip="none" rotWithShape="1">
              <a:gsLst>
                <a:gs pos="0">
                  <a:schemeClr val="bg2">
                    <a:lumMod val="50000"/>
                    <a:alpha val="51000"/>
                  </a:schemeClr>
                </a:gs>
                <a:gs pos="100000">
                  <a:schemeClr val="bg1">
                    <a:alpha val="0"/>
                  </a:schemeClr>
                </a:gs>
              </a:gsLst>
              <a:lin ang="0" scaled="1"/>
              <a:tileRect/>
            </a:gradFill>
            <a:ln w="6350" algn="ctr">
              <a:noFill/>
              <a:miter lim="800000"/>
            </a:ln>
          </p:spPr>
          <p:txBody>
            <a:bodyPr rtlCol="0" anchor="ctr"/>
            <a:lstStyle/>
            <a:p>
              <a:pPr algn="ctr" defTabSz="1082040"/>
              <a:endParaRPr lang="en-US">
                <a:solidFill>
                  <a:srgbClr val="000000"/>
                </a:solidFill>
                <a:latin typeface="BentonSans Medium" panose="02000603000000020004" pitchFamily="2" charset="0"/>
              </a:endParaRPr>
            </a:p>
          </p:txBody>
        </p:sp>
        <p:grpSp>
          <p:nvGrpSpPr>
            <p:cNvPr id="38" name="Group 37"/>
            <p:cNvGrpSpPr/>
            <p:nvPr/>
          </p:nvGrpSpPr>
          <p:grpSpPr>
            <a:xfrm>
              <a:off x="2567771" y="4073869"/>
              <a:ext cx="1315605" cy="1585886"/>
              <a:chOff x="7406921" y="1094155"/>
              <a:chExt cx="1655687" cy="2030119"/>
            </a:xfrm>
          </p:grpSpPr>
          <p:sp>
            <p:nvSpPr>
              <p:cNvPr id="66" name="Rectangle 65"/>
              <p:cNvSpPr/>
              <p:nvPr/>
            </p:nvSpPr>
            <p:spPr bwMode="gray">
              <a:xfrm>
                <a:off x="7406921" y="1094155"/>
                <a:ext cx="1655687" cy="2030119"/>
              </a:xfrm>
              <a:prstGeom prst="rect">
                <a:avLst/>
              </a:prstGeom>
              <a:solidFill>
                <a:schemeClr val="bg1">
                  <a:lumMod val="85000"/>
                </a:schemeClr>
              </a:solidFill>
            </p:spPr>
            <p:txBody>
              <a:bodyPr wrap="square" rtlCol="0" anchor="b" anchorCtr="1">
                <a:noAutofit/>
              </a:bodyPr>
              <a:lstStyle/>
              <a:p>
                <a:pPr algn="ctr" defTabSz="1082040"/>
                <a:endParaRPr lang="en-US" sz="1000" dirty="0">
                  <a:solidFill>
                    <a:srgbClr val="000000"/>
                  </a:solidFill>
                  <a:latin typeface="BentonSans Medium" panose="02000603000000020004" pitchFamily="2" charset="0"/>
                </a:endParaRPr>
              </a:p>
            </p:txBody>
          </p:sp>
          <p:sp>
            <p:nvSpPr>
              <p:cNvPr id="67" name="Rectangle 66"/>
              <p:cNvSpPr/>
              <p:nvPr/>
            </p:nvSpPr>
            <p:spPr bwMode="gray">
              <a:xfrm>
                <a:off x="7892232" y="1766059"/>
                <a:ext cx="938703" cy="301318"/>
              </a:xfrm>
              <a:prstGeom prst="rect">
                <a:avLst/>
              </a:prstGeom>
              <a:solidFill>
                <a:schemeClr val="accent2">
                  <a:lumMod val="60000"/>
                  <a:lumOff val="40000"/>
                </a:schemeClr>
              </a:solidFill>
            </p:spPr>
            <p:txBody>
              <a:bodyPr wrap="square" rtlCol="0" anchor="ctr" anchorCtr="1">
                <a:noAutofit/>
              </a:bodyPr>
              <a:lstStyle/>
              <a:p>
                <a:pPr algn="ctr" defTabSz="1082040"/>
                <a:r>
                  <a:rPr lang="en-US" sz="1000" dirty="0">
                    <a:solidFill>
                      <a:srgbClr val="000000"/>
                    </a:solidFill>
                    <a:latin typeface="BentonSans Medium" panose="02000603000000020004" pitchFamily="2" charset="0"/>
                    <a:cs typeface="Arial" panose="020B0604020202020204"/>
                  </a:rPr>
                  <a:t>L1 Cache</a:t>
                </a:r>
                <a:endParaRPr lang="en-US" sz="1000" dirty="0">
                  <a:solidFill>
                    <a:srgbClr val="000000"/>
                  </a:solidFill>
                  <a:latin typeface="BentonSans Medium" panose="02000603000000020004" pitchFamily="2" charset="0"/>
                  <a:cs typeface="Arial" panose="020B0604020202020204"/>
                </a:endParaRPr>
              </a:p>
            </p:txBody>
          </p:sp>
          <p:sp>
            <p:nvSpPr>
              <p:cNvPr id="68" name="Rectangle 67"/>
              <p:cNvSpPr/>
              <p:nvPr/>
            </p:nvSpPr>
            <p:spPr bwMode="gray">
              <a:xfrm>
                <a:off x="7741896" y="2236374"/>
                <a:ext cx="1089037" cy="301097"/>
              </a:xfrm>
              <a:prstGeom prst="rect">
                <a:avLst/>
              </a:prstGeom>
              <a:solidFill>
                <a:schemeClr val="accent2">
                  <a:lumMod val="60000"/>
                  <a:lumOff val="40000"/>
                </a:schemeClr>
              </a:solidFill>
            </p:spPr>
            <p:txBody>
              <a:bodyPr wrap="square" rtlCol="0" anchor="ctr" anchorCtr="1">
                <a:noAutofit/>
              </a:bodyPr>
              <a:lstStyle/>
              <a:p>
                <a:pPr algn="ctr" defTabSz="1082040"/>
                <a:r>
                  <a:rPr lang="en-US" sz="1000" dirty="0">
                    <a:solidFill>
                      <a:srgbClr val="000000"/>
                    </a:solidFill>
                    <a:latin typeface="BentonSans Medium" panose="02000603000000020004" pitchFamily="2" charset="0"/>
                    <a:cs typeface="Arial" panose="020B0604020202020204"/>
                  </a:rPr>
                  <a:t>L2 Cache</a:t>
                </a:r>
                <a:endParaRPr lang="en-US" sz="1000" dirty="0">
                  <a:solidFill>
                    <a:srgbClr val="000000"/>
                  </a:solidFill>
                  <a:latin typeface="BentonSans Medium" panose="02000603000000020004" pitchFamily="2" charset="0"/>
                  <a:cs typeface="Arial" panose="020B0604020202020204"/>
                </a:endParaRPr>
              </a:p>
            </p:txBody>
          </p:sp>
          <p:sp>
            <p:nvSpPr>
              <p:cNvPr id="69" name="Rectangle 68"/>
              <p:cNvSpPr/>
              <p:nvPr/>
            </p:nvSpPr>
            <p:spPr bwMode="gray">
              <a:xfrm>
                <a:off x="7593775" y="2721714"/>
                <a:ext cx="1237159" cy="302357"/>
              </a:xfrm>
              <a:prstGeom prst="rect">
                <a:avLst/>
              </a:prstGeom>
              <a:solidFill>
                <a:schemeClr val="accent2">
                  <a:lumMod val="60000"/>
                  <a:lumOff val="40000"/>
                </a:schemeClr>
              </a:solidFill>
            </p:spPr>
            <p:txBody>
              <a:bodyPr wrap="square" rtlCol="0" anchor="ctr" anchorCtr="1">
                <a:noAutofit/>
              </a:bodyPr>
              <a:lstStyle/>
              <a:p>
                <a:pPr algn="ctr" defTabSz="1082040"/>
                <a:r>
                  <a:rPr lang="en-US" sz="1000" dirty="0">
                    <a:solidFill>
                      <a:srgbClr val="000000"/>
                    </a:solidFill>
                    <a:latin typeface="BentonSans Medium" panose="02000603000000020004" pitchFamily="2" charset="0"/>
                    <a:cs typeface="Arial" panose="020B0604020202020204"/>
                  </a:rPr>
                  <a:t>L3 Cache</a:t>
                </a:r>
                <a:endParaRPr lang="en-US" sz="1000" dirty="0">
                  <a:solidFill>
                    <a:srgbClr val="000000"/>
                  </a:solidFill>
                  <a:latin typeface="BentonSans Medium" panose="02000603000000020004" pitchFamily="2" charset="0"/>
                  <a:cs typeface="Arial" panose="020B0604020202020204"/>
                </a:endParaRPr>
              </a:p>
            </p:txBody>
          </p:sp>
          <p:cxnSp>
            <p:nvCxnSpPr>
              <p:cNvPr id="70" name="Straight Arrow Connector 69"/>
              <p:cNvCxnSpPr/>
              <p:nvPr/>
            </p:nvCxnSpPr>
            <p:spPr>
              <a:xfrm>
                <a:off x="7672905" y="1540142"/>
                <a:ext cx="0" cy="118005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959545" y="1592354"/>
                <a:ext cx="0" cy="17605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944031" y="1527513"/>
                <a:ext cx="532752" cy="315192"/>
              </a:xfrm>
              <a:prstGeom prst="rect">
                <a:avLst/>
              </a:prstGeom>
              <a:noFill/>
            </p:spPr>
            <p:txBody>
              <a:bodyPr wrap="none" rtlCol="0">
                <a:spAutoFit/>
              </a:bodyPr>
              <a:lstStyle/>
              <a:p>
                <a:pPr defTabSz="1082040" fontAlgn="base">
                  <a:spcBef>
                    <a:spcPct val="50000"/>
                  </a:spcBef>
                  <a:spcAft>
                    <a:spcPct val="0"/>
                  </a:spcAft>
                  <a:buClr>
                    <a:srgbClr val="F0AB00"/>
                  </a:buClr>
                  <a:buSzPct val="80000"/>
                </a:pPr>
                <a:r>
                  <a:rPr lang="en-US" sz="1000" kern="0" dirty="0">
                    <a:solidFill>
                      <a:srgbClr val="000000"/>
                    </a:solidFill>
                    <a:latin typeface="BentonSans Medium" panose="02000603000000020004" pitchFamily="2" charset="0"/>
                    <a:ea typeface="Arial Unicode MS" panose="020B0604020202020204" pitchFamily="34" charset="-128"/>
                    <a:cs typeface="Arial Unicode MS" panose="020B0604020202020204" pitchFamily="34" charset="-128"/>
                  </a:rPr>
                  <a:t>1.5ns*</a:t>
                </a:r>
                <a:endParaRPr lang="en-US" sz="1000" kern="0" dirty="0">
                  <a:solidFill>
                    <a:srgbClr val="000000"/>
                  </a:solidFill>
                  <a:latin typeface="BentonSans Medium" panose="02000603000000020004" pitchFamily="2" charset="0"/>
                  <a:ea typeface="Arial Unicode MS" panose="020B0604020202020204" pitchFamily="34" charset="-128"/>
                  <a:cs typeface="Arial Unicode MS" panose="020B0604020202020204" pitchFamily="34" charset="-128"/>
                </a:endParaRPr>
              </a:p>
            </p:txBody>
          </p:sp>
          <p:sp>
            <p:nvSpPr>
              <p:cNvPr id="73" name="TextBox 72"/>
              <p:cNvSpPr txBox="1"/>
              <p:nvPr/>
            </p:nvSpPr>
            <p:spPr>
              <a:xfrm>
                <a:off x="7818679" y="2001728"/>
                <a:ext cx="451069" cy="315192"/>
              </a:xfrm>
              <a:prstGeom prst="rect">
                <a:avLst/>
              </a:prstGeom>
              <a:noFill/>
            </p:spPr>
            <p:txBody>
              <a:bodyPr wrap="none" rtlCol="0">
                <a:spAutoFit/>
              </a:bodyPr>
              <a:lstStyle/>
              <a:p>
                <a:pPr defTabSz="1082040" fontAlgn="base">
                  <a:spcBef>
                    <a:spcPct val="50000"/>
                  </a:spcBef>
                  <a:spcAft>
                    <a:spcPct val="0"/>
                  </a:spcAft>
                  <a:buClr>
                    <a:srgbClr val="F0AB00"/>
                  </a:buClr>
                  <a:buSzPct val="80000"/>
                </a:pPr>
                <a:r>
                  <a:rPr lang="en-US" sz="1000" kern="0" dirty="0">
                    <a:solidFill>
                      <a:srgbClr val="000000"/>
                    </a:solidFill>
                    <a:latin typeface="BentonSans Medium" panose="02000603000000020004" pitchFamily="2" charset="0"/>
                    <a:ea typeface="Arial Unicode MS" panose="020B0604020202020204" pitchFamily="34" charset="-128"/>
                    <a:cs typeface="Arial Unicode MS" panose="020B0604020202020204" pitchFamily="34" charset="-128"/>
                  </a:rPr>
                  <a:t>4ns*</a:t>
                </a:r>
                <a:endParaRPr lang="en-US" sz="1000" kern="0" dirty="0">
                  <a:solidFill>
                    <a:srgbClr val="000000"/>
                  </a:solidFill>
                  <a:latin typeface="BentonSans Medium" panose="02000603000000020004" pitchFamily="2" charset="0"/>
                  <a:ea typeface="Arial Unicode MS" panose="020B0604020202020204" pitchFamily="34" charset="-128"/>
                  <a:cs typeface="Arial Unicode MS" panose="020B0604020202020204" pitchFamily="34" charset="-128"/>
                </a:endParaRPr>
              </a:p>
            </p:txBody>
          </p:sp>
          <p:sp>
            <p:nvSpPr>
              <p:cNvPr id="74" name="TextBox 73"/>
              <p:cNvSpPr txBox="1"/>
              <p:nvPr/>
            </p:nvSpPr>
            <p:spPr>
              <a:xfrm>
                <a:off x="7664775" y="2482855"/>
                <a:ext cx="499474" cy="315192"/>
              </a:xfrm>
              <a:prstGeom prst="rect">
                <a:avLst/>
              </a:prstGeom>
              <a:noFill/>
            </p:spPr>
            <p:txBody>
              <a:bodyPr wrap="none" rtlCol="0">
                <a:spAutoFit/>
              </a:bodyPr>
              <a:lstStyle/>
              <a:p>
                <a:pPr defTabSz="1082040" fontAlgn="base">
                  <a:spcBef>
                    <a:spcPct val="50000"/>
                  </a:spcBef>
                  <a:spcAft>
                    <a:spcPct val="0"/>
                  </a:spcAft>
                  <a:buClr>
                    <a:srgbClr val="F0AB00"/>
                  </a:buClr>
                  <a:buSzPct val="80000"/>
                </a:pPr>
                <a:r>
                  <a:rPr lang="en-US" sz="1000" kern="0" dirty="0">
                    <a:solidFill>
                      <a:srgbClr val="000000"/>
                    </a:solidFill>
                    <a:latin typeface="BentonSans Medium" panose="02000603000000020004" pitchFamily="2" charset="0"/>
                    <a:ea typeface="Arial Unicode MS" panose="020B0604020202020204" pitchFamily="34" charset="-128"/>
                    <a:cs typeface="Arial Unicode MS" panose="020B0604020202020204" pitchFamily="34" charset="-128"/>
                  </a:rPr>
                  <a:t>15ns*</a:t>
                </a:r>
                <a:endParaRPr lang="en-US" sz="1000" kern="0" dirty="0">
                  <a:solidFill>
                    <a:srgbClr val="000000"/>
                  </a:solidFill>
                  <a:latin typeface="BentonSans Medium" panose="02000603000000020004" pitchFamily="2" charset="0"/>
                  <a:ea typeface="Arial Unicode MS" panose="020B0604020202020204" pitchFamily="34" charset="-128"/>
                  <a:cs typeface="Arial Unicode MS" panose="020B0604020202020204" pitchFamily="34" charset="-128"/>
                </a:endParaRPr>
              </a:p>
            </p:txBody>
          </p:sp>
          <p:cxnSp>
            <p:nvCxnSpPr>
              <p:cNvPr id="75" name="Straight Arrow Connector 74"/>
              <p:cNvCxnSpPr/>
              <p:nvPr/>
            </p:nvCxnSpPr>
            <p:spPr>
              <a:xfrm>
                <a:off x="7813421" y="1557220"/>
                <a:ext cx="0" cy="66077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gray">
              <a:xfrm>
                <a:off x="7449129" y="1206172"/>
                <a:ext cx="687917" cy="379424"/>
              </a:xfrm>
              <a:prstGeom prst="rect">
                <a:avLst/>
              </a:prstGeom>
              <a:solidFill>
                <a:schemeClr val="tx2">
                  <a:lumMod val="20000"/>
                  <a:lumOff val="80000"/>
                </a:schemeClr>
              </a:solidFill>
            </p:spPr>
            <p:txBody>
              <a:bodyPr wrap="square" rtlCol="0" anchor="ctr" anchorCtr="1">
                <a:noAutofit/>
              </a:bodyPr>
              <a:lstStyle/>
              <a:p>
                <a:pPr algn="ctr" defTabSz="1082040"/>
                <a:r>
                  <a:rPr lang="en-US" sz="1000" dirty="0">
                    <a:solidFill>
                      <a:srgbClr val="000000"/>
                    </a:solidFill>
                    <a:latin typeface="BentonSans Medium" panose="02000603000000020004" pitchFamily="2" charset="0"/>
                    <a:cs typeface="Arial" panose="020B0604020202020204"/>
                  </a:rPr>
                  <a:t>Core 1</a:t>
                </a:r>
                <a:endParaRPr lang="en-US" sz="1000" dirty="0">
                  <a:solidFill>
                    <a:srgbClr val="000000"/>
                  </a:solidFill>
                  <a:latin typeface="BentonSans Medium" panose="02000603000000020004" pitchFamily="2" charset="0"/>
                  <a:cs typeface="Arial" panose="020B0604020202020204"/>
                </a:endParaRPr>
              </a:p>
            </p:txBody>
          </p:sp>
          <p:sp>
            <p:nvSpPr>
              <p:cNvPr id="77" name="Rectangle 76"/>
              <p:cNvSpPr/>
              <p:nvPr/>
            </p:nvSpPr>
            <p:spPr bwMode="gray">
              <a:xfrm>
                <a:off x="8286053" y="1212304"/>
                <a:ext cx="706906" cy="379424"/>
              </a:xfrm>
              <a:prstGeom prst="rect">
                <a:avLst/>
              </a:prstGeom>
              <a:solidFill>
                <a:schemeClr val="tx2">
                  <a:lumMod val="20000"/>
                  <a:lumOff val="80000"/>
                </a:schemeClr>
              </a:solidFill>
            </p:spPr>
            <p:txBody>
              <a:bodyPr wrap="square" rtlCol="0" anchor="ctr" anchorCtr="1">
                <a:noAutofit/>
              </a:bodyPr>
              <a:lstStyle/>
              <a:p>
                <a:pPr algn="ctr" defTabSz="1082040"/>
                <a:r>
                  <a:rPr lang="en-US" sz="1000" dirty="0">
                    <a:solidFill>
                      <a:srgbClr val="000000"/>
                    </a:solidFill>
                    <a:latin typeface="BentonSans Medium" panose="02000603000000020004" pitchFamily="2" charset="0"/>
                    <a:cs typeface="Arial" panose="020B0604020202020204"/>
                  </a:rPr>
                  <a:t>Core N</a:t>
                </a:r>
                <a:endParaRPr lang="en-US" sz="1000" dirty="0">
                  <a:solidFill>
                    <a:srgbClr val="000000"/>
                  </a:solidFill>
                  <a:latin typeface="BentonSans Medium" panose="02000603000000020004" pitchFamily="2" charset="0"/>
                  <a:cs typeface="Arial" panose="020B0604020202020204"/>
                </a:endParaRPr>
              </a:p>
            </p:txBody>
          </p:sp>
          <p:cxnSp>
            <p:nvCxnSpPr>
              <p:cNvPr id="78" name="Straight Connector 77"/>
              <p:cNvCxnSpPr/>
              <p:nvPr/>
            </p:nvCxnSpPr>
            <p:spPr>
              <a:xfrm>
                <a:off x="8138117" y="1402968"/>
                <a:ext cx="141393"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610640" y="4444445"/>
              <a:ext cx="545196" cy="551947"/>
              <a:chOff x="354768" y="1386119"/>
              <a:chExt cx="1313474" cy="1172151"/>
            </a:xfrm>
          </p:grpSpPr>
          <p:pic>
            <p:nvPicPr>
              <p:cNvPr id="61" name="Picture 3" descr="\\psf\Home\Graphic Tank\Electronics v1-30.png"/>
              <p:cNvPicPr>
                <a:picLocks noChangeAspect="1" noChangeArrowheads="1"/>
              </p:cNvPicPr>
              <p:nvPr/>
            </p:nvPicPr>
            <p:blipFill>
              <a:blip r:embed="rId1" cstate="print"/>
              <a:srcRect/>
              <a:stretch>
                <a:fillRect/>
              </a:stretch>
            </p:blipFill>
            <p:spPr bwMode="auto">
              <a:xfrm>
                <a:off x="354768" y="1386119"/>
                <a:ext cx="1313474" cy="1172151"/>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bwMode="gray">
              <a:xfrm>
                <a:off x="668106" y="1626203"/>
                <a:ext cx="310896" cy="310896"/>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63" name="Rectangle 62"/>
              <p:cNvSpPr/>
              <p:nvPr/>
            </p:nvSpPr>
            <p:spPr bwMode="gray">
              <a:xfrm>
                <a:off x="1040340" y="1626203"/>
                <a:ext cx="310896" cy="310896"/>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64" name="Rectangle 63"/>
              <p:cNvSpPr/>
              <p:nvPr/>
            </p:nvSpPr>
            <p:spPr bwMode="gray">
              <a:xfrm>
                <a:off x="668106" y="1990345"/>
                <a:ext cx="310896" cy="310896"/>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65" name="Rectangle 64"/>
              <p:cNvSpPr/>
              <p:nvPr/>
            </p:nvSpPr>
            <p:spPr bwMode="gray">
              <a:xfrm>
                <a:off x="1040340" y="1990345"/>
                <a:ext cx="310896" cy="310896"/>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grpSp>
        <p:grpSp>
          <p:nvGrpSpPr>
            <p:cNvPr id="42" name="Group 41"/>
            <p:cNvGrpSpPr/>
            <p:nvPr/>
          </p:nvGrpSpPr>
          <p:grpSpPr>
            <a:xfrm>
              <a:off x="1596725" y="4444445"/>
              <a:ext cx="545196" cy="551947"/>
              <a:chOff x="354768" y="1386119"/>
              <a:chExt cx="1313474" cy="1172151"/>
            </a:xfrm>
          </p:grpSpPr>
          <p:pic>
            <p:nvPicPr>
              <p:cNvPr id="56" name="Picture 3" descr="\\psf\Home\Graphic Tank\Electronics v1-30.png"/>
              <p:cNvPicPr>
                <a:picLocks noChangeAspect="1" noChangeArrowheads="1"/>
              </p:cNvPicPr>
              <p:nvPr/>
            </p:nvPicPr>
            <p:blipFill>
              <a:blip r:embed="rId1" cstate="print"/>
              <a:srcRect/>
              <a:stretch>
                <a:fillRect/>
              </a:stretch>
            </p:blipFill>
            <p:spPr bwMode="auto">
              <a:xfrm>
                <a:off x="354768" y="1386119"/>
                <a:ext cx="1313474" cy="1172151"/>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bwMode="gray">
              <a:xfrm>
                <a:off x="668106" y="1626203"/>
                <a:ext cx="310896" cy="310896"/>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58" name="Rectangle 57"/>
              <p:cNvSpPr/>
              <p:nvPr/>
            </p:nvSpPr>
            <p:spPr bwMode="gray">
              <a:xfrm>
                <a:off x="1040340" y="1626203"/>
                <a:ext cx="310896" cy="310896"/>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59" name="Rectangle 58"/>
              <p:cNvSpPr/>
              <p:nvPr/>
            </p:nvSpPr>
            <p:spPr bwMode="gray">
              <a:xfrm>
                <a:off x="668106" y="1990345"/>
                <a:ext cx="310896" cy="310896"/>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60" name="Rectangle 59"/>
              <p:cNvSpPr/>
              <p:nvPr/>
            </p:nvSpPr>
            <p:spPr bwMode="gray">
              <a:xfrm>
                <a:off x="1040340" y="1990345"/>
                <a:ext cx="310896" cy="310896"/>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grpSp>
        <p:grpSp>
          <p:nvGrpSpPr>
            <p:cNvPr id="44" name="Group 43"/>
            <p:cNvGrpSpPr/>
            <p:nvPr/>
          </p:nvGrpSpPr>
          <p:grpSpPr>
            <a:xfrm>
              <a:off x="391252" y="5538080"/>
              <a:ext cx="2131446" cy="864323"/>
              <a:chOff x="5127260" y="2657416"/>
              <a:chExt cx="2366493" cy="909116"/>
            </a:xfrm>
          </p:grpSpPr>
          <p:sp>
            <p:nvSpPr>
              <p:cNvPr id="49" name="Rectangle 48"/>
              <p:cNvSpPr/>
              <p:nvPr/>
            </p:nvSpPr>
            <p:spPr bwMode="gray">
              <a:xfrm>
                <a:off x="5127260" y="2682019"/>
                <a:ext cx="2236330" cy="884513"/>
              </a:xfrm>
              <a:prstGeom prst="rect">
                <a:avLst/>
              </a:prstGeom>
              <a:solidFill>
                <a:schemeClr val="bg1">
                  <a:lumMod val="85000"/>
                </a:schemeClr>
              </a:solidFill>
            </p:spPr>
            <p:txBody>
              <a:bodyPr wrap="square" rtlCol="0" anchor="b" anchorCtr="1">
                <a:noAutofit/>
              </a:bodyPr>
              <a:lstStyle/>
              <a:p>
                <a:pPr algn="ctr" defTabSz="1082040"/>
                <a:r>
                  <a:rPr lang="en-US" sz="1200" dirty="0">
                    <a:solidFill>
                      <a:srgbClr val="000000"/>
                    </a:solidFill>
                    <a:latin typeface="BentonSans Medium" panose="02000603000000020004" pitchFamily="2" charset="0"/>
                  </a:rPr>
                  <a:t>Memory</a:t>
                </a:r>
                <a:endParaRPr lang="en-US" sz="2400" dirty="0">
                  <a:solidFill>
                    <a:srgbClr val="FFFFFF"/>
                  </a:solidFill>
                  <a:latin typeface="BentonSans Medium" panose="02000603000000020004" pitchFamily="2" charset="0"/>
                  <a:cs typeface="Arial" panose="020B0604020202020204"/>
                </a:endParaRPr>
              </a:p>
            </p:txBody>
          </p:sp>
          <p:pic>
            <p:nvPicPr>
              <p:cNvPr id="50" name="Picture 3" descr="\\psf\Home\Graphic Tank\chip no white-100.png"/>
              <p:cNvPicPr>
                <a:picLocks noChangeAspect="1" noChangeArrowheads="1"/>
              </p:cNvPicPr>
              <p:nvPr/>
            </p:nvPicPr>
            <p:blipFill>
              <a:blip r:embed="rId2" cstate="print"/>
              <a:srcRect/>
              <a:stretch>
                <a:fillRect/>
              </a:stretch>
            </p:blipFill>
            <p:spPr bwMode="auto">
              <a:xfrm>
                <a:off x="5284548" y="2803232"/>
                <a:ext cx="526443" cy="4947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psf\Home\Graphic Tank\chip no white-100.png"/>
              <p:cNvPicPr>
                <a:picLocks noChangeAspect="1" noChangeArrowheads="1"/>
              </p:cNvPicPr>
              <p:nvPr/>
            </p:nvPicPr>
            <p:blipFill>
              <a:blip r:embed="rId2" cstate="print"/>
              <a:srcRect/>
              <a:stretch>
                <a:fillRect/>
              </a:stretch>
            </p:blipFill>
            <p:spPr bwMode="auto">
              <a:xfrm>
                <a:off x="5866445" y="2803232"/>
                <a:ext cx="526443" cy="49477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descr="\\psf\Home\Graphic Tank\chip no white-100.png"/>
              <p:cNvPicPr>
                <a:picLocks noChangeAspect="1" noChangeArrowheads="1"/>
              </p:cNvPicPr>
              <p:nvPr/>
            </p:nvPicPr>
            <p:blipFill>
              <a:blip r:embed="rId2" cstate="print"/>
              <a:srcRect/>
              <a:stretch>
                <a:fillRect/>
              </a:stretch>
            </p:blipFill>
            <p:spPr bwMode="auto">
              <a:xfrm>
                <a:off x="6442711" y="2803232"/>
                <a:ext cx="526443" cy="494777"/>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p:cNvSpPr/>
              <p:nvPr/>
            </p:nvSpPr>
            <p:spPr bwMode="gray">
              <a:xfrm>
                <a:off x="5959061" y="2905575"/>
                <a:ext cx="353485" cy="72463"/>
              </a:xfrm>
              <a:prstGeom prst="rect">
                <a:avLst/>
              </a:prstGeom>
              <a:solidFill>
                <a:schemeClr val="accent1">
                  <a:alpha val="87000"/>
                </a:schemeClr>
              </a:solidFill>
              <a:ln w="6350">
                <a:noFill/>
              </a:ln>
            </p:spPr>
            <p:txBody>
              <a:bodyPr wrap="none" rtlCol="0" anchor="ctr" anchorCtr="1">
                <a:noAutofit/>
              </a:bodyPr>
              <a:lstStyle/>
              <a:p>
                <a:pPr algn="ctr" defTabSz="1082040"/>
                <a:endParaRPr lang="en-US" sz="2000" b="1" dirty="0">
                  <a:solidFill>
                    <a:srgbClr val="FFFFFF"/>
                  </a:solidFill>
                  <a:cs typeface="Arial" panose="020B0604020202020204"/>
                </a:endParaRPr>
              </a:p>
            </p:txBody>
          </p:sp>
          <p:sp>
            <p:nvSpPr>
              <p:cNvPr id="54" name="TextBox 53"/>
              <p:cNvSpPr txBox="1"/>
              <p:nvPr/>
            </p:nvSpPr>
            <p:spPr>
              <a:xfrm>
                <a:off x="6851870" y="2657416"/>
                <a:ext cx="641883" cy="258981"/>
              </a:xfrm>
              <a:prstGeom prst="rect">
                <a:avLst/>
              </a:prstGeom>
              <a:noFill/>
            </p:spPr>
            <p:txBody>
              <a:bodyPr wrap="square" rtlCol="0">
                <a:spAutoFit/>
              </a:bodyPr>
              <a:lstStyle/>
              <a:p>
                <a:pPr defTabSz="1082040" fontAlgn="base">
                  <a:spcBef>
                    <a:spcPct val="50000"/>
                  </a:spcBef>
                  <a:spcAft>
                    <a:spcPct val="0"/>
                  </a:spcAft>
                  <a:buClr>
                    <a:srgbClr val="F0AB00"/>
                  </a:buClr>
                  <a:buSzPct val="80000"/>
                </a:pPr>
                <a:r>
                  <a:rPr lang="en-US" sz="1000" kern="0" dirty="0">
                    <a:solidFill>
                      <a:srgbClr val="000000"/>
                    </a:solidFill>
                    <a:latin typeface="BentonSans Medium" panose="02000603000000020004" pitchFamily="2" charset="0"/>
                    <a:ea typeface="Arial Unicode MS" panose="020B0604020202020204" pitchFamily="34" charset="-128"/>
                    <a:cs typeface="Arial Unicode MS" panose="020B0604020202020204" pitchFamily="34" charset="-128"/>
                  </a:rPr>
                  <a:t>60ns*</a:t>
                </a:r>
                <a:endParaRPr lang="en-US" sz="1000" kern="0" dirty="0">
                  <a:solidFill>
                    <a:srgbClr val="000000"/>
                  </a:solidFill>
                  <a:latin typeface="BentonSans Medium" panose="02000603000000020004" pitchFamily="2" charset="0"/>
                  <a:ea typeface="Arial Unicode MS" panose="020B0604020202020204" pitchFamily="34" charset="-128"/>
                  <a:cs typeface="Arial Unicode MS" panose="020B0604020202020204" pitchFamily="34" charset="-128"/>
                </a:endParaRPr>
              </a:p>
            </p:txBody>
          </p:sp>
          <p:sp>
            <p:nvSpPr>
              <p:cNvPr id="55" name="Rectangle 54"/>
              <p:cNvSpPr/>
              <p:nvPr/>
            </p:nvSpPr>
            <p:spPr bwMode="gray">
              <a:xfrm>
                <a:off x="5962608" y="2992140"/>
                <a:ext cx="353485" cy="72463"/>
              </a:xfrm>
              <a:prstGeom prst="rect">
                <a:avLst/>
              </a:prstGeom>
              <a:solidFill>
                <a:schemeClr val="accent1">
                  <a:alpha val="87000"/>
                </a:schemeClr>
              </a:solidFill>
              <a:ln w="6350">
                <a:noFill/>
              </a:ln>
            </p:spPr>
            <p:txBody>
              <a:bodyPr wrap="none" rtlCol="0" anchor="ctr" anchorCtr="1">
                <a:noAutofit/>
              </a:bodyPr>
              <a:lstStyle/>
              <a:p>
                <a:pPr algn="ctr" defTabSz="1082040"/>
                <a:endParaRPr lang="en-US" sz="2000" b="1" dirty="0">
                  <a:solidFill>
                    <a:srgbClr val="FFFFFF"/>
                  </a:solidFill>
                  <a:cs typeface="Arial" panose="020B0604020202020204"/>
                </a:endParaRPr>
              </a:p>
            </p:txBody>
          </p:sp>
        </p:grpSp>
        <p:sp>
          <p:nvSpPr>
            <p:cNvPr id="110" name="Rectangle 109"/>
            <p:cNvSpPr/>
            <p:nvPr/>
          </p:nvSpPr>
          <p:spPr bwMode="gray">
            <a:xfrm>
              <a:off x="655083" y="5749427"/>
              <a:ext cx="45719" cy="334622"/>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12" name="Rectangle 111"/>
            <p:cNvSpPr/>
            <p:nvPr/>
          </p:nvSpPr>
          <p:spPr bwMode="gray">
            <a:xfrm>
              <a:off x="714758" y="5749427"/>
              <a:ext cx="45719" cy="334622"/>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15" name="Rectangle 114"/>
            <p:cNvSpPr/>
            <p:nvPr/>
          </p:nvSpPr>
          <p:spPr bwMode="gray">
            <a:xfrm>
              <a:off x="774433" y="5749427"/>
              <a:ext cx="45719" cy="232510"/>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17" name="Rectangle 116"/>
            <p:cNvSpPr/>
            <p:nvPr/>
          </p:nvSpPr>
          <p:spPr bwMode="gray">
            <a:xfrm>
              <a:off x="1173391" y="5749427"/>
              <a:ext cx="45719" cy="334622"/>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18" name="Rectangle 117"/>
            <p:cNvSpPr/>
            <p:nvPr/>
          </p:nvSpPr>
          <p:spPr bwMode="gray">
            <a:xfrm>
              <a:off x="1233066" y="5749427"/>
              <a:ext cx="45719" cy="141331"/>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21" name="Rectangle 120"/>
            <p:cNvSpPr/>
            <p:nvPr/>
          </p:nvSpPr>
          <p:spPr bwMode="gray">
            <a:xfrm>
              <a:off x="1689363" y="5749427"/>
              <a:ext cx="45719" cy="334622"/>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22" name="Rectangle 121"/>
            <p:cNvSpPr/>
            <p:nvPr/>
          </p:nvSpPr>
          <p:spPr bwMode="gray">
            <a:xfrm>
              <a:off x="1749038" y="5749427"/>
              <a:ext cx="45719" cy="334622"/>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23" name="Rectangle 122"/>
            <p:cNvSpPr/>
            <p:nvPr/>
          </p:nvSpPr>
          <p:spPr bwMode="gray">
            <a:xfrm>
              <a:off x="1808713" y="5749427"/>
              <a:ext cx="47119" cy="232510"/>
            </a:xfrm>
            <a:prstGeom prst="rect">
              <a:avLst/>
            </a:prstGeom>
            <a:solidFill>
              <a:srgbClr val="FF0000"/>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cxnSp>
          <p:nvCxnSpPr>
            <p:cNvPr id="8" name="Elbow Connector 7"/>
            <p:cNvCxnSpPr/>
            <p:nvPr/>
          </p:nvCxnSpPr>
          <p:spPr>
            <a:xfrm flipV="1">
              <a:off x="2786545" y="5734050"/>
              <a:ext cx="1137383" cy="738604"/>
            </a:xfrm>
            <a:prstGeom prst="bentConnector3">
              <a:avLst>
                <a:gd name="adj1" fmla="val 1366"/>
              </a:avLst>
            </a:prstGeom>
            <a:noFill/>
            <a:ln>
              <a:solidFill>
                <a:schemeClr val="bg1">
                  <a:lumMod val="50000"/>
                </a:schemeClr>
              </a:solidFill>
              <a:prstDash val="dash"/>
            </a:ln>
          </p:spPr>
        </p:cxnSp>
        <p:sp>
          <p:nvSpPr>
            <p:cNvPr id="79" name="Rectangle 78"/>
            <p:cNvSpPr/>
            <p:nvPr/>
          </p:nvSpPr>
          <p:spPr bwMode="gray">
            <a:xfrm>
              <a:off x="2820412" y="5760715"/>
              <a:ext cx="1187144" cy="765423"/>
            </a:xfrm>
            <a:prstGeom prst="rect">
              <a:avLst/>
            </a:prstGeom>
            <a:solidFill>
              <a:schemeClr val="bg1"/>
            </a:solidFill>
          </p:spPr>
          <p:txBody>
            <a:bodyPr wrap="square" lIns="0" rIns="0" rtlCol="0" anchor="b" anchorCtr="1">
              <a:noAutofit/>
            </a:bodyPr>
            <a:lstStyle/>
            <a:p>
              <a:pPr algn="ctr" defTabSz="1082040"/>
              <a:r>
                <a:rPr lang="en-US" sz="1100" dirty="0">
                  <a:solidFill>
                    <a:srgbClr val="000000"/>
                  </a:solidFill>
                  <a:latin typeface="BentonSans Medium" panose="02000603000000020004" pitchFamily="2" charset="0"/>
                </a:rPr>
                <a:t>Storage</a:t>
              </a:r>
              <a:endParaRPr lang="en-US" sz="3600" dirty="0">
                <a:solidFill>
                  <a:srgbClr val="000000"/>
                </a:solidFill>
                <a:latin typeface="BentonSans Medium" panose="02000603000000020004" pitchFamily="2" charset="0"/>
              </a:endParaRPr>
            </a:p>
          </p:txBody>
        </p:sp>
        <p:grpSp>
          <p:nvGrpSpPr>
            <p:cNvPr id="80" name="Group 79"/>
            <p:cNvGrpSpPr/>
            <p:nvPr/>
          </p:nvGrpSpPr>
          <p:grpSpPr>
            <a:xfrm>
              <a:off x="3190205" y="5818841"/>
              <a:ext cx="625709" cy="457412"/>
              <a:chOff x="1974077" y="3593018"/>
              <a:chExt cx="589660" cy="333664"/>
            </a:xfrm>
          </p:grpSpPr>
          <p:grpSp>
            <p:nvGrpSpPr>
              <p:cNvPr id="82" name="Group 81"/>
              <p:cNvGrpSpPr/>
              <p:nvPr/>
            </p:nvGrpSpPr>
            <p:grpSpPr>
              <a:xfrm>
                <a:off x="1974077" y="3593018"/>
                <a:ext cx="589660" cy="97920"/>
                <a:chOff x="1974077" y="3593018"/>
                <a:chExt cx="589660" cy="97920"/>
              </a:xfrm>
            </p:grpSpPr>
            <p:sp>
              <p:nvSpPr>
                <p:cNvPr id="89" name="Rectangle 88"/>
                <p:cNvSpPr/>
                <p:nvPr/>
              </p:nvSpPr>
              <p:spPr bwMode="gray">
                <a:xfrm>
                  <a:off x="1974077" y="3593018"/>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500" dirty="0">
                    <a:solidFill>
                      <a:srgbClr val="FFFFFF"/>
                    </a:solidFill>
                    <a:cs typeface="Arial" panose="020B0604020202020204"/>
                  </a:endParaRPr>
                </a:p>
              </p:txBody>
            </p:sp>
            <p:sp>
              <p:nvSpPr>
                <p:cNvPr id="90" name="Oval 89"/>
                <p:cNvSpPr/>
                <p:nvPr/>
              </p:nvSpPr>
              <p:spPr bwMode="gray">
                <a:xfrm>
                  <a:off x="2471738" y="3621881"/>
                  <a:ext cx="47625" cy="47625"/>
                </a:xfrm>
                <a:prstGeom prst="ellipse">
                  <a:avLst/>
                </a:prstGeom>
                <a:solidFill>
                  <a:schemeClr val="bg2"/>
                </a:solidFill>
              </p:spPr>
              <p:txBody>
                <a:bodyPr wrap="square" rtlCol="0" anchor="ctr" anchorCtr="1">
                  <a:noAutofit/>
                </a:bodyPr>
                <a:lstStyle/>
                <a:p>
                  <a:pPr algn="ctr" defTabSz="1082040"/>
                  <a:endParaRPr lang="en-US" sz="1500" dirty="0">
                    <a:solidFill>
                      <a:srgbClr val="FFFFFF"/>
                    </a:solidFill>
                    <a:cs typeface="Arial" panose="020B0604020202020204"/>
                  </a:endParaRPr>
                </a:p>
              </p:txBody>
            </p:sp>
          </p:grpSp>
          <p:grpSp>
            <p:nvGrpSpPr>
              <p:cNvPr id="83" name="Group 82"/>
              <p:cNvGrpSpPr/>
              <p:nvPr/>
            </p:nvGrpSpPr>
            <p:grpSpPr>
              <a:xfrm>
                <a:off x="1974077" y="3712081"/>
                <a:ext cx="589660" cy="97920"/>
                <a:chOff x="1974077" y="3590637"/>
                <a:chExt cx="589660" cy="97920"/>
              </a:xfrm>
            </p:grpSpPr>
            <p:sp>
              <p:nvSpPr>
                <p:cNvPr id="87" name="Rectangle 86"/>
                <p:cNvSpPr/>
                <p:nvPr/>
              </p:nvSpPr>
              <p:spPr bwMode="gray">
                <a:xfrm>
                  <a:off x="1974077" y="3590637"/>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500" dirty="0">
                    <a:solidFill>
                      <a:srgbClr val="FFFFFF"/>
                    </a:solidFill>
                    <a:cs typeface="Arial" panose="020B0604020202020204"/>
                  </a:endParaRPr>
                </a:p>
              </p:txBody>
            </p:sp>
            <p:sp>
              <p:nvSpPr>
                <p:cNvPr id="88" name="Oval 87"/>
                <p:cNvSpPr/>
                <p:nvPr/>
              </p:nvSpPr>
              <p:spPr bwMode="gray">
                <a:xfrm>
                  <a:off x="2471738" y="3619500"/>
                  <a:ext cx="47625" cy="47625"/>
                </a:xfrm>
                <a:prstGeom prst="ellipse">
                  <a:avLst/>
                </a:prstGeom>
                <a:solidFill>
                  <a:schemeClr val="bg2"/>
                </a:solidFill>
              </p:spPr>
              <p:txBody>
                <a:bodyPr wrap="square" rtlCol="0" anchor="ctr" anchorCtr="1">
                  <a:noAutofit/>
                </a:bodyPr>
                <a:lstStyle/>
                <a:p>
                  <a:pPr algn="ctr" defTabSz="1082040"/>
                  <a:endParaRPr lang="en-US" sz="1500" dirty="0">
                    <a:solidFill>
                      <a:srgbClr val="FFFFFF"/>
                    </a:solidFill>
                    <a:cs typeface="Arial" panose="020B0604020202020204"/>
                  </a:endParaRPr>
                </a:p>
              </p:txBody>
            </p:sp>
          </p:grpSp>
          <p:grpSp>
            <p:nvGrpSpPr>
              <p:cNvPr id="84" name="Group 83"/>
              <p:cNvGrpSpPr/>
              <p:nvPr/>
            </p:nvGrpSpPr>
            <p:grpSpPr>
              <a:xfrm>
                <a:off x="1974077" y="3828762"/>
                <a:ext cx="589660" cy="97920"/>
                <a:chOff x="1974077" y="3593018"/>
                <a:chExt cx="589660" cy="97920"/>
              </a:xfrm>
            </p:grpSpPr>
            <p:sp>
              <p:nvSpPr>
                <p:cNvPr id="85" name="Rectangle 84"/>
                <p:cNvSpPr/>
                <p:nvPr/>
              </p:nvSpPr>
              <p:spPr bwMode="gray">
                <a:xfrm>
                  <a:off x="1974077" y="3593018"/>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500" dirty="0">
                    <a:solidFill>
                      <a:srgbClr val="FFFFFF"/>
                    </a:solidFill>
                    <a:cs typeface="Arial" panose="020B0604020202020204"/>
                  </a:endParaRPr>
                </a:p>
              </p:txBody>
            </p:sp>
            <p:sp>
              <p:nvSpPr>
                <p:cNvPr id="86" name="Oval 85"/>
                <p:cNvSpPr/>
                <p:nvPr/>
              </p:nvSpPr>
              <p:spPr bwMode="gray">
                <a:xfrm>
                  <a:off x="2471738" y="3621881"/>
                  <a:ext cx="47625" cy="47625"/>
                </a:xfrm>
                <a:prstGeom prst="ellipse">
                  <a:avLst/>
                </a:prstGeom>
                <a:solidFill>
                  <a:schemeClr val="bg2"/>
                </a:solidFill>
              </p:spPr>
              <p:txBody>
                <a:bodyPr wrap="square" rtlCol="0" anchor="ctr" anchorCtr="1">
                  <a:noAutofit/>
                </a:bodyPr>
                <a:lstStyle/>
                <a:p>
                  <a:pPr algn="ctr" defTabSz="1082040"/>
                  <a:endParaRPr lang="en-US" sz="1500" dirty="0">
                    <a:solidFill>
                      <a:srgbClr val="FFFFFF"/>
                    </a:solidFill>
                    <a:cs typeface="Arial" panose="020B0604020202020204"/>
                  </a:endParaRPr>
                </a:p>
              </p:txBody>
            </p:sp>
          </p:grpSp>
        </p:grpSp>
        <p:sp>
          <p:nvSpPr>
            <p:cNvPr id="81" name="Rectangle 80"/>
            <p:cNvSpPr/>
            <p:nvPr/>
          </p:nvSpPr>
          <p:spPr bwMode="gray">
            <a:xfrm>
              <a:off x="3245260" y="5783354"/>
              <a:ext cx="420575" cy="540522"/>
            </a:xfrm>
            <a:prstGeom prst="rect">
              <a:avLst/>
            </a:prstGeom>
            <a:solidFill>
              <a:schemeClr val="tx2"/>
            </a:solidFill>
          </p:spPr>
          <p:txBody>
            <a:bodyPr wrap="square" lIns="0" rIns="0" rtlCol="0" anchor="ctr" anchorCtr="1">
              <a:noAutofit/>
            </a:bodyPr>
            <a:lstStyle/>
            <a:p>
              <a:pPr algn="ctr" defTabSz="1082040"/>
              <a:r>
                <a:rPr lang="en-US" sz="1100" dirty="0">
                  <a:solidFill>
                    <a:srgbClr val="FFFFFF"/>
                  </a:solidFill>
                  <a:latin typeface="BentonSans Medium" panose="02000603000000020004" pitchFamily="2" charset="0"/>
                  <a:cs typeface="Arial" panose="020B0604020202020204"/>
                </a:rPr>
                <a:t>Log</a:t>
              </a:r>
              <a:endParaRPr lang="en-US" sz="1100" dirty="0">
                <a:solidFill>
                  <a:srgbClr val="FFFFFF"/>
                </a:solidFill>
                <a:latin typeface="BentonSans Medium" panose="02000603000000020004" pitchFamily="2" charset="0"/>
                <a:cs typeface="Arial" panose="020B0604020202020204"/>
              </a:endParaRPr>
            </a:p>
          </p:txBody>
        </p:sp>
        <p:cxnSp>
          <p:nvCxnSpPr>
            <p:cNvPr id="37" name="Straight Arrow Connector 36"/>
            <p:cNvCxnSpPr>
              <a:endCxn id="87" idx="1"/>
            </p:cNvCxnSpPr>
            <p:nvPr/>
          </p:nvCxnSpPr>
          <p:spPr>
            <a:xfrm>
              <a:off x="2405463" y="6049180"/>
              <a:ext cx="784742" cy="0"/>
            </a:xfrm>
            <a:prstGeom prst="straightConnector1">
              <a:avLst/>
            </a:prstGeom>
            <a:ln w="63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5670155" y="4921203"/>
            <a:ext cx="6038409" cy="1378747"/>
            <a:chOff x="4231476" y="5065678"/>
            <a:chExt cx="4527628" cy="1225307"/>
          </a:xfrm>
          <a:gradFill flip="none" rotWithShape="1">
            <a:gsLst>
              <a:gs pos="42000">
                <a:schemeClr val="bg1"/>
              </a:gs>
              <a:gs pos="100000">
                <a:schemeClr val="bg1">
                  <a:lumMod val="85000"/>
                </a:schemeClr>
              </a:gs>
            </a:gsLst>
            <a:lin ang="5700000" scaled="0"/>
            <a:tileRect/>
          </a:gradFill>
          <a:effectLst>
            <a:outerShdw blurRad="800100" dir="2700000" algn="tl" rotWithShape="0">
              <a:srgbClr val="000000">
                <a:alpha val="26000"/>
              </a:srgbClr>
            </a:outerShdw>
          </a:effectLst>
        </p:grpSpPr>
        <p:sp>
          <p:nvSpPr>
            <p:cNvPr id="111" name="Rectangle 110"/>
            <p:cNvSpPr/>
            <p:nvPr/>
          </p:nvSpPr>
          <p:spPr bwMode="gray">
            <a:xfrm>
              <a:off x="4231476" y="5069256"/>
              <a:ext cx="1439463" cy="1221729"/>
            </a:xfrm>
            <a:prstGeom prst="rect">
              <a:avLst/>
            </a:prstGeom>
            <a:grpFill/>
            <a:ln w="6350" algn="ctr">
              <a:solidFill>
                <a:schemeClr val="bg1">
                  <a:lumMod val="85000"/>
                </a:schemeClr>
              </a:solidFill>
              <a:miter lim="800000"/>
            </a:ln>
          </p:spPr>
          <p:txBody>
            <a:bodyPr lIns="90000" tIns="72000" rIns="90000" bIns="72000" rtlCol="0" anchor="t" anchorCtr="0"/>
            <a:lstStyle/>
            <a:p>
              <a:pPr marL="91440" defTabSz="1082040"/>
              <a:r>
                <a:rPr lang="zh-CN" altLang="en-US" sz="1300" b="1" dirty="0">
                  <a:solidFill>
                    <a:sysClr val="windowText" lastClr="000000"/>
                  </a:solidFill>
                  <a:latin typeface="微软雅黑" panose="020B0503020204020204" pitchFamily="34" charset="-122"/>
                  <a:ea typeface="微软雅黑" panose="020B0503020204020204" pitchFamily="34" charset="-122"/>
                  <a:cs typeface="Arial" panose="020B0604020202020204"/>
                </a:rPr>
                <a:t>数据扫描</a:t>
              </a:r>
              <a:endParaRPr lang="en-US" sz="1300" b="1" dirty="0">
                <a:solidFill>
                  <a:srgbClr val="0076CB"/>
                </a:solidFill>
                <a:latin typeface="微软雅黑" panose="020B0503020204020204" pitchFamily="34" charset="-122"/>
                <a:ea typeface="微软雅黑" panose="020B0503020204020204" pitchFamily="34" charset="-122"/>
                <a:cs typeface="Arial" panose="020B0604020202020204"/>
              </a:endParaRPr>
            </a:p>
            <a:p>
              <a:pPr marL="91440" defTabSz="1082040"/>
              <a:r>
                <a:rPr lang="en-US" sz="2500" dirty="0">
                  <a:solidFill>
                    <a:srgbClr val="0076CB"/>
                  </a:solidFill>
                  <a:latin typeface="BentonSans Regular" panose="02000503000000020004" pitchFamily="2" charset="0"/>
                  <a:cs typeface="Arial" panose="020B0604020202020204"/>
                </a:rPr>
                <a:t>32</a:t>
              </a:r>
              <a:r>
                <a:rPr lang="en-US" sz="2500" dirty="0">
                  <a:solidFill>
                    <a:sysClr val="windowText" lastClr="000000"/>
                  </a:solidFill>
                  <a:latin typeface="BentonSans Regular" panose="02000503000000020004" pitchFamily="2" charset="0"/>
                  <a:cs typeface="Arial" panose="020B0604020202020204"/>
                </a:rPr>
                <a:t> </a:t>
              </a:r>
              <a:endParaRPr lang="en-US" sz="2500" dirty="0">
                <a:solidFill>
                  <a:sysClr val="windowText" lastClr="000000"/>
                </a:solidFill>
                <a:latin typeface="BentonSans Regular" panose="02000503000000020004" pitchFamily="2" charset="0"/>
                <a:cs typeface="Arial" panose="020B0604020202020204"/>
              </a:endParaRPr>
            </a:p>
            <a:p>
              <a:pPr marL="91440" defTabSz="1082040"/>
              <a:r>
                <a:rPr lang="zh-CN" altLang="en-US" sz="2500" dirty="0">
                  <a:solidFill>
                    <a:srgbClr val="0076CB"/>
                  </a:solidFill>
                  <a:latin typeface="微软雅黑" panose="020B0503020204020204" pitchFamily="34" charset="-122"/>
                  <a:ea typeface="微软雅黑" panose="020B0503020204020204" pitchFamily="34" charset="-122"/>
                  <a:cs typeface="Arial" panose="020B0604020202020204"/>
                </a:rPr>
                <a:t>亿</a:t>
              </a:r>
              <a:endParaRPr lang="zh-CN" altLang="en-US" sz="2500" dirty="0">
                <a:solidFill>
                  <a:srgbClr val="0076CB"/>
                </a:solidFill>
                <a:latin typeface="微软雅黑" panose="020B0503020204020204" pitchFamily="34" charset="-122"/>
                <a:ea typeface="微软雅黑" panose="020B0503020204020204" pitchFamily="34" charset="-122"/>
                <a:cs typeface="Arial" panose="020B0604020202020204"/>
              </a:endParaRPr>
            </a:p>
            <a:p>
              <a:pPr marL="91440" defTabSz="1082040"/>
              <a:r>
                <a:rPr lang="zh-CN" altLang="en-US" sz="1200" dirty="0">
                  <a:solidFill>
                    <a:sysClr val="windowText" lastClr="000000"/>
                  </a:solidFill>
                  <a:latin typeface="BentonSans Regular" panose="02000503000000020004" pitchFamily="2" charset="0"/>
                  <a:cs typeface="Arial" panose="020B0604020202020204"/>
                </a:rPr>
                <a:t>秒</a:t>
              </a:r>
              <a:endParaRPr lang="en-US" sz="1200" dirty="0">
                <a:solidFill>
                  <a:sysClr val="windowText" lastClr="000000"/>
                </a:solidFill>
                <a:latin typeface="BentonSans Regular" panose="02000503000000020004" pitchFamily="2" charset="0"/>
                <a:cs typeface="Arial" panose="020B0604020202020204"/>
              </a:endParaRPr>
            </a:p>
          </p:txBody>
        </p:sp>
        <p:sp>
          <p:nvSpPr>
            <p:cNvPr id="113" name="Rectangle 112"/>
            <p:cNvSpPr/>
            <p:nvPr/>
          </p:nvSpPr>
          <p:spPr bwMode="gray">
            <a:xfrm>
              <a:off x="5775559" y="5065678"/>
              <a:ext cx="1439463" cy="1221729"/>
            </a:xfrm>
            <a:prstGeom prst="rect">
              <a:avLst/>
            </a:prstGeom>
            <a:grpFill/>
            <a:ln w="6350" algn="ctr">
              <a:solidFill>
                <a:schemeClr val="bg1">
                  <a:lumMod val="85000"/>
                </a:schemeClr>
              </a:solidFill>
              <a:miter lim="800000"/>
            </a:ln>
          </p:spPr>
          <p:txBody>
            <a:bodyPr lIns="90000" tIns="72000" rIns="90000" bIns="72000" rtlCol="0" anchor="t" anchorCtr="0"/>
            <a:lstStyle/>
            <a:p>
              <a:pPr marL="91440" defTabSz="1082040"/>
              <a:r>
                <a:rPr lang="zh-CN" altLang="en-US" sz="1300" b="1" dirty="0">
                  <a:solidFill>
                    <a:sysClr val="windowText" lastClr="000000"/>
                  </a:solidFill>
                  <a:latin typeface="微软雅黑" panose="020B0503020204020204" pitchFamily="34" charset="-122"/>
                  <a:ea typeface="微软雅黑" panose="020B0503020204020204" pitchFamily="34" charset="-122"/>
                  <a:cs typeface="Arial" panose="020B0604020202020204"/>
                </a:rPr>
                <a:t>数据聚合</a:t>
              </a:r>
              <a:endParaRPr lang="en-US" sz="1300" b="1" dirty="0">
                <a:solidFill>
                  <a:sysClr val="windowText" lastClr="000000"/>
                </a:solidFill>
                <a:latin typeface="微软雅黑" panose="020B0503020204020204" pitchFamily="34" charset="-122"/>
                <a:ea typeface="微软雅黑" panose="020B0503020204020204" pitchFamily="34" charset="-122"/>
                <a:cs typeface="Arial" panose="020B0604020202020204"/>
              </a:endParaRPr>
            </a:p>
            <a:p>
              <a:pPr marL="91440" defTabSz="1082040"/>
              <a:r>
                <a:rPr lang="en-US" sz="2500" dirty="0">
                  <a:solidFill>
                    <a:srgbClr val="0076CB"/>
                  </a:solidFill>
                  <a:latin typeface="BentonSans Regular" panose="02000503000000020004" pitchFamily="2" charset="0"/>
                  <a:cs typeface="Arial" panose="020B0604020202020204"/>
                </a:rPr>
                <a:t>12.5 </a:t>
              </a:r>
              <a:endParaRPr lang="en-US" sz="2500" dirty="0">
                <a:solidFill>
                  <a:srgbClr val="0076CB"/>
                </a:solidFill>
                <a:latin typeface="BentonSans Regular" panose="02000503000000020004" pitchFamily="2" charset="0"/>
                <a:cs typeface="Arial" panose="020B0604020202020204"/>
              </a:endParaRPr>
            </a:p>
            <a:p>
              <a:pPr marL="91440" defTabSz="1082040"/>
              <a:r>
                <a:rPr lang="zh-CN" altLang="en-US" sz="2500" dirty="0">
                  <a:solidFill>
                    <a:srgbClr val="0076CB"/>
                  </a:solidFill>
                  <a:latin typeface="微软雅黑" panose="020B0503020204020204" pitchFamily="34" charset="-122"/>
                  <a:ea typeface="微软雅黑" panose="020B0503020204020204" pitchFamily="34" charset="-122"/>
                  <a:cs typeface="Arial" panose="020B0604020202020204"/>
                </a:rPr>
                <a:t>百万</a:t>
              </a:r>
              <a:r>
                <a:rPr lang="en-US" sz="2500" dirty="0">
                  <a:solidFill>
                    <a:srgbClr val="0076CB"/>
                  </a:solidFill>
                  <a:latin typeface="BentonSans Regular" panose="02000503000000020004" pitchFamily="2" charset="0"/>
                  <a:cs typeface="Arial" panose="020B0604020202020204"/>
                </a:rPr>
                <a:t> </a:t>
              </a:r>
              <a:endParaRPr lang="en-US" sz="1000" dirty="0">
                <a:solidFill>
                  <a:sysClr val="windowText" lastClr="000000"/>
                </a:solidFill>
                <a:latin typeface="BentonSans Regular" panose="02000503000000020004" pitchFamily="2" charset="0"/>
                <a:cs typeface="Arial" panose="020B0604020202020204"/>
              </a:endParaRPr>
            </a:p>
            <a:p>
              <a:pPr marL="91440" defTabSz="1082040"/>
              <a:r>
                <a:rPr lang="zh-CN" altLang="en-US" sz="1200" dirty="0">
                  <a:solidFill>
                    <a:sysClr val="windowText" lastClr="000000"/>
                  </a:solidFill>
                  <a:latin typeface="BentonSans Regular" panose="02000503000000020004" pitchFamily="2" charset="0"/>
                  <a:cs typeface="Arial" panose="020B0604020202020204"/>
                </a:rPr>
                <a:t>核</a:t>
              </a:r>
              <a:r>
                <a:rPr lang="en-US" altLang="zh-CN" sz="1200" dirty="0">
                  <a:solidFill>
                    <a:sysClr val="windowText" lastClr="000000"/>
                  </a:solidFill>
                  <a:latin typeface="BentonSans Regular" panose="02000503000000020004" pitchFamily="2" charset="0"/>
                  <a:cs typeface="Arial" panose="020B0604020202020204"/>
                </a:rPr>
                <a:t>/</a:t>
              </a:r>
              <a:r>
                <a:rPr lang="zh-CN" altLang="en-US" sz="1200" dirty="0">
                  <a:solidFill>
                    <a:sysClr val="windowText" lastClr="000000"/>
                  </a:solidFill>
                  <a:latin typeface="BentonSans Regular" panose="02000503000000020004" pitchFamily="2" charset="0"/>
                  <a:cs typeface="Arial" panose="020B0604020202020204"/>
                </a:rPr>
                <a:t>秒</a:t>
              </a:r>
              <a:r>
                <a:rPr lang="en-US" sz="1200" dirty="0">
                  <a:solidFill>
                    <a:sysClr val="windowText" lastClr="000000"/>
                  </a:solidFill>
                  <a:latin typeface="BentonSans Regular" panose="02000503000000020004" pitchFamily="2" charset="0"/>
                  <a:cs typeface="Arial" panose="020B0604020202020204"/>
                </a:rPr>
                <a:t> </a:t>
              </a:r>
              <a:endParaRPr lang="en-US" sz="1200" dirty="0">
                <a:solidFill>
                  <a:sysClr val="windowText" lastClr="000000"/>
                </a:solidFill>
                <a:latin typeface="BentonSans Regular" panose="02000503000000020004" pitchFamily="2" charset="0"/>
                <a:cs typeface="Arial" panose="020B0604020202020204"/>
              </a:endParaRPr>
            </a:p>
          </p:txBody>
        </p:sp>
        <p:sp>
          <p:nvSpPr>
            <p:cNvPr id="114" name="Rectangle 113"/>
            <p:cNvSpPr/>
            <p:nvPr/>
          </p:nvSpPr>
          <p:spPr bwMode="gray">
            <a:xfrm>
              <a:off x="7319641" y="5069256"/>
              <a:ext cx="1439463" cy="1221729"/>
            </a:xfrm>
            <a:prstGeom prst="rect">
              <a:avLst/>
            </a:prstGeom>
            <a:grpFill/>
            <a:ln w="6350" algn="ctr">
              <a:solidFill>
                <a:schemeClr val="bg1">
                  <a:lumMod val="85000"/>
                </a:schemeClr>
              </a:solidFill>
              <a:miter lim="800000"/>
            </a:ln>
          </p:spPr>
          <p:txBody>
            <a:bodyPr lIns="90000" tIns="72000" rIns="90000" bIns="72000" rtlCol="0" anchor="t" anchorCtr="0"/>
            <a:lstStyle/>
            <a:p>
              <a:pPr marL="91440" defTabSz="1082040"/>
              <a:r>
                <a:rPr lang="zh-CN" altLang="en-US" sz="1300" b="1" dirty="0">
                  <a:solidFill>
                    <a:sysClr val="windowText" lastClr="000000"/>
                  </a:solidFill>
                  <a:latin typeface="微软雅黑" panose="020B0503020204020204" pitchFamily="34" charset="-122"/>
                  <a:ea typeface="微软雅黑" panose="020B0503020204020204" pitchFamily="34" charset="-122"/>
                  <a:cs typeface="Arial" panose="020B0604020202020204"/>
                </a:rPr>
                <a:t>数据合成</a:t>
              </a:r>
              <a:endParaRPr lang="en-US" sz="1300" b="1" dirty="0">
                <a:solidFill>
                  <a:sysClr val="windowText" lastClr="000000"/>
                </a:solidFill>
                <a:latin typeface="微软雅黑" panose="020B0503020204020204" pitchFamily="34" charset="-122"/>
                <a:ea typeface="微软雅黑" panose="020B0503020204020204" pitchFamily="34" charset="-122"/>
                <a:cs typeface="Arial" panose="020B0604020202020204"/>
              </a:endParaRPr>
            </a:p>
            <a:p>
              <a:pPr marL="91440" defTabSz="1082040"/>
              <a:r>
                <a:rPr lang="en-US" sz="2500" dirty="0">
                  <a:solidFill>
                    <a:srgbClr val="0076CB"/>
                  </a:solidFill>
                  <a:latin typeface="BentonSans Regular" panose="02000503000000020004" pitchFamily="2" charset="0"/>
                  <a:cs typeface="Arial" panose="020B0604020202020204"/>
                </a:rPr>
                <a:t>1.5 </a:t>
              </a:r>
              <a:endParaRPr lang="en-US" sz="2500" dirty="0">
                <a:solidFill>
                  <a:srgbClr val="0076CB"/>
                </a:solidFill>
                <a:latin typeface="BentonSans Regular" panose="02000503000000020004" pitchFamily="2" charset="0"/>
                <a:cs typeface="Arial" panose="020B0604020202020204"/>
              </a:endParaRPr>
            </a:p>
            <a:p>
              <a:pPr marL="91440" defTabSz="1082040"/>
              <a:r>
                <a:rPr lang="zh-CN" altLang="en-US" sz="2500" dirty="0">
                  <a:solidFill>
                    <a:srgbClr val="0076CB"/>
                  </a:solidFill>
                  <a:latin typeface="微软雅黑" panose="020B0503020204020204" pitchFamily="34" charset="-122"/>
                  <a:ea typeface="微软雅黑" panose="020B0503020204020204" pitchFamily="34" charset="-122"/>
                  <a:cs typeface="Arial" panose="020B0604020202020204"/>
                </a:rPr>
                <a:t>百万</a:t>
              </a:r>
              <a:r>
                <a:rPr lang="en-US" sz="2500" dirty="0">
                  <a:solidFill>
                    <a:srgbClr val="0076CB"/>
                  </a:solidFill>
                  <a:latin typeface="BentonSans Regular" panose="02000503000000020004" pitchFamily="2" charset="0"/>
                  <a:cs typeface="Arial" panose="020B0604020202020204"/>
                </a:rPr>
                <a:t> </a:t>
              </a:r>
              <a:endParaRPr lang="en-US" sz="1000" dirty="0">
                <a:solidFill>
                  <a:sysClr val="windowText" lastClr="000000"/>
                </a:solidFill>
                <a:latin typeface="BentonSans Regular" panose="02000503000000020004" pitchFamily="2" charset="0"/>
                <a:cs typeface="Arial" panose="020B0604020202020204"/>
              </a:endParaRPr>
            </a:p>
            <a:p>
              <a:pPr marL="91440" defTabSz="1082040"/>
              <a:r>
                <a:rPr lang="zh-CN" altLang="en-US" sz="1200" dirty="0">
                  <a:solidFill>
                    <a:sysClr val="windowText" lastClr="000000"/>
                  </a:solidFill>
                  <a:latin typeface="BentonSans Regular" panose="02000503000000020004" pitchFamily="2" charset="0"/>
                  <a:cs typeface="Arial" panose="020B0604020202020204"/>
                </a:rPr>
                <a:t>核</a:t>
              </a:r>
              <a:r>
                <a:rPr lang="en-US" altLang="zh-CN" sz="1200" dirty="0">
                  <a:solidFill>
                    <a:sysClr val="windowText" lastClr="000000"/>
                  </a:solidFill>
                  <a:latin typeface="BentonSans Regular" panose="02000503000000020004" pitchFamily="2" charset="0"/>
                  <a:cs typeface="Arial" panose="020B0604020202020204"/>
                </a:rPr>
                <a:t>/</a:t>
              </a:r>
              <a:r>
                <a:rPr lang="zh-CN" altLang="en-US" sz="1200" dirty="0">
                  <a:solidFill>
                    <a:sysClr val="windowText" lastClr="000000"/>
                  </a:solidFill>
                  <a:latin typeface="BentonSans Regular" panose="02000503000000020004" pitchFamily="2" charset="0"/>
                  <a:cs typeface="Arial" panose="020B0604020202020204"/>
                </a:rPr>
                <a:t>秒</a:t>
              </a:r>
              <a:endParaRPr lang="en-US" sz="1200" dirty="0">
                <a:solidFill>
                  <a:sysClr val="windowText" lastClr="000000"/>
                </a:solidFill>
                <a:latin typeface="BentonSans Regular" panose="02000503000000020004" pitchFamily="2" charset="0"/>
                <a:cs typeface="Arial" panose="020B0604020202020204"/>
              </a:endParaRPr>
            </a:p>
          </p:txBody>
        </p:sp>
      </p:grpSp>
      <p:pic>
        <p:nvPicPr>
          <p:cNvPr id="192" name="Picture 191" descr="Arro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flipV="1">
            <a:off x="2723823" y="3700710"/>
            <a:ext cx="109720" cy="259621"/>
          </a:xfrm>
          <a:prstGeom prst="rect">
            <a:avLst/>
          </a:prstGeom>
        </p:spPr>
      </p:pic>
      <p:grpSp>
        <p:nvGrpSpPr>
          <p:cNvPr id="116" name="Group 115"/>
          <p:cNvGrpSpPr/>
          <p:nvPr/>
        </p:nvGrpSpPr>
        <p:grpSpPr>
          <a:xfrm>
            <a:off x="1097761" y="1530166"/>
            <a:ext cx="3350724" cy="2187660"/>
            <a:chOff x="875656" y="1485578"/>
            <a:chExt cx="2563595" cy="2232248"/>
          </a:xfrm>
        </p:grpSpPr>
        <p:sp>
          <p:nvSpPr>
            <p:cNvPr id="119" name="Rounded Rectangle 118"/>
            <p:cNvSpPr/>
            <p:nvPr/>
          </p:nvSpPr>
          <p:spPr bwMode="gray">
            <a:xfrm>
              <a:off x="875656" y="1485578"/>
              <a:ext cx="2563595" cy="2232248"/>
            </a:xfrm>
            <a:prstGeom prst="roundRect">
              <a:avLst>
                <a:gd name="adj" fmla="val 4373"/>
              </a:avLst>
            </a:prstGeom>
            <a:noFill/>
            <a:ln>
              <a:solidFill>
                <a:schemeClr val="bg1">
                  <a:lumMod val="50000"/>
                </a:schemeClr>
              </a:solidFill>
              <a:prstDash val="dash"/>
            </a:ln>
          </p:spPr>
          <p:txBody>
            <a:bodyPr vert="vert270" wrap="square" lIns="0" tIns="0" rIns="0" bIns="0" rtlCol="0" anchor="t" anchorCtr="1">
              <a:noAutofit/>
            </a:bodyPr>
            <a:lstStyle/>
            <a:p>
              <a:pPr algn="ctr" defTabSz="1082040"/>
              <a:r>
                <a:rPr lang="en-US" sz="1200" dirty="0">
                  <a:solidFill>
                    <a:srgbClr val="000000"/>
                  </a:solidFill>
                  <a:latin typeface="BentonSans Bold" panose="02000803000000020004" pitchFamily="2" charset="0"/>
                  <a:cs typeface="Arial" panose="020B0604020202020204"/>
                </a:rPr>
                <a:t>Disk to Memory</a:t>
              </a:r>
              <a:endParaRPr lang="en-US" sz="1200" dirty="0">
                <a:solidFill>
                  <a:srgbClr val="000000"/>
                </a:solidFill>
                <a:latin typeface="BentonSans Bold" panose="02000803000000020004" pitchFamily="2" charset="0"/>
                <a:cs typeface="Arial" panose="020B0604020202020204"/>
              </a:endParaRPr>
            </a:p>
          </p:txBody>
        </p:sp>
        <p:grpSp>
          <p:nvGrpSpPr>
            <p:cNvPr id="120" name="Group 119"/>
            <p:cNvGrpSpPr/>
            <p:nvPr/>
          </p:nvGrpSpPr>
          <p:grpSpPr>
            <a:xfrm>
              <a:off x="1509188" y="2672752"/>
              <a:ext cx="1471106" cy="319217"/>
              <a:chOff x="1510019" y="3133415"/>
              <a:chExt cx="1471106" cy="395469"/>
            </a:xfrm>
          </p:grpSpPr>
          <p:sp>
            <p:nvSpPr>
              <p:cNvPr id="124" name="Freeform 123"/>
              <p:cNvSpPr/>
              <p:nvPr/>
            </p:nvSpPr>
            <p:spPr bwMode="gray">
              <a:xfrm>
                <a:off x="1510019" y="3296873"/>
                <a:ext cx="768782" cy="226503"/>
              </a:xfrm>
              <a:custGeom>
                <a:avLst/>
                <a:gdLst>
                  <a:gd name="connsiteX0" fmla="*/ 687898 w 763399"/>
                  <a:gd name="connsiteY0" fmla="*/ 0 h 226503"/>
                  <a:gd name="connsiteX1" fmla="*/ 0 w 763399"/>
                  <a:gd name="connsiteY1" fmla="*/ 226503 h 226503"/>
                  <a:gd name="connsiteX2" fmla="*/ 755010 w 763399"/>
                  <a:gd name="connsiteY2" fmla="*/ 209725 h 226503"/>
                  <a:gd name="connsiteX3" fmla="*/ 763399 w 763399"/>
                  <a:gd name="connsiteY3" fmla="*/ 25167 h 226503"/>
                  <a:gd name="connsiteX4" fmla="*/ 687898 w 763399"/>
                  <a:gd name="connsiteY4" fmla="*/ 0 h 226503"/>
                  <a:gd name="connsiteX0-1" fmla="*/ 687898 w 763399"/>
                  <a:gd name="connsiteY0-2" fmla="*/ 0 h 226503"/>
                  <a:gd name="connsiteX1-3" fmla="*/ 0 w 763399"/>
                  <a:gd name="connsiteY1-4" fmla="*/ 226503 h 226503"/>
                  <a:gd name="connsiteX2-5" fmla="*/ 755010 w 763399"/>
                  <a:gd name="connsiteY2-6" fmla="*/ 209725 h 226503"/>
                  <a:gd name="connsiteX3-7" fmla="*/ 763399 w 763399"/>
                  <a:gd name="connsiteY3-8" fmla="*/ 25167 h 226503"/>
                  <a:gd name="connsiteX4-9" fmla="*/ 687898 w 763399"/>
                  <a:gd name="connsiteY4-10" fmla="*/ 0 h 226503"/>
                  <a:gd name="connsiteX0-11" fmla="*/ 687898 w 763399"/>
                  <a:gd name="connsiteY0-12" fmla="*/ 0 h 226503"/>
                  <a:gd name="connsiteX1-13" fmla="*/ 0 w 763399"/>
                  <a:gd name="connsiteY1-14" fmla="*/ 226503 h 226503"/>
                  <a:gd name="connsiteX2-15" fmla="*/ 755010 w 763399"/>
                  <a:gd name="connsiteY2-16" fmla="*/ 209725 h 226503"/>
                  <a:gd name="connsiteX3-17" fmla="*/ 763399 w 763399"/>
                  <a:gd name="connsiteY3-18" fmla="*/ 25167 h 226503"/>
                  <a:gd name="connsiteX4-19" fmla="*/ 687898 w 763399"/>
                  <a:gd name="connsiteY4-20" fmla="*/ 0 h 226503"/>
                  <a:gd name="connsiteX0-21" fmla="*/ 687898 w 763399"/>
                  <a:gd name="connsiteY0-22" fmla="*/ 0 h 226503"/>
                  <a:gd name="connsiteX1-23" fmla="*/ 0 w 763399"/>
                  <a:gd name="connsiteY1-24" fmla="*/ 226503 h 226503"/>
                  <a:gd name="connsiteX2-25" fmla="*/ 755010 w 763399"/>
                  <a:gd name="connsiteY2-26" fmla="*/ 209725 h 226503"/>
                  <a:gd name="connsiteX3-27" fmla="*/ 763399 w 763399"/>
                  <a:gd name="connsiteY3-28" fmla="*/ 25167 h 226503"/>
                  <a:gd name="connsiteX4-29" fmla="*/ 687898 w 763399"/>
                  <a:gd name="connsiteY4-30" fmla="*/ 0 h 226503"/>
                  <a:gd name="connsiteX0-31" fmla="*/ 687898 w 768782"/>
                  <a:gd name="connsiteY0-32" fmla="*/ 0 h 226503"/>
                  <a:gd name="connsiteX1-33" fmla="*/ 0 w 768782"/>
                  <a:gd name="connsiteY1-34" fmla="*/ 226503 h 226503"/>
                  <a:gd name="connsiteX2-35" fmla="*/ 768782 w 768782"/>
                  <a:gd name="connsiteY2-36" fmla="*/ 209725 h 226503"/>
                  <a:gd name="connsiteX3-37" fmla="*/ 763399 w 768782"/>
                  <a:gd name="connsiteY3-38" fmla="*/ 25167 h 226503"/>
                  <a:gd name="connsiteX4-39" fmla="*/ 687898 w 768782"/>
                  <a:gd name="connsiteY4-40" fmla="*/ 0 h 226503"/>
                  <a:gd name="connsiteX0-41" fmla="*/ 687898 w 768782"/>
                  <a:gd name="connsiteY0-42" fmla="*/ 0 h 226503"/>
                  <a:gd name="connsiteX1-43" fmla="*/ 0 w 768782"/>
                  <a:gd name="connsiteY1-44" fmla="*/ 226503 h 226503"/>
                  <a:gd name="connsiteX2-45" fmla="*/ 768782 w 768782"/>
                  <a:gd name="connsiteY2-46" fmla="*/ 209725 h 226503"/>
                  <a:gd name="connsiteX3-47" fmla="*/ 766153 w 768782"/>
                  <a:gd name="connsiteY3-48" fmla="*/ 3134 h 226503"/>
                  <a:gd name="connsiteX4-49" fmla="*/ 687898 w 768782"/>
                  <a:gd name="connsiteY4-50" fmla="*/ 0 h 226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8782" h="226503">
                    <a:moveTo>
                      <a:pt x="687898" y="0"/>
                    </a:moveTo>
                    <a:cubicBezTo>
                      <a:pt x="654149" y="105798"/>
                      <a:pt x="135656" y="98672"/>
                      <a:pt x="0" y="226503"/>
                    </a:cubicBezTo>
                    <a:lnTo>
                      <a:pt x="768782" y="209725"/>
                    </a:lnTo>
                    <a:cubicBezTo>
                      <a:pt x="767906" y="140861"/>
                      <a:pt x="767029" y="71998"/>
                      <a:pt x="766153" y="3134"/>
                    </a:cubicBezTo>
                    <a:lnTo>
                      <a:pt x="687898" y="0"/>
                    </a:lnTo>
                    <a:close/>
                  </a:path>
                </a:pathLst>
              </a:custGeom>
              <a:solidFill>
                <a:schemeClr val="bg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25" name="Freeform 124"/>
              <p:cNvSpPr/>
              <p:nvPr/>
            </p:nvSpPr>
            <p:spPr bwMode="gray">
              <a:xfrm flipH="1">
                <a:off x="2212343" y="3302381"/>
                <a:ext cx="768782" cy="226503"/>
              </a:xfrm>
              <a:custGeom>
                <a:avLst/>
                <a:gdLst>
                  <a:gd name="connsiteX0" fmla="*/ 687898 w 763399"/>
                  <a:gd name="connsiteY0" fmla="*/ 0 h 226503"/>
                  <a:gd name="connsiteX1" fmla="*/ 0 w 763399"/>
                  <a:gd name="connsiteY1" fmla="*/ 226503 h 226503"/>
                  <a:gd name="connsiteX2" fmla="*/ 755010 w 763399"/>
                  <a:gd name="connsiteY2" fmla="*/ 209725 h 226503"/>
                  <a:gd name="connsiteX3" fmla="*/ 763399 w 763399"/>
                  <a:gd name="connsiteY3" fmla="*/ 25167 h 226503"/>
                  <a:gd name="connsiteX4" fmla="*/ 687898 w 763399"/>
                  <a:gd name="connsiteY4" fmla="*/ 0 h 226503"/>
                  <a:gd name="connsiteX0-1" fmla="*/ 687898 w 763399"/>
                  <a:gd name="connsiteY0-2" fmla="*/ 0 h 226503"/>
                  <a:gd name="connsiteX1-3" fmla="*/ 0 w 763399"/>
                  <a:gd name="connsiteY1-4" fmla="*/ 226503 h 226503"/>
                  <a:gd name="connsiteX2-5" fmla="*/ 755010 w 763399"/>
                  <a:gd name="connsiteY2-6" fmla="*/ 209725 h 226503"/>
                  <a:gd name="connsiteX3-7" fmla="*/ 763399 w 763399"/>
                  <a:gd name="connsiteY3-8" fmla="*/ 25167 h 226503"/>
                  <a:gd name="connsiteX4-9" fmla="*/ 687898 w 763399"/>
                  <a:gd name="connsiteY4-10" fmla="*/ 0 h 226503"/>
                  <a:gd name="connsiteX0-11" fmla="*/ 687898 w 763399"/>
                  <a:gd name="connsiteY0-12" fmla="*/ 0 h 226503"/>
                  <a:gd name="connsiteX1-13" fmla="*/ 0 w 763399"/>
                  <a:gd name="connsiteY1-14" fmla="*/ 226503 h 226503"/>
                  <a:gd name="connsiteX2-15" fmla="*/ 755010 w 763399"/>
                  <a:gd name="connsiteY2-16" fmla="*/ 209725 h 226503"/>
                  <a:gd name="connsiteX3-17" fmla="*/ 763399 w 763399"/>
                  <a:gd name="connsiteY3-18" fmla="*/ 25167 h 226503"/>
                  <a:gd name="connsiteX4-19" fmla="*/ 687898 w 763399"/>
                  <a:gd name="connsiteY4-20" fmla="*/ 0 h 226503"/>
                  <a:gd name="connsiteX0-21" fmla="*/ 687898 w 763399"/>
                  <a:gd name="connsiteY0-22" fmla="*/ 0 h 226503"/>
                  <a:gd name="connsiteX1-23" fmla="*/ 0 w 763399"/>
                  <a:gd name="connsiteY1-24" fmla="*/ 226503 h 226503"/>
                  <a:gd name="connsiteX2-25" fmla="*/ 755010 w 763399"/>
                  <a:gd name="connsiteY2-26" fmla="*/ 209725 h 226503"/>
                  <a:gd name="connsiteX3-27" fmla="*/ 763399 w 763399"/>
                  <a:gd name="connsiteY3-28" fmla="*/ 25167 h 226503"/>
                  <a:gd name="connsiteX4-29" fmla="*/ 687898 w 763399"/>
                  <a:gd name="connsiteY4-30" fmla="*/ 0 h 226503"/>
                  <a:gd name="connsiteX0-31" fmla="*/ 687898 w 768782"/>
                  <a:gd name="connsiteY0-32" fmla="*/ 0 h 226503"/>
                  <a:gd name="connsiteX1-33" fmla="*/ 0 w 768782"/>
                  <a:gd name="connsiteY1-34" fmla="*/ 226503 h 226503"/>
                  <a:gd name="connsiteX2-35" fmla="*/ 768782 w 768782"/>
                  <a:gd name="connsiteY2-36" fmla="*/ 209725 h 226503"/>
                  <a:gd name="connsiteX3-37" fmla="*/ 763399 w 768782"/>
                  <a:gd name="connsiteY3-38" fmla="*/ 25167 h 226503"/>
                  <a:gd name="connsiteX4-39" fmla="*/ 687898 w 768782"/>
                  <a:gd name="connsiteY4-40" fmla="*/ 0 h 226503"/>
                  <a:gd name="connsiteX0-41" fmla="*/ 687898 w 768782"/>
                  <a:gd name="connsiteY0-42" fmla="*/ 0 h 226503"/>
                  <a:gd name="connsiteX1-43" fmla="*/ 0 w 768782"/>
                  <a:gd name="connsiteY1-44" fmla="*/ 226503 h 226503"/>
                  <a:gd name="connsiteX2-45" fmla="*/ 768782 w 768782"/>
                  <a:gd name="connsiteY2-46" fmla="*/ 209725 h 226503"/>
                  <a:gd name="connsiteX3-47" fmla="*/ 766153 w 768782"/>
                  <a:gd name="connsiteY3-48" fmla="*/ 3134 h 226503"/>
                  <a:gd name="connsiteX4-49" fmla="*/ 687898 w 768782"/>
                  <a:gd name="connsiteY4-50" fmla="*/ 0 h 226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8782" h="226503">
                    <a:moveTo>
                      <a:pt x="687898" y="0"/>
                    </a:moveTo>
                    <a:cubicBezTo>
                      <a:pt x="654149" y="105798"/>
                      <a:pt x="135656" y="98672"/>
                      <a:pt x="0" y="226503"/>
                    </a:cubicBezTo>
                    <a:lnTo>
                      <a:pt x="768782" y="209725"/>
                    </a:lnTo>
                    <a:cubicBezTo>
                      <a:pt x="767906" y="140861"/>
                      <a:pt x="767029" y="71998"/>
                      <a:pt x="766153" y="3134"/>
                    </a:cubicBezTo>
                    <a:lnTo>
                      <a:pt x="687898" y="0"/>
                    </a:lnTo>
                    <a:close/>
                  </a:path>
                </a:pathLst>
              </a:custGeom>
              <a:solidFill>
                <a:schemeClr val="bg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27" name="Rectangle 126"/>
              <p:cNvSpPr/>
              <p:nvPr/>
            </p:nvSpPr>
            <p:spPr bwMode="gray">
              <a:xfrm>
                <a:off x="2196746" y="3133415"/>
                <a:ext cx="96398" cy="226565"/>
              </a:xfrm>
              <a:prstGeom prst="rect">
                <a:avLst/>
              </a:prstGeom>
              <a:solidFill>
                <a:schemeClr val="bg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sp>
          <p:nvSpPr>
            <p:cNvPr id="128" name="Rectangle 127"/>
            <p:cNvSpPr/>
            <p:nvPr/>
          </p:nvSpPr>
          <p:spPr bwMode="gray">
            <a:xfrm>
              <a:off x="1551009" y="1927367"/>
              <a:ext cx="95280" cy="365760"/>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29" name="Rectangle 128"/>
            <p:cNvSpPr/>
            <p:nvPr/>
          </p:nvSpPr>
          <p:spPr bwMode="gray">
            <a:xfrm>
              <a:off x="1299076" y="1927367"/>
              <a:ext cx="95280" cy="365760"/>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30" name="Rectangle 129"/>
            <p:cNvSpPr/>
            <p:nvPr/>
          </p:nvSpPr>
          <p:spPr bwMode="gray">
            <a:xfrm>
              <a:off x="2558741" y="1938000"/>
              <a:ext cx="95280" cy="308304"/>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31" name="Rectangle 130"/>
            <p:cNvSpPr/>
            <p:nvPr/>
          </p:nvSpPr>
          <p:spPr bwMode="gray">
            <a:xfrm>
              <a:off x="3062606" y="1938000"/>
              <a:ext cx="95280" cy="308304"/>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32" name="Rectangle 131"/>
            <p:cNvSpPr/>
            <p:nvPr/>
          </p:nvSpPr>
          <p:spPr bwMode="gray">
            <a:xfrm>
              <a:off x="2810674" y="1938000"/>
              <a:ext cx="95280" cy="308304"/>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33" name="Rectangle 132"/>
            <p:cNvSpPr/>
            <p:nvPr/>
          </p:nvSpPr>
          <p:spPr bwMode="gray">
            <a:xfrm>
              <a:off x="2306808" y="1938000"/>
              <a:ext cx="95280" cy="308304"/>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34" name="Rectangle 133"/>
            <p:cNvSpPr/>
            <p:nvPr/>
          </p:nvSpPr>
          <p:spPr bwMode="gray">
            <a:xfrm>
              <a:off x="2054875" y="1938000"/>
              <a:ext cx="95280" cy="308304"/>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35" name="Rectangle 134"/>
            <p:cNvSpPr/>
            <p:nvPr/>
          </p:nvSpPr>
          <p:spPr bwMode="gray">
            <a:xfrm>
              <a:off x="1802942" y="1938000"/>
              <a:ext cx="95280" cy="308304"/>
            </a:xfrm>
            <a:prstGeom prst="rect">
              <a:avLst/>
            </a:prstGeom>
            <a:solidFill>
              <a:srgbClr val="E1E1E1">
                <a:alpha val="96863"/>
              </a:srgbClr>
            </a:solidFill>
            <a:ln>
              <a:solidFill>
                <a:srgbClr val="7F7F7F"/>
              </a:solidFill>
            </a:ln>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38" name="Rectangle 137"/>
            <p:cNvSpPr/>
            <p:nvPr/>
          </p:nvSpPr>
          <p:spPr>
            <a:xfrm>
              <a:off x="1432301" y="2722808"/>
              <a:ext cx="742638" cy="204132"/>
            </a:xfrm>
            <a:prstGeom prst="rect">
              <a:avLst/>
            </a:prstGeom>
          </p:spPr>
          <p:txBody>
            <a:bodyPr wrap="square">
              <a:spAutoFit/>
            </a:bodyPr>
            <a:lstStyle/>
            <a:p>
              <a:pPr defTabSz="1082040"/>
              <a:r>
                <a:rPr lang="en-US" sz="700" i="1" dirty="0">
                  <a:solidFill>
                    <a:srgbClr val="000000"/>
                  </a:solidFill>
                  <a:latin typeface="BentonSans Medium" panose="02000603000000020004" pitchFamily="2" charset="0"/>
                </a:rPr>
                <a:t>Bottleneck</a:t>
              </a:r>
              <a:endParaRPr lang="en-US" sz="2000" i="1" dirty="0">
                <a:solidFill>
                  <a:srgbClr val="000000"/>
                </a:solidFill>
                <a:latin typeface="BentonSans Medium" panose="02000603000000020004" pitchFamily="2" charset="0"/>
              </a:endParaRPr>
            </a:p>
          </p:txBody>
        </p:sp>
        <p:sp>
          <p:nvSpPr>
            <p:cNvPr id="143" name="Rectangle 142"/>
            <p:cNvSpPr/>
            <p:nvPr/>
          </p:nvSpPr>
          <p:spPr bwMode="gray">
            <a:xfrm>
              <a:off x="1102045" y="2910080"/>
              <a:ext cx="2286000" cy="781104"/>
            </a:xfrm>
            <a:prstGeom prst="rect">
              <a:avLst/>
            </a:prstGeom>
            <a:solidFill>
              <a:schemeClr val="bg1">
                <a:lumMod val="85000"/>
              </a:schemeClr>
            </a:solidFill>
          </p:spPr>
          <p:txBody>
            <a:bodyPr wrap="square" lIns="0" rIns="0" rtlCol="0" anchor="b" anchorCtr="1">
              <a:noAutofit/>
            </a:bodyPr>
            <a:lstStyle/>
            <a:p>
              <a:pPr algn="ctr" defTabSz="1082040"/>
              <a:r>
                <a:rPr lang="en-US" sz="700" dirty="0">
                  <a:solidFill>
                    <a:srgbClr val="000000"/>
                  </a:solidFill>
                  <a:latin typeface="BentonSans Medium" panose="02000603000000020004" pitchFamily="2" charset="0"/>
                </a:rPr>
                <a:t>Hard Disk: 10,000,000ns* / SSD: 200,000ns*</a:t>
              </a:r>
              <a:endParaRPr lang="en-US" sz="700" dirty="0">
                <a:solidFill>
                  <a:srgbClr val="000000"/>
                </a:solidFill>
                <a:latin typeface="BentonSans Medium" panose="02000603000000020004" pitchFamily="2" charset="0"/>
              </a:endParaRPr>
            </a:p>
            <a:p>
              <a:pPr algn="ctr" defTabSz="1082040"/>
              <a:r>
                <a:rPr lang="en-US" sz="1000" dirty="0">
                  <a:solidFill>
                    <a:srgbClr val="000000"/>
                  </a:solidFill>
                  <a:latin typeface="BentonSans Medium" panose="02000603000000020004" pitchFamily="2" charset="0"/>
                </a:rPr>
                <a:t>Disk Storage</a:t>
              </a:r>
              <a:endParaRPr lang="en-US" sz="2900" dirty="0">
                <a:solidFill>
                  <a:srgbClr val="000000"/>
                </a:solidFill>
                <a:latin typeface="BentonSans Medium" panose="02000603000000020004" pitchFamily="2" charset="0"/>
              </a:endParaRPr>
            </a:p>
          </p:txBody>
        </p:sp>
        <p:grpSp>
          <p:nvGrpSpPr>
            <p:cNvPr id="144" name="Group 143"/>
            <p:cNvGrpSpPr/>
            <p:nvPr/>
          </p:nvGrpSpPr>
          <p:grpSpPr>
            <a:xfrm>
              <a:off x="1973246" y="2999678"/>
              <a:ext cx="589660" cy="333664"/>
              <a:chOff x="1974077" y="3593018"/>
              <a:chExt cx="589660" cy="333664"/>
            </a:xfrm>
          </p:grpSpPr>
          <p:grpSp>
            <p:nvGrpSpPr>
              <p:cNvPr id="145" name="Group 144"/>
              <p:cNvGrpSpPr/>
              <p:nvPr/>
            </p:nvGrpSpPr>
            <p:grpSpPr>
              <a:xfrm>
                <a:off x="1974077" y="3593018"/>
                <a:ext cx="589660" cy="97920"/>
                <a:chOff x="1974077" y="3593018"/>
                <a:chExt cx="589660" cy="97920"/>
              </a:xfrm>
            </p:grpSpPr>
            <p:sp>
              <p:nvSpPr>
                <p:cNvPr id="152" name="Rectangle 151"/>
                <p:cNvSpPr/>
                <p:nvPr/>
              </p:nvSpPr>
              <p:spPr bwMode="gray">
                <a:xfrm>
                  <a:off x="1974077" y="3593018"/>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53" name="Oval 152"/>
                <p:cNvSpPr/>
                <p:nvPr/>
              </p:nvSpPr>
              <p:spPr bwMode="gray">
                <a:xfrm>
                  <a:off x="2471738" y="3621881"/>
                  <a:ext cx="47625" cy="47625"/>
                </a:xfrm>
                <a:prstGeom prst="ellipse">
                  <a:avLst/>
                </a:prstGeom>
                <a:solidFill>
                  <a:schemeClr val="bg2"/>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grpSp>
            <p:nvGrpSpPr>
              <p:cNvPr id="146" name="Group 145"/>
              <p:cNvGrpSpPr/>
              <p:nvPr/>
            </p:nvGrpSpPr>
            <p:grpSpPr>
              <a:xfrm>
                <a:off x="1974077" y="3712081"/>
                <a:ext cx="589660" cy="97920"/>
                <a:chOff x="1974077" y="3590637"/>
                <a:chExt cx="589660" cy="97920"/>
              </a:xfrm>
            </p:grpSpPr>
            <p:sp>
              <p:nvSpPr>
                <p:cNvPr id="150" name="Rectangle 149"/>
                <p:cNvSpPr/>
                <p:nvPr/>
              </p:nvSpPr>
              <p:spPr bwMode="gray">
                <a:xfrm>
                  <a:off x="1974077" y="3590637"/>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51" name="Oval 150"/>
                <p:cNvSpPr/>
                <p:nvPr/>
              </p:nvSpPr>
              <p:spPr bwMode="gray">
                <a:xfrm>
                  <a:off x="2471738" y="3619500"/>
                  <a:ext cx="47625" cy="47625"/>
                </a:xfrm>
                <a:prstGeom prst="ellipse">
                  <a:avLst/>
                </a:prstGeom>
                <a:solidFill>
                  <a:schemeClr val="bg2"/>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grpSp>
            <p:nvGrpSpPr>
              <p:cNvPr id="147" name="Group 146"/>
              <p:cNvGrpSpPr/>
              <p:nvPr/>
            </p:nvGrpSpPr>
            <p:grpSpPr>
              <a:xfrm>
                <a:off x="1974077" y="3828762"/>
                <a:ext cx="589660" cy="97920"/>
                <a:chOff x="1974077" y="3593018"/>
                <a:chExt cx="589660" cy="97920"/>
              </a:xfrm>
            </p:grpSpPr>
            <p:sp>
              <p:nvSpPr>
                <p:cNvPr id="148" name="Rectangle 147"/>
                <p:cNvSpPr/>
                <p:nvPr/>
              </p:nvSpPr>
              <p:spPr bwMode="gray">
                <a:xfrm>
                  <a:off x="1974077" y="3593018"/>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49" name="Oval 148"/>
                <p:cNvSpPr/>
                <p:nvPr/>
              </p:nvSpPr>
              <p:spPr bwMode="gray">
                <a:xfrm>
                  <a:off x="2471738" y="3621881"/>
                  <a:ext cx="47625" cy="47625"/>
                </a:xfrm>
                <a:prstGeom prst="ellipse">
                  <a:avLst/>
                </a:prstGeom>
                <a:solidFill>
                  <a:schemeClr val="bg2"/>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grpSp>
        <p:grpSp>
          <p:nvGrpSpPr>
            <p:cNvPr id="154" name="Group 153"/>
            <p:cNvGrpSpPr/>
            <p:nvPr/>
          </p:nvGrpSpPr>
          <p:grpSpPr>
            <a:xfrm>
              <a:off x="1301733" y="2999678"/>
              <a:ext cx="589660" cy="333664"/>
              <a:chOff x="1974077" y="3593018"/>
              <a:chExt cx="589660" cy="333664"/>
            </a:xfrm>
          </p:grpSpPr>
          <p:grpSp>
            <p:nvGrpSpPr>
              <p:cNvPr id="155" name="Group 154"/>
              <p:cNvGrpSpPr/>
              <p:nvPr/>
            </p:nvGrpSpPr>
            <p:grpSpPr>
              <a:xfrm>
                <a:off x="1974077" y="3593018"/>
                <a:ext cx="589660" cy="97920"/>
                <a:chOff x="1974077" y="3593018"/>
                <a:chExt cx="589660" cy="97920"/>
              </a:xfrm>
            </p:grpSpPr>
            <p:sp>
              <p:nvSpPr>
                <p:cNvPr id="162" name="Rectangle 161"/>
                <p:cNvSpPr/>
                <p:nvPr/>
              </p:nvSpPr>
              <p:spPr bwMode="gray">
                <a:xfrm>
                  <a:off x="1974077" y="3593018"/>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63" name="Oval 162"/>
                <p:cNvSpPr/>
                <p:nvPr/>
              </p:nvSpPr>
              <p:spPr bwMode="gray">
                <a:xfrm>
                  <a:off x="2471738" y="3621881"/>
                  <a:ext cx="47625" cy="47625"/>
                </a:xfrm>
                <a:prstGeom prst="ellipse">
                  <a:avLst/>
                </a:prstGeom>
                <a:solidFill>
                  <a:schemeClr val="bg2"/>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grpSp>
            <p:nvGrpSpPr>
              <p:cNvPr id="156" name="Group 155"/>
              <p:cNvGrpSpPr/>
              <p:nvPr/>
            </p:nvGrpSpPr>
            <p:grpSpPr>
              <a:xfrm>
                <a:off x="1974077" y="3712081"/>
                <a:ext cx="589660" cy="97920"/>
                <a:chOff x="1974077" y="3590637"/>
                <a:chExt cx="589660" cy="97920"/>
              </a:xfrm>
            </p:grpSpPr>
            <p:sp>
              <p:nvSpPr>
                <p:cNvPr id="160" name="Rectangle 159"/>
                <p:cNvSpPr/>
                <p:nvPr/>
              </p:nvSpPr>
              <p:spPr bwMode="gray">
                <a:xfrm>
                  <a:off x="1974077" y="3590637"/>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61" name="Oval 160"/>
                <p:cNvSpPr/>
                <p:nvPr/>
              </p:nvSpPr>
              <p:spPr bwMode="gray">
                <a:xfrm>
                  <a:off x="2471738" y="3619500"/>
                  <a:ext cx="47625" cy="47625"/>
                </a:xfrm>
                <a:prstGeom prst="ellipse">
                  <a:avLst/>
                </a:prstGeom>
                <a:solidFill>
                  <a:schemeClr val="bg2"/>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grpSp>
            <p:nvGrpSpPr>
              <p:cNvPr id="157" name="Group 156"/>
              <p:cNvGrpSpPr/>
              <p:nvPr/>
            </p:nvGrpSpPr>
            <p:grpSpPr>
              <a:xfrm>
                <a:off x="1974077" y="3828762"/>
                <a:ext cx="589660" cy="97920"/>
                <a:chOff x="1974077" y="3593018"/>
                <a:chExt cx="589660" cy="97920"/>
              </a:xfrm>
            </p:grpSpPr>
            <p:sp>
              <p:nvSpPr>
                <p:cNvPr id="158" name="Rectangle 157"/>
                <p:cNvSpPr/>
                <p:nvPr/>
              </p:nvSpPr>
              <p:spPr bwMode="gray">
                <a:xfrm>
                  <a:off x="1974077" y="3593018"/>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59" name="Oval 158"/>
                <p:cNvSpPr/>
                <p:nvPr/>
              </p:nvSpPr>
              <p:spPr bwMode="gray">
                <a:xfrm>
                  <a:off x="2471738" y="3621881"/>
                  <a:ext cx="47625" cy="47625"/>
                </a:xfrm>
                <a:prstGeom prst="ellipse">
                  <a:avLst/>
                </a:prstGeom>
                <a:solidFill>
                  <a:schemeClr val="bg2"/>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grpSp>
        <p:grpSp>
          <p:nvGrpSpPr>
            <p:cNvPr id="164" name="Group 163"/>
            <p:cNvGrpSpPr/>
            <p:nvPr/>
          </p:nvGrpSpPr>
          <p:grpSpPr>
            <a:xfrm>
              <a:off x="2637615" y="2999678"/>
              <a:ext cx="589660" cy="333664"/>
              <a:chOff x="1974077" y="3593018"/>
              <a:chExt cx="589660" cy="333664"/>
            </a:xfrm>
          </p:grpSpPr>
          <p:grpSp>
            <p:nvGrpSpPr>
              <p:cNvPr id="165" name="Group 164"/>
              <p:cNvGrpSpPr/>
              <p:nvPr/>
            </p:nvGrpSpPr>
            <p:grpSpPr>
              <a:xfrm>
                <a:off x="1974077" y="3593018"/>
                <a:ext cx="589660" cy="97920"/>
                <a:chOff x="1974077" y="3593018"/>
                <a:chExt cx="589660" cy="97920"/>
              </a:xfrm>
            </p:grpSpPr>
            <p:sp>
              <p:nvSpPr>
                <p:cNvPr id="172" name="Rectangle 171"/>
                <p:cNvSpPr/>
                <p:nvPr/>
              </p:nvSpPr>
              <p:spPr bwMode="gray">
                <a:xfrm>
                  <a:off x="1974077" y="3593018"/>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73" name="Oval 172"/>
                <p:cNvSpPr/>
                <p:nvPr/>
              </p:nvSpPr>
              <p:spPr bwMode="gray">
                <a:xfrm>
                  <a:off x="2471738" y="3621881"/>
                  <a:ext cx="47625" cy="47625"/>
                </a:xfrm>
                <a:prstGeom prst="ellipse">
                  <a:avLst/>
                </a:prstGeom>
                <a:solidFill>
                  <a:schemeClr val="bg2"/>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grpSp>
            <p:nvGrpSpPr>
              <p:cNvPr id="166" name="Group 165"/>
              <p:cNvGrpSpPr/>
              <p:nvPr/>
            </p:nvGrpSpPr>
            <p:grpSpPr>
              <a:xfrm>
                <a:off x="1974077" y="3712081"/>
                <a:ext cx="589660" cy="97920"/>
                <a:chOff x="1974077" y="3590637"/>
                <a:chExt cx="589660" cy="97920"/>
              </a:xfrm>
            </p:grpSpPr>
            <p:sp>
              <p:nvSpPr>
                <p:cNvPr id="170" name="Rectangle 169"/>
                <p:cNvSpPr/>
                <p:nvPr/>
              </p:nvSpPr>
              <p:spPr bwMode="gray">
                <a:xfrm>
                  <a:off x="1974077" y="3590637"/>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71" name="Oval 170"/>
                <p:cNvSpPr/>
                <p:nvPr/>
              </p:nvSpPr>
              <p:spPr bwMode="gray">
                <a:xfrm>
                  <a:off x="2471738" y="3619500"/>
                  <a:ext cx="47625" cy="47625"/>
                </a:xfrm>
                <a:prstGeom prst="ellipse">
                  <a:avLst/>
                </a:prstGeom>
                <a:solidFill>
                  <a:schemeClr val="bg2"/>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grpSp>
            <p:nvGrpSpPr>
              <p:cNvPr id="167" name="Group 166"/>
              <p:cNvGrpSpPr/>
              <p:nvPr/>
            </p:nvGrpSpPr>
            <p:grpSpPr>
              <a:xfrm>
                <a:off x="1974077" y="3828762"/>
                <a:ext cx="589660" cy="97920"/>
                <a:chOff x="1974077" y="3593018"/>
                <a:chExt cx="589660" cy="97920"/>
              </a:xfrm>
            </p:grpSpPr>
            <p:sp>
              <p:nvSpPr>
                <p:cNvPr id="168" name="Rectangle 167"/>
                <p:cNvSpPr/>
                <p:nvPr/>
              </p:nvSpPr>
              <p:spPr bwMode="gray">
                <a:xfrm>
                  <a:off x="1974077" y="3593018"/>
                  <a:ext cx="589660" cy="97920"/>
                </a:xfrm>
                <a:prstGeom prst="rect">
                  <a:avLst/>
                </a:prstGeom>
                <a:solidFill>
                  <a:schemeClr val="accent2">
                    <a:lumMod val="75000"/>
                  </a:schemeClr>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sp>
              <p:nvSpPr>
                <p:cNvPr id="169" name="Oval 168"/>
                <p:cNvSpPr/>
                <p:nvPr/>
              </p:nvSpPr>
              <p:spPr bwMode="gray">
                <a:xfrm>
                  <a:off x="2471738" y="3621881"/>
                  <a:ext cx="47625" cy="47625"/>
                </a:xfrm>
                <a:prstGeom prst="ellipse">
                  <a:avLst/>
                </a:prstGeom>
                <a:solidFill>
                  <a:schemeClr val="bg2"/>
                </a:solidFill>
              </p:spPr>
              <p:txBody>
                <a:bodyPr wrap="square" rtlCol="0" anchor="ctr" anchorCtr="1">
                  <a:noAutofit/>
                </a:bodyPr>
                <a:lstStyle/>
                <a:p>
                  <a:pPr algn="ctr" defTabSz="1082040"/>
                  <a:endParaRPr lang="en-US" sz="1200" dirty="0">
                    <a:solidFill>
                      <a:srgbClr val="FFFFFF"/>
                    </a:solidFill>
                    <a:cs typeface="Arial" panose="020B0604020202020204"/>
                  </a:endParaRPr>
                </a:p>
              </p:txBody>
            </p:sp>
          </p:grpSp>
        </p:grpSp>
        <p:sp>
          <p:nvSpPr>
            <p:cNvPr id="174" name="Rectangle 173"/>
            <p:cNvSpPr/>
            <p:nvPr/>
          </p:nvSpPr>
          <p:spPr bwMode="gray">
            <a:xfrm>
              <a:off x="1317159" y="3014950"/>
              <a:ext cx="401924" cy="64008"/>
            </a:xfrm>
            <a:prstGeom prst="rect">
              <a:avLst/>
            </a:prstGeom>
            <a:solidFill>
              <a:schemeClr val="accent5"/>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75" name="Rectangle 174"/>
            <p:cNvSpPr/>
            <p:nvPr/>
          </p:nvSpPr>
          <p:spPr bwMode="gray">
            <a:xfrm>
              <a:off x="1317159" y="3132865"/>
              <a:ext cx="401924" cy="64008"/>
            </a:xfrm>
            <a:prstGeom prst="rect">
              <a:avLst/>
            </a:prstGeom>
            <a:solidFill>
              <a:schemeClr val="accent5"/>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76" name="Rectangle 175"/>
            <p:cNvSpPr/>
            <p:nvPr/>
          </p:nvSpPr>
          <p:spPr bwMode="gray">
            <a:xfrm>
              <a:off x="1316744" y="3249614"/>
              <a:ext cx="401924" cy="64008"/>
            </a:xfrm>
            <a:prstGeom prst="rect">
              <a:avLst/>
            </a:prstGeom>
            <a:solidFill>
              <a:schemeClr val="accent5"/>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89" name="Rectangle 188"/>
            <p:cNvSpPr/>
            <p:nvPr/>
          </p:nvSpPr>
          <p:spPr bwMode="gray">
            <a:xfrm>
              <a:off x="2702654" y="2960569"/>
              <a:ext cx="396344" cy="394289"/>
            </a:xfrm>
            <a:prstGeom prst="rect">
              <a:avLst/>
            </a:prstGeom>
            <a:solidFill>
              <a:schemeClr val="tx2"/>
            </a:solidFill>
          </p:spPr>
          <p:txBody>
            <a:bodyPr wrap="square" lIns="0" rIns="0" rtlCol="0" anchor="ctr" anchorCtr="1">
              <a:noAutofit/>
            </a:bodyPr>
            <a:lstStyle/>
            <a:p>
              <a:pPr algn="ctr" defTabSz="1082040"/>
              <a:r>
                <a:rPr lang="en-US" sz="1000" dirty="0">
                  <a:solidFill>
                    <a:srgbClr val="FFFFFF"/>
                  </a:solidFill>
                  <a:latin typeface="BentonSans Medium" panose="02000603000000020004" pitchFamily="2" charset="0"/>
                  <a:cs typeface="Arial" panose="020B0604020202020204"/>
                </a:rPr>
                <a:t>Log</a:t>
              </a:r>
              <a:endParaRPr lang="en-US" sz="1000" dirty="0">
                <a:solidFill>
                  <a:srgbClr val="FFFFFF"/>
                </a:solidFill>
                <a:latin typeface="BentonSans Medium" panose="02000603000000020004" pitchFamily="2" charset="0"/>
                <a:cs typeface="Arial" panose="020B0604020202020204"/>
              </a:endParaRPr>
            </a:p>
          </p:txBody>
        </p:sp>
        <p:cxnSp>
          <p:nvCxnSpPr>
            <p:cNvPr id="190" name="Straight Arrow Connector 189"/>
            <p:cNvCxnSpPr/>
            <p:nvPr/>
          </p:nvCxnSpPr>
          <p:spPr>
            <a:xfrm>
              <a:off x="1598969" y="1982117"/>
              <a:ext cx="1" cy="256032"/>
            </a:xfrm>
            <a:prstGeom prst="straightConnector1">
              <a:avLst/>
            </a:prstGeom>
            <a:ln w="34925">
              <a:solidFill>
                <a:schemeClr val="accent5"/>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a:xfrm>
              <a:off x="1349998" y="1982117"/>
              <a:ext cx="1" cy="256032"/>
            </a:xfrm>
            <a:prstGeom prst="straightConnector1">
              <a:avLst/>
            </a:prstGeom>
            <a:ln w="34925">
              <a:solidFill>
                <a:schemeClr val="accent5"/>
              </a:solidFill>
              <a:prstDash val="sysDot"/>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bwMode="gray">
            <a:xfrm>
              <a:off x="1156363" y="2176066"/>
              <a:ext cx="2169897" cy="547728"/>
            </a:xfrm>
            <a:prstGeom prst="rect">
              <a:avLst/>
            </a:prstGeom>
            <a:solidFill>
              <a:schemeClr val="bg1">
                <a:lumMod val="85000"/>
              </a:schemeClr>
            </a:solidFill>
          </p:spPr>
          <p:txBody>
            <a:bodyPr vert="vert270" wrap="square" rtlCol="0" anchor="b" anchorCtr="0">
              <a:noAutofit/>
            </a:bodyPr>
            <a:lstStyle/>
            <a:p>
              <a:pPr algn="ctr" defTabSz="1082040"/>
              <a:r>
                <a:rPr lang="en-US" sz="800" dirty="0">
                  <a:solidFill>
                    <a:srgbClr val="000000"/>
                  </a:solidFill>
                  <a:latin typeface="BentonSans Medium" panose="02000603000000020004" pitchFamily="2" charset="0"/>
                </a:rPr>
                <a:t>Memory</a:t>
              </a:r>
              <a:endParaRPr lang="en-US" sz="1200" dirty="0">
                <a:solidFill>
                  <a:srgbClr val="FFFFFF"/>
                </a:solidFill>
                <a:latin typeface="BentonSans Medium" panose="02000603000000020004" pitchFamily="2" charset="0"/>
                <a:cs typeface="Arial" panose="020B0604020202020204"/>
              </a:endParaRPr>
            </a:p>
          </p:txBody>
        </p:sp>
        <p:pic>
          <p:nvPicPr>
            <p:cNvPr id="139" name="Picture 3" descr="\\psf\Home\Graphic Tank\chip no white-100.png"/>
            <p:cNvPicPr>
              <a:picLocks noChangeAspect="1" noChangeArrowheads="1"/>
            </p:cNvPicPr>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38000"/>
                      </a14:imgEffect>
                    </a14:imgLayer>
                  </a14:imgProps>
                </a:ext>
              </a:extLst>
            </a:blip>
            <a:srcRect/>
            <a:stretch>
              <a:fillRect/>
            </a:stretch>
          </p:blipFill>
          <p:spPr bwMode="auto">
            <a:xfrm>
              <a:off x="1453551" y="2228514"/>
              <a:ext cx="463015" cy="435164"/>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3" descr="\\psf\Home\Graphic Tank\chip no white-100.png"/>
            <p:cNvPicPr>
              <a:picLocks noChangeAspect="1" noChangeArrowheads="1"/>
            </p:cNvPicPr>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38000"/>
                      </a14:imgEffect>
                    </a14:imgLayer>
                  </a14:imgProps>
                </a:ext>
              </a:extLst>
            </a:blip>
            <a:srcRect/>
            <a:stretch>
              <a:fillRect/>
            </a:stretch>
          </p:blipFill>
          <p:spPr bwMode="auto">
            <a:xfrm>
              <a:off x="2015070" y="2228514"/>
              <a:ext cx="463015" cy="435164"/>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3" descr="\\psf\Home\Graphic Tank\chip no white-100.png"/>
            <p:cNvPicPr>
              <a:picLocks noChangeAspect="1" noChangeArrowheads="1"/>
            </p:cNvPicPr>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38000"/>
                      </a14:imgEffect>
                    </a14:imgLayer>
                  </a14:imgProps>
                </a:ext>
              </a:extLst>
            </a:blip>
            <a:srcRect/>
            <a:stretch>
              <a:fillRect/>
            </a:stretch>
          </p:blipFill>
          <p:spPr bwMode="auto">
            <a:xfrm>
              <a:off x="2586891" y="2228514"/>
              <a:ext cx="463015" cy="435164"/>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p:cNvSpPr/>
            <p:nvPr/>
          </p:nvSpPr>
          <p:spPr bwMode="gray">
            <a:xfrm>
              <a:off x="2094210" y="2290648"/>
              <a:ext cx="310896" cy="310896"/>
            </a:xfrm>
            <a:prstGeom prst="rect">
              <a:avLst/>
            </a:prstGeom>
            <a:solidFill>
              <a:schemeClr val="accent5"/>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36" name="Rectangle 135"/>
            <p:cNvSpPr/>
            <p:nvPr/>
          </p:nvSpPr>
          <p:spPr bwMode="gray">
            <a:xfrm>
              <a:off x="1156363" y="1523579"/>
              <a:ext cx="2169897" cy="517598"/>
            </a:xfrm>
            <a:prstGeom prst="rect">
              <a:avLst/>
            </a:prstGeom>
            <a:solidFill>
              <a:schemeClr val="bg1">
                <a:lumMod val="85000"/>
              </a:schemeClr>
            </a:solidFill>
          </p:spPr>
          <p:txBody>
            <a:bodyPr wrap="square" rtlCol="0" anchor="ctr" anchorCtr="1">
              <a:noAutofit/>
            </a:bodyPr>
            <a:lstStyle/>
            <a:p>
              <a:pPr algn="ctr" defTabSz="1082040"/>
              <a:r>
                <a:rPr lang="en-US" sz="1000" dirty="0">
                  <a:solidFill>
                    <a:srgbClr val="000000"/>
                  </a:solidFill>
                  <a:latin typeface="BentonSans Medium" panose="02000603000000020004" pitchFamily="2" charset="0"/>
                </a:rPr>
                <a:t>CPU</a:t>
              </a:r>
              <a:endParaRPr lang="en-US" sz="2900" dirty="0">
                <a:solidFill>
                  <a:srgbClr val="000000"/>
                </a:solidFill>
                <a:latin typeface="BentonSans Medium" panose="02000603000000020004" pitchFamily="2" charset="0"/>
              </a:endParaRPr>
            </a:p>
          </p:txBody>
        </p:sp>
        <p:grpSp>
          <p:nvGrpSpPr>
            <p:cNvPr id="177" name="Group 176"/>
            <p:cNvGrpSpPr/>
            <p:nvPr/>
          </p:nvGrpSpPr>
          <p:grpSpPr>
            <a:xfrm>
              <a:off x="1475916" y="1576379"/>
              <a:ext cx="445061" cy="426982"/>
              <a:chOff x="354768" y="1386119"/>
              <a:chExt cx="1313474" cy="1172151"/>
            </a:xfrm>
          </p:grpSpPr>
          <p:pic>
            <p:nvPicPr>
              <p:cNvPr id="178" name="Picture 3" descr="\\psf\Home\Graphic Tank\Electronics v1-30.png"/>
              <p:cNvPicPr>
                <a:picLocks noChangeAspect="1" noChangeArrowheads="1"/>
              </p:cNvPicPr>
              <p:nvPr/>
            </p:nvPicPr>
            <p:blipFill>
              <a:blip r:embed="rId1" cstate="print">
                <a:duotone>
                  <a:prstClr val="black"/>
                  <a:schemeClr val="accent2">
                    <a:tint val="45000"/>
                    <a:satMod val="400000"/>
                  </a:schemeClr>
                </a:duotone>
              </a:blip>
              <a:srcRect/>
              <a:stretch>
                <a:fillRect/>
              </a:stretch>
            </p:blipFill>
            <p:spPr bwMode="auto">
              <a:xfrm>
                <a:off x="354768" y="1386119"/>
                <a:ext cx="1313474" cy="1172151"/>
              </a:xfrm>
              <a:prstGeom prst="rect">
                <a:avLst/>
              </a:prstGeom>
              <a:noFill/>
              <a:extLst>
                <a:ext uri="{909E8E84-426E-40DD-AFC4-6F175D3DCCD1}">
                  <a14:hiddenFill xmlns:a14="http://schemas.microsoft.com/office/drawing/2010/main">
                    <a:solidFill>
                      <a:srgbClr val="FFFFFF"/>
                    </a:solidFill>
                  </a14:hiddenFill>
                </a:ext>
              </a:extLst>
            </p:spPr>
          </p:pic>
          <p:sp>
            <p:nvSpPr>
              <p:cNvPr id="179" name="Rectangle 178"/>
              <p:cNvSpPr/>
              <p:nvPr/>
            </p:nvSpPr>
            <p:spPr bwMode="gray">
              <a:xfrm>
                <a:off x="668106" y="1626203"/>
                <a:ext cx="310896" cy="310896"/>
              </a:xfrm>
              <a:prstGeom prst="rect">
                <a:avLst/>
              </a:prstGeom>
              <a:solidFill>
                <a:schemeClr val="accent5"/>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80" name="Rectangle 179"/>
              <p:cNvSpPr/>
              <p:nvPr/>
            </p:nvSpPr>
            <p:spPr bwMode="gray">
              <a:xfrm>
                <a:off x="1040340" y="1626203"/>
                <a:ext cx="310896" cy="310896"/>
              </a:xfrm>
              <a:prstGeom prst="rect">
                <a:avLst/>
              </a:prstGeom>
              <a:solidFill>
                <a:schemeClr val="accent5"/>
              </a:solid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81" name="Rectangle 180"/>
              <p:cNvSpPr/>
              <p:nvPr/>
            </p:nvSpPr>
            <p:spPr bwMode="gray">
              <a:xfrm>
                <a:off x="668106" y="1990345"/>
                <a:ext cx="310896" cy="310896"/>
              </a:xfrm>
              <a:prstGeom prst="rect">
                <a:avLst/>
              </a:prstGeom>
              <a:no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82" name="Rectangle 181"/>
              <p:cNvSpPr/>
              <p:nvPr/>
            </p:nvSpPr>
            <p:spPr bwMode="gray">
              <a:xfrm>
                <a:off x="1040340" y="1990345"/>
                <a:ext cx="310896" cy="310896"/>
              </a:xfrm>
              <a:prstGeom prst="rect">
                <a:avLst/>
              </a:prstGeom>
              <a:no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grpSp>
        <p:grpSp>
          <p:nvGrpSpPr>
            <p:cNvPr id="183" name="Group 182"/>
            <p:cNvGrpSpPr/>
            <p:nvPr/>
          </p:nvGrpSpPr>
          <p:grpSpPr>
            <a:xfrm>
              <a:off x="2521944" y="1576379"/>
              <a:ext cx="445061" cy="426982"/>
              <a:chOff x="354768" y="1386119"/>
              <a:chExt cx="1313474" cy="1172151"/>
            </a:xfrm>
          </p:grpSpPr>
          <p:pic>
            <p:nvPicPr>
              <p:cNvPr id="184" name="Picture 3" descr="\\psf\Home\Graphic Tank\Electronics v1-30.png"/>
              <p:cNvPicPr>
                <a:picLocks noChangeAspect="1" noChangeArrowheads="1"/>
              </p:cNvPicPr>
              <p:nvPr/>
            </p:nvPicPr>
            <p:blipFill>
              <a:blip r:embed="rId1" cstate="print">
                <a:duotone>
                  <a:prstClr val="black"/>
                  <a:schemeClr val="accent2">
                    <a:tint val="45000"/>
                    <a:satMod val="400000"/>
                  </a:schemeClr>
                </a:duotone>
              </a:blip>
              <a:srcRect/>
              <a:stretch>
                <a:fillRect/>
              </a:stretch>
            </p:blipFill>
            <p:spPr bwMode="auto">
              <a:xfrm>
                <a:off x="354768" y="1386119"/>
                <a:ext cx="1313474" cy="1172151"/>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p:cNvSpPr/>
              <p:nvPr/>
            </p:nvSpPr>
            <p:spPr bwMode="gray">
              <a:xfrm>
                <a:off x="668106" y="1626203"/>
                <a:ext cx="310896" cy="310896"/>
              </a:xfrm>
              <a:prstGeom prst="rect">
                <a:avLst/>
              </a:prstGeom>
              <a:no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86" name="Rectangle 185"/>
              <p:cNvSpPr/>
              <p:nvPr/>
            </p:nvSpPr>
            <p:spPr bwMode="gray">
              <a:xfrm>
                <a:off x="1040340" y="1626203"/>
                <a:ext cx="310896" cy="310896"/>
              </a:xfrm>
              <a:prstGeom prst="rect">
                <a:avLst/>
              </a:prstGeom>
              <a:no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87" name="Rectangle 186"/>
              <p:cNvSpPr/>
              <p:nvPr/>
            </p:nvSpPr>
            <p:spPr bwMode="gray">
              <a:xfrm>
                <a:off x="668106" y="1990345"/>
                <a:ext cx="310896" cy="310896"/>
              </a:xfrm>
              <a:prstGeom prst="rect">
                <a:avLst/>
              </a:prstGeom>
              <a:no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sp>
            <p:nvSpPr>
              <p:cNvPr id="188" name="Rectangle 187"/>
              <p:cNvSpPr/>
              <p:nvPr/>
            </p:nvSpPr>
            <p:spPr bwMode="gray">
              <a:xfrm>
                <a:off x="1040340" y="1990345"/>
                <a:ext cx="310896" cy="310896"/>
              </a:xfrm>
              <a:prstGeom prst="rect">
                <a:avLst/>
              </a:prstGeom>
              <a:noFill/>
              <a:ln w="6350">
                <a:solidFill>
                  <a:schemeClr val="bg1"/>
                </a:solidFill>
              </a:ln>
            </p:spPr>
            <p:txBody>
              <a:bodyPr wrap="none" rtlCol="0" anchor="ctr" anchorCtr="1">
                <a:noAutofit/>
              </a:bodyPr>
              <a:lstStyle/>
              <a:p>
                <a:pPr algn="ctr" defTabSz="1082040"/>
                <a:endParaRPr lang="en-US" sz="1500" b="1" dirty="0">
                  <a:solidFill>
                    <a:srgbClr val="FFFFFF"/>
                  </a:solidFill>
                  <a:cs typeface="Arial" panose="020B0604020202020204"/>
                </a:endParaRPr>
              </a:p>
            </p:txBody>
          </p:sp>
        </p:grpSp>
      </p:grpSp>
      <p:sp>
        <p:nvSpPr>
          <p:cNvPr id="194" name="Title 8"/>
          <p:cNvSpPr>
            <a:spLocks noGrp="1"/>
          </p:cNvSpPr>
          <p:nvPr>
            <p:ph type="title"/>
          </p:nvPr>
        </p:nvSpPr>
        <p:spPr>
          <a:xfrm>
            <a:off x="432112" y="401891"/>
            <a:ext cx="11763063" cy="618292"/>
          </a:xfrm>
        </p:spPr>
        <p:txBody>
          <a:bodyPr/>
          <a:lstStyle/>
          <a:p>
            <a:r>
              <a:rPr lang="zh-CN" altLang="en-US" kern="0" dirty="0">
                <a:latin typeface="微软雅黑" panose="020B0503020204020204" pitchFamily="34" charset="-122"/>
                <a:ea typeface="微软雅黑" panose="020B0503020204020204" pitchFamily="34" charset="-122"/>
                <a:cs typeface="Arial" panose="020B0604020202020204" pitchFamily="34" charset="0"/>
              </a:rPr>
              <a:t>数据完全的内存处理</a:t>
            </a:r>
            <a:endParaRPr lang="en-US" sz="14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Rectangle 1"/>
          <p:cNvSpPr/>
          <p:nvPr/>
        </p:nvSpPr>
        <p:spPr>
          <a:xfrm>
            <a:off x="5660184" y="2374210"/>
            <a:ext cx="5931873" cy="2325933"/>
          </a:xfrm>
          <a:prstGeom prst="rect">
            <a:avLst/>
          </a:prstGeom>
        </p:spPr>
        <p:txBody>
          <a:bodyPr wrap="square" lIns="108878" tIns="54439" rIns="108878" bIns="54439">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不需要</a:t>
            </a:r>
            <a:r>
              <a:rPr lang="zh-CN" altLang="en-US" sz="2400" b="1"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数据库调优</a:t>
            </a:r>
            <a:endParaRPr lang="zh-CN" altLang="en-US" sz="2400" b="1"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不需要</a:t>
            </a:r>
            <a:r>
              <a:rPr lang="zh-CN" altLang="en-US" sz="2400" b="1"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索引</a:t>
            </a:r>
            <a:endParaRPr lang="zh-CN" altLang="en-US" sz="2400" b="1"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不需要</a:t>
            </a:r>
            <a:r>
              <a:rPr lang="zh-CN" altLang="en-US" sz="2400" b="1"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缓存</a:t>
            </a:r>
            <a:endParaRPr lang="zh-CN" altLang="en-US" sz="2400" b="1"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cs typeface="Calibri" panose="020F0502020204030204" pitchFamily="34" charset="0"/>
              </a:rPr>
              <a:t>不需要</a:t>
            </a:r>
            <a:r>
              <a:rPr lang="zh-CN" altLang="en-US" sz="2400" b="1"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物化视图</a:t>
            </a:r>
            <a:endParaRPr lang="zh-CN" altLang="en-US" sz="2400" b="1" i="1"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196" name="Picture 1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3834" y="2587114"/>
            <a:ext cx="2638223" cy="1667642"/>
          </a:xfrm>
          <a:prstGeom prst="rect">
            <a:avLst/>
          </a:prstGeom>
        </p:spPr>
      </p:pic>
      <p:sp>
        <p:nvSpPr>
          <p:cNvPr id="3" name="Rectangle 2"/>
          <p:cNvSpPr/>
          <p:nvPr/>
        </p:nvSpPr>
        <p:spPr>
          <a:xfrm>
            <a:off x="5081232" y="1381622"/>
            <a:ext cx="6455114" cy="756272"/>
          </a:xfrm>
          <a:prstGeom prst="rect">
            <a:avLst/>
          </a:prstGeom>
        </p:spPr>
        <p:txBody>
          <a:bodyPr wrap="square" lIns="108878" tIns="54439" rIns="108878" bIns="54439">
            <a:spAutoFit/>
          </a:bodyPr>
          <a:lstStyle/>
          <a:p>
            <a:r>
              <a:rPr lang="zh-CN" altLang="en-US"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现代化的计算架构瓶颈已经从磁盘到内存的限制转变到内存到</a:t>
            </a:r>
            <a:r>
              <a:rPr lang="en-US" altLang="zh-CN"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CPU</a:t>
            </a:r>
            <a:r>
              <a:rPr lang="zh-CN" altLang="en-US"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缓存的限制</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200" dirty="0">
                <a:latin typeface="微软雅黑" panose="020B0503020204020204" pitchFamily="34" charset="-122"/>
                <a:ea typeface="微软雅黑" panose="020B0503020204020204" pitchFamily="34" charset="-122"/>
              </a:rPr>
              <a:t>SAP HANA</a:t>
            </a:r>
            <a:r>
              <a:rPr lang="zh-CN" altLang="en-US" sz="3200" dirty="0">
                <a:latin typeface="微软雅黑" panose="020B0503020204020204" pitchFamily="34" charset="-122"/>
                <a:ea typeface="微软雅黑" panose="020B0503020204020204" pitchFamily="34" charset="-122"/>
              </a:rPr>
              <a:t>一些技术特征</a:t>
            </a:r>
            <a:endParaRPr lang="en-US" dirty="0"/>
          </a:p>
        </p:txBody>
      </p:sp>
      <p:grpSp>
        <p:nvGrpSpPr>
          <p:cNvPr id="320" name="Group 319"/>
          <p:cNvGrpSpPr/>
          <p:nvPr/>
        </p:nvGrpSpPr>
        <p:grpSpPr>
          <a:xfrm>
            <a:off x="854538" y="3734202"/>
            <a:ext cx="10190708" cy="1634724"/>
            <a:chOff x="854538" y="3576156"/>
            <a:chExt cx="10190708" cy="1634724"/>
          </a:xfrm>
        </p:grpSpPr>
        <p:sp>
          <p:nvSpPr>
            <p:cNvPr id="101" name="TextBox 100"/>
            <p:cNvSpPr txBox="1"/>
            <p:nvPr/>
          </p:nvSpPr>
          <p:spPr>
            <a:xfrm>
              <a:off x="2928997" y="4670052"/>
              <a:ext cx="1852286" cy="540828"/>
            </a:xfrm>
            <a:prstGeom prst="rect">
              <a:avLst/>
            </a:prstGeom>
            <a:noFill/>
          </p:spPr>
          <p:txBody>
            <a:bodyPr wrap="square" lIns="108878" tIns="54439" rIns="108878" bIns="54439" rtlCol="0">
              <a:spAutoFit/>
            </a:bodyPr>
            <a:lstStyle/>
            <a:p>
              <a:pPr algn="ctr" defTabSz="1089025">
                <a:defRPr/>
              </a:pPr>
              <a:r>
                <a:rPr lang="zh-CN" altLang="en-US" sz="1400" dirty="0">
                  <a:latin typeface="微软雅黑" panose="020B0503020204020204" pitchFamily="34" charset="-122"/>
                  <a:ea typeface="微软雅黑" panose="020B0503020204020204" pitchFamily="34" charset="-122"/>
                  <a:cs typeface="Lucida Grande" charset="0"/>
                  <a:sym typeface="Lucida Grande" charset="0"/>
                </a:rPr>
                <a:t>行列数据统一</a:t>
              </a:r>
              <a:r>
                <a:rPr lang="en-US" altLang="zh-CN" sz="1400" dirty="0">
                  <a:latin typeface="微软雅黑" panose="020B0503020204020204" pitchFamily="34" charset="-122"/>
                  <a:ea typeface="微软雅黑" panose="020B0503020204020204" pitchFamily="34" charset="-122"/>
                  <a:cs typeface="Lucida Grande" charset="0"/>
                  <a:sym typeface="Lucida Grande" charset="0"/>
                </a:rPr>
                <a:t>SQL</a:t>
              </a:r>
              <a:r>
                <a:rPr lang="zh-CN" altLang="en-US" sz="1400" dirty="0">
                  <a:latin typeface="微软雅黑" panose="020B0503020204020204" pitchFamily="34" charset="-122"/>
                  <a:ea typeface="微软雅黑" panose="020B0503020204020204" pitchFamily="34" charset="-122"/>
                  <a:cs typeface="Lucida Grande" charset="0"/>
                  <a:sym typeface="Lucida Grande" charset="0"/>
                </a:rPr>
                <a:t>查询</a:t>
              </a:r>
              <a:endParaRPr lang="en-US" sz="1400" dirty="0">
                <a:latin typeface="微软雅黑" panose="020B0503020204020204" pitchFamily="34" charset="-122"/>
                <a:ea typeface="微软雅黑" panose="020B0503020204020204" pitchFamily="34" charset="-122"/>
                <a:cs typeface="Lucida Grande" charset="0"/>
                <a:sym typeface="Lucida Grande" charset="0"/>
              </a:endParaRPr>
            </a:p>
          </p:txBody>
        </p:sp>
        <p:sp>
          <p:nvSpPr>
            <p:cNvPr id="39" name="TextBox 38"/>
            <p:cNvSpPr txBox="1"/>
            <p:nvPr/>
          </p:nvSpPr>
          <p:spPr>
            <a:xfrm>
              <a:off x="854538" y="4767900"/>
              <a:ext cx="1742610"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分区</a:t>
              </a:r>
              <a:endParaRPr lang="en-US" sz="1400" kern="0" dirty="0">
                <a:latin typeface="微软雅黑" panose="020B0503020204020204" pitchFamily="34" charset="-122"/>
                <a:ea typeface="微软雅黑" panose="020B0503020204020204" pitchFamily="34" charset="-122"/>
                <a:cs typeface="ヒラギノ角ゴ ProN W3"/>
              </a:endParaRPr>
            </a:p>
          </p:txBody>
        </p:sp>
        <p:grpSp>
          <p:nvGrpSpPr>
            <p:cNvPr id="41" name="Group 1445"/>
            <p:cNvGrpSpPr/>
            <p:nvPr/>
          </p:nvGrpSpPr>
          <p:grpSpPr>
            <a:xfrm>
              <a:off x="864247" y="3862656"/>
              <a:ext cx="1723191" cy="638675"/>
              <a:chOff x="3133479" y="2457060"/>
              <a:chExt cx="1292057" cy="638527"/>
            </a:xfrm>
          </p:grpSpPr>
          <p:sp>
            <p:nvSpPr>
              <p:cNvPr id="42" name="Rectangle 41"/>
              <p:cNvSpPr/>
              <p:nvPr/>
            </p:nvSpPr>
            <p:spPr bwMode="auto">
              <a:xfrm>
                <a:off x="3133479" y="2457060"/>
                <a:ext cx="492766" cy="638527"/>
              </a:xfrm>
              <a:prstGeom prst="rect">
                <a:avLst/>
              </a:prstGeom>
              <a:solidFill>
                <a:schemeClr val="accent3">
                  <a:lumMod val="5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43" name="Rectangle 42"/>
              <p:cNvSpPr/>
              <p:nvPr/>
            </p:nvSpPr>
            <p:spPr bwMode="auto">
              <a:xfrm>
                <a:off x="3936445" y="2796983"/>
                <a:ext cx="215735" cy="289076"/>
              </a:xfrm>
              <a:prstGeom prst="rect">
                <a:avLst/>
              </a:prstGeom>
              <a:solidFill>
                <a:schemeClr val="accent3"/>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nvGrpSpPr>
              <p:cNvPr id="44" name="Group 256"/>
              <p:cNvGrpSpPr/>
              <p:nvPr/>
            </p:nvGrpSpPr>
            <p:grpSpPr>
              <a:xfrm>
                <a:off x="4200002" y="2465000"/>
                <a:ext cx="221878" cy="297030"/>
                <a:chOff x="8801973" y="4113024"/>
                <a:chExt cx="317213" cy="334041"/>
              </a:xfrm>
              <a:solidFill>
                <a:schemeClr val="accent4">
                  <a:lumMod val="60000"/>
                  <a:lumOff val="40000"/>
                </a:schemeClr>
              </a:solidFill>
              <a:effectLst>
                <a:outerShdw blurRad="50800" dist="38100" dir="2700000" algn="tl" rotWithShape="0">
                  <a:prstClr val="black">
                    <a:alpha val="40000"/>
                  </a:prstClr>
                </a:outerShdw>
              </a:effectLst>
            </p:grpSpPr>
            <p:sp>
              <p:nvSpPr>
                <p:cNvPr id="67" name="Rectangle 66"/>
                <p:cNvSpPr/>
                <p:nvPr/>
              </p:nvSpPr>
              <p:spPr bwMode="auto">
                <a:xfrm>
                  <a:off x="8801973" y="4113024"/>
                  <a:ext cx="138230" cy="146204"/>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68" name="Rectangle 67"/>
                <p:cNvSpPr/>
                <p:nvPr/>
              </p:nvSpPr>
              <p:spPr bwMode="auto">
                <a:xfrm>
                  <a:off x="8980956" y="4113024"/>
                  <a:ext cx="138230" cy="146204"/>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69" name="Rectangle 68"/>
                <p:cNvSpPr/>
                <p:nvPr/>
              </p:nvSpPr>
              <p:spPr bwMode="auto">
                <a:xfrm>
                  <a:off x="8801973" y="4300861"/>
                  <a:ext cx="138230" cy="146204"/>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70" name="Rectangle 69"/>
                <p:cNvSpPr/>
                <p:nvPr/>
              </p:nvSpPr>
              <p:spPr bwMode="auto">
                <a:xfrm>
                  <a:off x="8980956" y="4300861"/>
                  <a:ext cx="138230" cy="146204"/>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grpSp>
            <p:nvGrpSpPr>
              <p:cNvPr id="45" name="Group 257"/>
              <p:cNvGrpSpPr/>
              <p:nvPr/>
            </p:nvGrpSpPr>
            <p:grpSpPr>
              <a:xfrm>
                <a:off x="4201201" y="2796983"/>
                <a:ext cx="96839" cy="115953"/>
                <a:chOff x="9260956" y="4669465"/>
                <a:chExt cx="139998" cy="129364"/>
              </a:xfrm>
              <a:solidFill>
                <a:schemeClr val="accent3">
                  <a:lumMod val="40000"/>
                  <a:lumOff val="60000"/>
                </a:schemeClr>
              </a:solidFill>
              <a:effectLst>
                <a:outerShdw blurRad="50800" dist="38100" dir="2700000" algn="tl" rotWithShape="0">
                  <a:prstClr val="black">
                    <a:alpha val="40000"/>
                  </a:prstClr>
                </a:outerShdw>
              </a:effectLst>
            </p:grpSpPr>
            <p:sp>
              <p:nvSpPr>
                <p:cNvPr id="63" name="Rectangle 62"/>
                <p:cNvSpPr/>
                <p:nvPr/>
              </p:nvSpPr>
              <p:spPr bwMode="auto">
                <a:xfrm>
                  <a:off x="9260956" y="4669465"/>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64" name="Rectangle 63"/>
                <p:cNvSpPr/>
                <p:nvPr/>
              </p:nvSpPr>
              <p:spPr bwMode="auto">
                <a:xfrm>
                  <a:off x="9344245" y="4669465"/>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65" name="Rectangle 64"/>
                <p:cNvSpPr/>
                <p:nvPr/>
              </p:nvSpPr>
              <p:spPr bwMode="auto">
                <a:xfrm>
                  <a:off x="9260956" y="4745666"/>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66" name="Rectangle 65"/>
                <p:cNvSpPr/>
                <p:nvPr/>
              </p:nvSpPr>
              <p:spPr bwMode="auto">
                <a:xfrm>
                  <a:off x="9344245" y="4745666"/>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grpSp>
            <p:nvGrpSpPr>
              <p:cNvPr id="46" name="Group 258"/>
              <p:cNvGrpSpPr/>
              <p:nvPr/>
            </p:nvGrpSpPr>
            <p:grpSpPr>
              <a:xfrm>
                <a:off x="4328697" y="2796983"/>
                <a:ext cx="96839" cy="115953"/>
                <a:chOff x="9260956" y="4669465"/>
                <a:chExt cx="139998" cy="129364"/>
              </a:xfrm>
              <a:solidFill>
                <a:schemeClr val="accent3">
                  <a:lumMod val="40000"/>
                  <a:lumOff val="60000"/>
                </a:schemeClr>
              </a:solidFill>
              <a:effectLst>
                <a:outerShdw blurRad="50800" dist="38100" dir="2700000" algn="tl" rotWithShape="0">
                  <a:prstClr val="black">
                    <a:alpha val="40000"/>
                  </a:prstClr>
                </a:outerShdw>
              </a:effectLst>
            </p:grpSpPr>
            <p:sp>
              <p:nvSpPr>
                <p:cNvPr id="59" name="Rectangle 58"/>
                <p:cNvSpPr/>
                <p:nvPr/>
              </p:nvSpPr>
              <p:spPr bwMode="auto">
                <a:xfrm>
                  <a:off x="9260956" y="4669465"/>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60" name="Rectangle 59"/>
                <p:cNvSpPr/>
                <p:nvPr/>
              </p:nvSpPr>
              <p:spPr bwMode="auto">
                <a:xfrm>
                  <a:off x="9344245" y="4669465"/>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61" name="Rectangle 60"/>
                <p:cNvSpPr/>
                <p:nvPr/>
              </p:nvSpPr>
              <p:spPr bwMode="auto">
                <a:xfrm>
                  <a:off x="9260956" y="4745666"/>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62" name="Rectangle 61"/>
                <p:cNvSpPr/>
                <p:nvPr/>
              </p:nvSpPr>
              <p:spPr bwMode="auto">
                <a:xfrm>
                  <a:off x="9344245" y="4745666"/>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grpSp>
            <p:nvGrpSpPr>
              <p:cNvPr id="47" name="Group 263"/>
              <p:cNvGrpSpPr/>
              <p:nvPr/>
            </p:nvGrpSpPr>
            <p:grpSpPr>
              <a:xfrm>
                <a:off x="4328697" y="2970106"/>
                <a:ext cx="96839" cy="115953"/>
                <a:chOff x="9260956" y="4669465"/>
                <a:chExt cx="139998" cy="129364"/>
              </a:xfrm>
              <a:solidFill>
                <a:schemeClr val="accent3">
                  <a:lumMod val="40000"/>
                  <a:lumOff val="60000"/>
                </a:schemeClr>
              </a:solidFill>
              <a:effectLst>
                <a:outerShdw blurRad="50800" dist="38100" dir="2700000" algn="tl" rotWithShape="0">
                  <a:prstClr val="black">
                    <a:alpha val="40000"/>
                  </a:prstClr>
                </a:outerShdw>
              </a:effectLst>
            </p:grpSpPr>
            <p:sp>
              <p:nvSpPr>
                <p:cNvPr id="55" name="Rectangle 54"/>
                <p:cNvSpPr/>
                <p:nvPr/>
              </p:nvSpPr>
              <p:spPr bwMode="auto">
                <a:xfrm>
                  <a:off x="9260956" y="4669465"/>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56" name="Rectangle 55"/>
                <p:cNvSpPr/>
                <p:nvPr/>
              </p:nvSpPr>
              <p:spPr bwMode="auto">
                <a:xfrm>
                  <a:off x="9344245" y="4669465"/>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57" name="Rectangle 56"/>
                <p:cNvSpPr/>
                <p:nvPr/>
              </p:nvSpPr>
              <p:spPr bwMode="auto">
                <a:xfrm>
                  <a:off x="9260956" y="4745666"/>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58" name="Rectangle 57"/>
                <p:cNvSpPr/>
                <p:nvPr/>
              </p:nvSpPr>
              <p:spPr bwMode="auto">
                <a:xfrm>
                  <a:off x="9344245" y="4745666"/>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grpSp>
            <p:nvGrpSpPr>
              <p:cNvPr id="48" name="Group 268"/>
              <p:cNvGrpSpPr/>
              <p:nvPr/>
            </p:nvGrpSpPr>
            <p:grpSpPr>
              <a:xfrm>
                <a:off x="4201201" y="2970106"/>
                <a:ext cx="96839" cy="115953"/>
                <a:chOff x="9260956" y="4669465"/>
                <a:chExt cx="139998" cy="129364"/>
              </a:xfrm>
              <a:solidFill>
                <a:schemeClr val="accent3">
                  <a:lumMod val="40000"/>
                  <a:lumOff val="60000"/>
                </a:schemeClr>
              </a:solidFill>
              <a:effectLst>
                <a:outerShdw blurRad="50800" dist="38100" dir="2700000" algn="tl" rotWithShape="0">
                  <a:prstClr val="black">
                    <a:alpha val="40000"/>
                  </a:prstClr>
                </a:outerShdw>
              </a:effectLst>
            </p:grpSpPr>
            <p:sp>
              <p:nvSpPr>
                <p:cNvPr id="51" name="Rectangle 50"/>
                <p:cNvSpPr/>
                <p:nvPr/>
              </p:nvSpPr>
              <p:spPr bwMode="auto">
                <a:xfrm>
                  <a:off x="9260956" y="4669465"/>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52" name="Rectangle 51"/>
                <p:cNvSpPr/>
                <p:nvPr/>
              </p:nvSpPr>
              <p:spPr bwMode="auto">
                <a:xfrm>
                  <a:off x="9344245" y="4669465"/>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53" name="Rectangle 52"/>
                <p:cNvSpPr/>
                <p:nvPr/>
              </p:nvSpPr>
              <p:spPr bwMode="auto">
                <a:xfrm>
                  <a:off x="9260956" y="4745666"/>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54" name="Rectangle 53"/>
                <p:cNvSpPr/>
                <p:nvPr/>
              </p:nvSpPr>
              <p:spPr bwMode="auto">
                <a:xfrm>
                  <a:off x="9344245" y="4745666"/>
                  <a:ext cx="56709" cy="53163"/>
                </a:xfrm>
                <a:prstGeom prst="rect">
                  <a:avLst/>
                </a:prstGeom>
                <a:grpFill/>
                <a:ln w="19050"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sp>
            <p:nvSpPr>
              <p:cNvPr id="49" name="Rectangle 48"/>
              <p:cNvSpPr/>
              <p:nvPr/>
            </p:nvSpPr>
            <p:spPr bwMode="auto">
              <a:xfrm>
                <a:off x="3938896" y="2465000"/>
                <a:ext cx="215735" cy="289076"/>
              </a:xfrm>
              <a:prstGeom prst="rect">
                <a:avLst/>
              </a:prstGeom>
              <a:solidFill>
                <a:schemeClr val="accent4"/>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50" name="Right Arrow 49"/>
              <p:cNvSpPr/>
              <p:nvPr/>
            </p:nvSpPr>
            <p:spPr bwMode="auto">
              <a:xfrm>
                <a:off x="3684727" y="2686779"/>
                <a:ext cx="197659" cy="213439"/>
              </a:xfrm>
              <a:prstGeom prst="rightArrow">
                <a:avLst/>
              </a:prstGeom>
              <a:solidFill>
                <a:schemeClr val="bg1">
                  <a:lumMod val="95000"/>
                </a:schemeClr>
              </a:solid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sp>
          <p:nvSpPr>
            <p:cNvPr id="71" name="TextBox 70"/>
            <p:cNvSpPr txBox="1"/>
            <p:nvPr/>
          </p:nvSpPr>
          <p:spPr>
            <a:xfrm>
              <a:off x="5045057" y="4675546"/>
              <a:ext cx="1716240"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单租户</a:t>
              </a:r>
              <a:r>
                <a:rPr lang="en-US" altLang="zh-CN" sz="1400" kern="0" dirty="0">
                  <a:latin typeface="微软雅黑" panose="020B0503020204020204" pitchFamily="34" charset="-122"/>
                  <a:ea typeface="微软雅黑" panose="020B0503020204020204" pitchFamily="34" charset="-122"/>
                  <a:cs typeface="ヒラギノ角ゴ ProN W3"/>
                </a:rPr>
                <a:t>/</a:t>
              </a:r>
              <a:r>
                <a:rPr lang="zh-CN" altLang="en-US" sz="1400" kern="0" dirty="0">
                  <a:latin typeface="微软雅黑" panose="020B0503020204020204" pitchFamily="34" charset="-122"/>
                  <a:ea typeface="微软雅黑" panose="020B0503020204020204" pitchFamily="34" charset="-122"/>
                  <a:cs typeface="ヒラギノ角ゴ ProN W3"/>
                </a:rPr>
                <a:t>多租户</a:t>
              </a:r>
              <a:endParaRPr lang="en-US" sz="1400" kern="0" dirty="0">
                <a:latin typeface="微软雅黑" panose="020B0503020204020204" pitchFamily="34" charset="-122"/>
                <a:ea typeface="微软雅黑" panose="020B0503020204020204" pitchFamily="34" charset="-122"/>
                <a:cs typeface="ヒラギノ角ゴ ProN W3"/>
              </a:endParaRPr>
            </a:p>
          </p:txBody>
        </p:sp>
        <p:grpSp>
          <p:nvGrpSpPr>
            <p:cNvPr id="72" name="Group 355"/>
            <p:cNvGrpSpPr/>
            <p:nvPr/>
          </p:nvGrpSpPr>
          <p:grpSpPr>
            <a:xfrm>
              <a:off x="5214906" y="3899979"/>
              <a:ext cx="1376540" cy="556662"/>
              <a:chOff x="3126935" y="4487073"/>
              <a:chExt cx="1032136" cy="556533"/>
            </a:xfrm>
          </p:grpSpPr>
          <p:grpSp>
            <p:nvGrpSpPr>
              <p:cNvPr id="73" name="Group 366"/>
              <p:cNvGrpSpPr/>
              <p:nvPr/>
            </p:nvGrpSpPr>
            <p:grpSpPr>
              <a:xfrm>
                <a:off x="3681234" y="4487073"/>
                <a:ext cx="477837" cy="248048"/>
                <a:chOff x="16023265" y="1679083"/>
                <a:chExt cx="925033" cy="489959"/>
              </a:xfrm>
              <a:solidFill>
                <a:schemeClr val="bg1">
                  <a:lumMod val="65000"/>
                </a:schemeClr>
              </a:solidFill>
              <a:effectLst>
                <a:outerShdw blurRad="50800" dist="38100" dir="2700000" algn="tl" rotWithShape="0">
                  <a:prstClr val="black">
                    <a:alpha val="40000"/>
                  </a:prstClr>
                </a:outerShdw>
              </a:effectLst>
            </p:grpSpPr>
            <p:sp>
              <p:nvSpPr>
                <p:cNvPr id="95" name="Flowchart: Extract 360"/>
                <p:cNvSpPr/>
                <p:nvPr/>
              </p:nvSpPr>
              <p:spPr bwMode="auto">
                <a:xfrm>
                  <a:off x="1614022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Flowchart: Extract 361"/>
                <p:cNvSpPr/>
                <p:nvPr/>
              </p:nvSpPr>
              <p:spPr bwMode="auto">
                <a:xfrm>
                  <a:off x="1633515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7" name="Flowchart: Extract 362"/>
                <p:cNvSpPr/>
                <p:nvPr/>
              </p:nvSpPr>
              <p:spPr bwMode="auto">
                <a:xfrm>
                  <a:off x="1653008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8" name="Flowchart: Extract 363"/>
                <p:cNvSpPr/>
                <p:nvPr/>
              </p:nvSpPr>
              <p:spPr bwMode="auto">
                <a:xfrm>
                  <a:off x="1672501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Rectangle 98"/>
                <p:cNvSpPr/>
                <p:nvPr/>
              </p:nvSpPr>
              <p:spPr bwMode="auto">
                <a:xfrm>
                  <a:off x="16023265" y="1913860"/>
                  <a:ext cx="925032" cy="255182"/>
                </a:xfrm>
                <a:prstGeom prst="re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Rectangle 99"/>
                <p:cNvSpPr/>
                <p:nvPr/>
              </p:nvSpPr>
              <p:spPr bwMode="auto">
                <a:xfrm>
                  <a:off x="16023265" y="1679083"/>
                  <a:ext cx="110636" cy="266676"/>
                </a:xfrm>
                <a:prstGeom prst="re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4" name="Group 367"/>
              <p:cNvGrpSpPr/>
              <p:nvPr/>
            </p:nvGrpSpPr>
            <p:grpSpPr>
              <a:xfrm>
                <a:off x="3681234" y="4795558"/>
                <a:ext cx="477837" cy="248048"/>
                <a:chOff x="16023265" y="1679083"/>
                <a:chExt cx="925033" cy="489959"/>
              </a:xfrm>
              <a:solidFill>
                <a:schemeClr val="bg1">
                  <a:lumMod val="65000"/>
                </a:schemeClr>
              </a:solidFill>
              <a:effectLst>
                <a:outerShdw blurRad="50800" dist="38100" dir="2700000" algn="tl" rotWithShape="0">
                  <a:prstClr val="black">
                    <a:alpha val="40000"/>
                  </a:prstClr>
                </a:outerShdw>
              </a:effectLst>
            </p:grpSpPr>
            <p:sp>
              <p:nvSpPr>
                <p:cNvPr id="89" name="Flowchart: Extract 368"/>
                <p:cNvSpPr/>
                <p:nvPr/>
              </p:nvSpPr>
              <p:spPr bwMode="auto">
                <a:xfrm>
                  <a:off x="1614022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0" name="Flowchart: Extract 369"/>
                <p:cNvSpPr/>
                <p:nvPr/>
              </p:nvSpPr>
              <p:spPr bwMode="auto">
                <a:xfrm>
                  <a:off x="1633515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Flowchart: Extract 370"/>
                <p:cNvSpPr/>
                <p:nvPr/>
              </p:nvSpPr>
              <p:spPr bwMode="auto">
                <a:xfrm>
                  <a:off x="1653008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2" name="Flowchart: Extract 371"/>
                <p:cNvSpPr/>
                <p:nvPr/>
              </p:nvSpPr>
              <p:spPr bwMode="auto">
                <a:xfrm>
                  <a:off x="1672501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Rectangle 92"/>
                <p:cNvSpPr/>
                <p:nvPr/>
              </p:nvSpPr>
              <p:spPr bwMode="auto">
                <a:xfrm>
                  <a:off x="16023265" y="1913860"/>
                  <a:ext cx="925032" cy="255182"/>
                </a:xfrm>
                <a:prstGeom prst="re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4" name="Rectangle 93"/>
                <p:cNvSpPr/>
                <p:nvPr/>
              </p:nvSpPr>
              <p:spPr bwMode="auto">
                <a:xfrm>
                  <a:off x="16023265" y="1679083"/>
                  <a:ext cx="110636" cy="266676"/>
                </a:xfrm>
                <a:prstGeom prst="re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5" name="Group 381"/>
              <p:cNvGrpSpPr/>
              <p:nvPr/>
            </p:nvGrpSpPr>
            <p:grpSpPr>
              <a:xfrm>
                <a:off x="3126935" y="4487073"/>
                <a:ext cx="477837" cy="248048"/>
                <a:chOff x="16023265" y="1679083"/>
                <a:chExt cx="925033" cy="489959"/>
              </a:xfrm>
              <a:solidFill>
                <a:schemeClr val="accent5">
                  <a:lumMod val="60000"/>
                  <a:lumOff val="40000"/>
                </a:schemeClr>
              </a:solidFill>
              <a:effectLst>
                <a:outerShdw blurRad="50800" dist="38100" dir="2700000" algn="tl" rotWithShape="0">
                  <a:prstClr val="black">
                    <a:alpha val="40000"/>
                  </a:prstClr>
                </a:outerShdw>
              </a:effectLst>
            </p:grpSpPr>
            <p:sp>
              <p:nvSpPr>
                <p:cNvPr id="83" name="Flowchart: Extract 382"/>
                <p:cNvSpPr/>
                <p:nvPr/>
              </p:nvSpPr>
              <p:spPr bwMode="auto">
                <a:xfrm>
                  <a:off x="1614022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4" name="Flowchart: Extract 383"/>
                <p:cNvSpPr/>
                <p:nvPr/>
              </p:nvSpPr>
              <p:spPr bwMode="auto">
                <a:xfrm>
                  <a:off x="1633515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Flowchart: Extract 384"/>
                <p:cNvSpPr/>
                <p:nvPr/>
              </p:nvSpPr>
              <p:spPr bwMode="auto">
                <a:xfrm>
                  <a:off x="1653008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6" name="Flowchart: Extract 385"/>
                <p:cNvSpPr/>
                <p:nvPr/>
              </p:nvSpPr>
              <p:spPr bwMode="auto">
                <a:xfrm>
                  <a:off x="1672501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Rectangle 86"/>
                <p:cNvSpPr/>
                <p:nvPr/>
              </p:nvSpPr>
              <p:spPr bwMode="auto">
                <a:xfrm>
                  <a:off x="16023265" y="1913860"/>
                  <a:ext cx="925032" cy="255182"/>
                </a:xfrm>
                <a:prstGeom prst="re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8" name="Rectangle 87"/>
                <p:cNvSpPr/>
                <p:nvPr/>
              </p:nvSpPr>
              <p:spPr bwMode="auto">
                <a:xfrm>
                  <a:off x="16023265" y="1679083"/>
                  <a:ext cx="110636" cy="266676"/>
                </a:xfrm>
                <a:prstGeom prst="re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6" name="Group 388"/>
              <p:cNvGrpSpPr/>
              <p:nvPr/>
            </p:nvGrpSpPr>
            <p:grpSpPr>
              <a:xfrm>
                <a:off x="3129376" y="4795558"/>
                <a:ext cx="477837" cy="248048"/>
                <a:chOff x="16023265" y="1679083"/>
                <a:chExt cx="925033" cy="489959"/>
              </a:xfrm>
              <a:solidFill>
                <a:schemeClr val="bg1">
                  <a:lumMod val="65000"/>
                </a:schemeClr>
              </a:solidFill>
              <a:effectLst>
                <a:outerShdw blurRad="50800" dist="38100" dir="2700000" algn="tl" rotWithShape="0">
                  <a:prstClr val="black">
                    <a:alpha val="40000"/>
                  </a:prstClr>
                </a:outerShdw>
              </a:effectLst>
            </p:grpSpPr>
            <p:sp>
              <p:nvSpPr>
                <p:cNvPr id="77" name="Flowchart: Extract 389"/>
                <p:cNvSpPr/>
                <p:nvPr/>
              </p:nvSpPr>
              <p:spPr bwMode="auto">
                <a:xfrm>
                  <a:off x="1614022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Flowchart: Extract 390"/>
                <p:cNvSpPr/>
                <p:nvPr/>
              </p:nvSpPr>
              <p:spPr bwMode="auto">
                <a:xfrm>
                  <a:off x="1633515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Flowchart: Extract 391"/>
                <p:cNvSpPr/>
                <p:nvPr/>
              </p:nvSpPr>
              <p:spPr bwMode="auto">
                <a:xfrm>
                  <a:off x="1653008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0" name="Flowchart: Extract 392"/>
                <p:cNvSpPr/>
                <p:nvPr/>
              </p:nvSpPr>
              <p:spPr bwMode="auto">
                <a:xfrm>
                  <a:off x="16725014" y="1786269"/>
                  <a:ext cx="223284" cy="138223"/>
                </a:xfrm>
                <a:prstGeom prst="flowChartExtra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1" name="Rectangle 80"/>
                <p:cNvSpPr/>
                <p:nvPr/>
              </p:nvSpPr>
              <p:spPr bwMode="auto">
                <a:xfrm>
                  <a:off x="16023265" y="1913860"/>
                  <a:ext cx="925032" cy="255182"/>
                </a:xfrm>
                <a:prstGeom prst="re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Rectangle 81"/>
                <p:cNvSpPr/>
                <p:nvPr/>
              </p:nvSpPr>
              <p:spPr bwMode="auto">
                <a:xfrm>
                  <a:off x="16023265" y="1679083"/>
                  <a:ext cx="110636" cy="266676"/>
                </a:xfrm>
                <a:prstGeom prst="rect">
                  <a:avLst/>
                </a:prstGeom>
                <a:grpFill/>
                <a:ln w="9525" cap="flat" cmpd="sng" algn="ctr">
                  <a:no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102" name="TextBox 101"/>
            <p:cNvSpPr txBox="1"/>
            <p:nvPr/>
          </p:nvSpPr>
          <p:spPr>
            <a:xfrm>
              <a:off x="9532180" y="4675546"/>
              <a:ext cx="1513066" cy="325385"/>
            </a:xfrm>
            <a:prstGeom prst="rect">
              <a:avLst/>
            </a:prstGeom>
            <a:noFill/>
          </p:spPr>
          <p:txBody>
            <a:bodyPr wrap="square" lIns="108878" tIns="54439" rIns="108878" bIns="54439" rtlCol="0">
              <a:spAutoFit/>
            </a:bodyPr>
            <a:lstStyle/>
            <a:p>
              <a:pPr algn="ctr" defTabSz="1089025">
                <a:defRPr/>
              </a:pPr>
              <a:r>
                <a:rPr lang="zh-CN" altLang="en-US" sz="1400" dirty="0">
                  <a:latin typeface="微软雅黑" panose="020B0503020204020204" pitchFamily="34" charset="-122"/>
                  <a:ea typeface="微软雅黑" panose="020B0503020204020204" pitchFamily="34" charset="-122"/>
                  <a:cs typeface="Lucida Grande" charset="0"/>
                  <a:sym typeface="Lucida Grande" charset="0"/>
                </a:rPr>
                <a:t>减少数据层次</a:t>
              </a:r>
              <a:endParaRPr lang="en-US" sz="1400" dirty="0">
                <a:latin typeface="微软雅黑" panose="020B0503020204020204" pitchFamily="34" charset="-122"/>
                <a:ea typeface="微软雅黑" panose="020B0503020204020204" pitchFamily="34" charset="-122"/>
                <a:cs typeface="Lucida Grande" charset="0"/>
                <a:sym typeface="Lucida Grande" charset="0"/>
              </a:endParaRPr>
            </a:p>
          </p:txBody>
        </p:sp>
        <p:grpSp>
          <p:nvGrpSpPr>
            <p:cNvPr id="103" name="Group 357"/>
            <p:cNvGrpSpPr/>
            <p:nvPr/>
          </p:nvGrpSpPr>
          <p:grpSpPr>
            <a:xfrm>
              <a:off x="9595607" y="3837096"/>
              <a:ext cx="1386216" cy="571631"/>
              <a:chOff x="6383452" y="4457573"/>
              <a:chExt cx="1039391" cy="571499"/>
            </a:xfrm>
          </p:grpSpPr>
          <p:sp>
            <p:nvSpPr>
              <p:cNvPr id="104" name="Rounded Rectangle 103"/>
              <p:cNvSpPr/>
              <p:nvPr/>
            </p:nvSpPr>
            <p:spPr bwMode="auto">
              <a:xfrm>
                <a:off x="6570049" y="4873076"/>
                <a:ext cx="725367" cy="155996"/>
              </a:xfrm>
              <a:prstGeom prst="roundRect">
                <a:avLst>
                  <a:gd name="adj" fmla="val 31932"/>
                </a:avLst>
              </a:prstGeom>
              <a:solidFill>
                <a:srgbClr val="FFC000"/>
              </a:solidFill>
              <a:ln w="19050" cap="flat" cmpd="sng" algn="ctr">
                <a:solidFill>
                  <a:sysClr val="windowText" lastClr="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5" name="Rounded Rectangle 104"/>
              <p:cNvSpPr/>
              <p:nvPr/>
            </p:nvSpPr>
            <p:spPr bwMode="auto">
              <a:xfrm>
                <a:off x="6674824" y="4671120"/>
                <a:ext cx="748019" cy="144436"/>
              </a:xfrm>
              <a:prstGeom prst="roundRect">
                <a:avLst>
                  <a:gd name="adj" fmla="val 33154"/>
                </a:avLst>
              </a:prstGeom>
              <a:solidFill>
                <a:schemeClr val="tx1">
                  <a:lumMod val="75000"/>
                  <a:lumOff val="25000"/>
                </a:schemeClr>
              </a:solidFill>
              <a:ln w="19050" cap="flat" cmpd="sng" algn="ctr">
                <a:solidFill>
                  <a:srgbClr val="FF0000"/>
                </a:solid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ln>
                    <a:solidFill>
                      <a:schemeClr val="tx1"/>
                    </a:solidFill>
                    <a:prstDash val="sysDash"/>
                  </a:ln>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6" name="Rounded Rectangle 105"/>
              <p:cNvSpPr/>
              <p:nvPr/>
            </p:nvSpPr>
            <p:spPr bwMode="auto">
              <a:xfrm>
                <a:off x="6570049" y="4457573"/>
                <a:ext cx="725367" cy="155996"/>
              </a:xfrm>
              <a:prstGeom prst="roundRect">
                <a:avLst>
                  <a:gd name="adj" fmla="val 39564"/>
                </a:avLst>
              </a:prstGeom>
              <a:solidFill>
                <a:schemeClr val="accent1">
                  <a:lumMod val="40000"/>
                  <a:lumOff val="60000"/>
                </a:schemeClr>
              </a:solidFill>
              <a:ln w="19050" cap="flat" cmpd="sng" algn="ctr">
                <a:solidFill>
                  <a:sysClr val="windowText" lastClr="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07" name="Group 344"/>
              <p:cNvGrpSpPr/>
              <p:nvPr/>
            </p:nvGrpSpPr>
            <p:grpSpPr>
              <a:xfrm>
                <a:off x="6383452" y="4593115"/>
                <a:ext cx="342899" cy="384633"/>
                <a:chOff x="12542291" y="5729225"/>
                <a:chExt cx="354840" cy="437457"/>
              </a:xfrm>
            </p:grpSpPr>
            <p:sp>
              <p:nvSpPr>
                <p:cNvPr id="108" name="Oval 107"/>
                <p:cNvSpPr/>
                <p:nvPr/>
              </p:nvSpPr>
              <p:spPr bwMode="auto">
                <a:xfrm>
                  <a:off x="12644151" y="5803905"/>
                  <a:ext cx="192360" cy="192359"/>
                </a:xfrm>
                <a:prstGeom prst="ellipse">
                  <a:avLst/>
                </a:prstGeom>
                <a:solidFill>
                  <a:sysClr val="window" lastClr="FFFFFF"/>
                </a:solidFill>
                <a:ln w="19050" cap="flat" cmpd="sng" algn="ctr">
                  <a:solidFill>
                    <a:srgbClr val="FF0000"/>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9" name="TextBox 108"/>
                <p:cNvSpPr txBox="1"/>
                <p:nvPr/>
              </p:nvSpPr>
              <p:spPr>
                <a:xfrm flipH="1" flipV="1">
                  <a:off x="12542291" y="5729225"/>
                  <a:ext cx="354840" cy="437457"/>
                </a:xfrm>
                <a:prstGeom prst="rect">
                  <a:avLst/>
                </a:prstGeom>
                <a:noFill/>
                <a:ln w="19050">
                  <a:noFill/>
                </a:ln>
              </p:spPr>
              <p:txBody>
                <a:bodyPr wrap="square" rtlCol="0">
                  <a:spAutoFit/>
                </a:bodyPr>
                <a:lstStyle/>
                <a:p>
                  <a:pPr defTabSz="1089025">
                    <a:defRPr/>
                  </a:pPr>
                  <a:r>
                    <a:rPr lang="en-US" sz="1900"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x</a:t>
                  </a:r>
                  <a:endParaRPr lang="en-US" sz="1900"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147" name="TextBox 146"/>
            <p:cNvSpPr txBox="1"/>
            <p:nvPr/>
          </p:nvSpPr>
          <p:spPr>
            <a:xfrm>
              <a:off x="7320490" y="4675546"/>
              <a:ext cx="1783023"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动态扩展</a:t>
              </a:r>
              <a:endParaRPr lang="en-US" sz="1400" kern="0" dirty="0">
                <a:latin typeface="微软雅黑" panose="020B0503020204020204" pitchFamily="34" charset="-122"/>
                <a:ea typeface="微软雅黑" panose="020B0503020204020204" pitchFamily="34" charset="-122"/>
                <a:cs typeface="ヒラギノ角ゴ ProN W3"/>
              </a:endParaRPr>
            </a:p>
          </p:txBody>
        </p:sp>
        <p:grpSp>
          <p:nvGrpSpPr>
            <p:cNvPr id="148" name="Group 362"/>
            <p:cNvGrpSpPr/>
            <p:nvPr/>
          </p:nvGrpSpPr>
          <p:grpSpPr>
            <a:xfrm>
              <a:off x="7452155" y="3881680"/>
              <a:ext cx="1382708" cy="536071"/>
              <a:chOff x="7926411" y="4546689"/>
              <a:chExt cx="1036761" cy="535947"/>
            </a:xfrm>
          </p:grpSpPr>
          <p:grpSp>
            <p:nvGrpSpPr>
              <p:cNvPr id="149" name="Group 195"/>
              <p:cNvGrpSpPr/>
              <p:nvPr/>
            </p:nvGrpSpPr>
            <p:grpSpPr>
              <a:xfrm>
                <a:off x="7926411" y="4546689"/>
                <a:ext cx="295456" cy="535947"/>
                <a:chOff x="1771650" y="1304925"/>
                <a:chExt cx="457200" cy="762000"/>
              </a:xfrm>
              <a:solidFill>
                <a:schemeClr val="bg1">
                  <a:lumMod val="95000"/>
                </a:schemeClr>
              </a:solidFill>
              <a:effectLst>
                <a:outerShdw blurRad="50800" dist="38100" dir="2700000" algn="tl" rotWithShape="0">
                  <a:prstClr val="black">
                    <a:alpha val="40000"/>
                  </a:prstClr>
                </a:outerShdw>
              </a:effectLst>
            </p:grpSpPr>
            <p:sp>
              <p:nvSpPr>
                <p:cNvPr id="156" name="Rectangle 155"/>
                <p:cNvSpPr/>
                <p:nvPr/>
              </p:nvSpPr>
              <p:spPr bwMode="auto">
                <a:xfrm>
                  <a:off x="1771650" y="1304925"/>
                  <a:ext cx="114300" cy="685800"/>
                </a:xfrm>
                <a:prstGeom prst="rect">
                  <a:avLst/>
                </a:prstGeom>
                <a:grp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157" name="Rectangle 156"/>
                <p:cNvSpPr/>
                <p:nvPr/>
              </p:nvSpPr>
              <p:spPr bwMode="auto">
                <a:xfrm>
                  <a:off x="1885949" y="1304925"/>
                  <a:ext cx="114301" cy="419100"/>
                </a:xfrm>
                <a:prstGeom prst="rect">
                  <a:avLst/>
                </a:prstGeom>
                <a:grp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158" name="Rectangle 157"/>
                <p:cNvSpPr/>
                <p:nvPr/>
              </p:nvSpPr>
              <p:spPr bwMode="auto">
                <a:xfrm>
                  <a:off x="2000250" y="1304925"/>
                  <a:ext cx="114300" cy="762000"/>
                </a:xfrm>
                <a:prstGeom prst="rect">
                  <a:avLst/>
                </a:prstGeom>
                <a:grp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159" name="Rectangle 158"/>
                <p:cNvSpPr/>
                <p:nvPr/>
              </p:nvSpPr>
              <p:spPr bwMode="auto">
                <a:xfrm>
                  <a:off x="2114550" y="1304925"/>
                  <a:ext cx="114300" cy="685800"/>
                </a:xfrm>
                <a:prstGeom prst="rect">
                  <a:avLst/>
                </a:prstGeom>
                <a:grp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sp>
            <p:nvSpPr>
              <p:cNvPr id="150" name="TextBox 149"/>
              <p:cNvSpPr txBox="1"/>
              <p:nvPr/>
            </p:nvSpPr>
            <p:spPr>
              <a:xfrm>
                <a:off x="8155693" y="4595201"/>
                <a:ext cx="246754" cy="3846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defTabSz="1089025">
                  <a:defRPr/>
                </a:pPr>
                <a:r>
                  <a:rPr lang="en-US" sz="1900" kern="0" dirty="0">
                    <a:solidFill>
                      <a:srgbClr val="FF0000"/>
                    </a:solidFill>
                    <a:latin typeface="微软雅黑" panose="020B0503020204020204" pitchFamily="34" charset="-122"/>
                    <a:ea typeface="微软雅黑" panose="020B0503020204020204" pitchFamily="34" charset="-122"/>
                    <a:cs typeface="ヒラギノ角ゴ ProN W3"/>
                  </a:rPr>
                  <a:t>+</a:t>
                </a:r>
                <a:endParaRPr lang="en-US" sz="1900" kern="0" dirty="0">
                  <a:solidFill>
                    <a:srgbClr val="FF0000"/>
                  </a:solidFill>
                  <a:latin typeface="微软雅黑" panose="020B0503020204020204" pitchFamily="34" charset="-122"/>
                  <a:ea typeface="微软雅黑" panose="020B0503020204020204" pitchFamily="34" charset="-122"/>
                  <a:cs typeface="ヒラギノ角ゴ ProN W3"/>
                </a:endParaRPr>
              </a:p>
            </p:txBody>
          </p:sp>
          <p:sp>
            <p:nvSpPr>
              <p:cNvPr id="151" name="Rectangle 150"/>
              <p:cNvSpPr/>
              <p:nvPr/>
            </p:nvSpPr>
            <p:spPr bwMode="auto">
              <a:xfrm>
                <a:off x="8402447" y="4546689"/>
                <a:ext cx="73864" cy="482352"/>
              </a:xfrm>
              <a:prstGeom prst="rect">
                <a:avLst/>
              </a:prstGeom>
              <a:solidFill>
                <a:schemeClr val="tx2">
                  <a:lumMod val="20000"/>
                  <a:lumOff val="80000"/>
                </a:schemeClr>
              </a:solidFill>
              <a:ln w="19050" cap="flat" cmpd="sng" algn="ctr">
                <a:solidFill>
                  <a:srgbClr val="3B3B3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152" name="Rectangle 151"/>
              <p:cNvSpPr/>
              <p:nvPr/>
            </p:nvSpPr>
            <p:spPr bwMode="auto">
              <a:xfrm>
                <a:off x="8889307" y="4546689"/>
                <a:ext cx="73865" cy="294771"/>
              </a:xfrm>
              <a:prstGeom prst="rect">
                <a:avLst/>
              </a:prstGeom>
              <a:solidFill>
                <a:schemeClr val="accent1">
                  <a:lumMod val="60000"/>
                  <a:lumOff val="40000"/>
                </a:schemeClr>
              </a:solidFill>
              <a:ln w="19050" cap="flat" cmpd="sng" algn="ctr">
                <a:solidFill>
                  <a:srgbClr val="3B3B3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153" name="Rectangle 152"/>
              <p:cNvSpPr/>
              <p:nvPr/>
            </p:nvSpPr>
            <p:spPr bwMode="auto">
              <a:xfrm>
                <a:off x="8644689" y="4546689"/>
                <a:ext cx="73864" cy="535947"/>
              </a:xfrm>
              <a:prstGeom prst="rect">
                <a:avLst/>
              </a:prstGeom>
              <a:solidFill>
                <a:srgbClr val="FFFF00"/>
              </a:solidFill>
              <a:ln w="19050" cap="flat" cmpd="sng" algn="ctr">
                <a:solidFill>
                  <a:srgbClr val="3B3B3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154" name="TextBox 153"/>
              <p:cNvSpPr txBox="1"/>
              <p:nvPr/>
            </p:nvSpPr>
            <p:spPr>
              <a:xfrm>
                <a:off x="8401018" y="4603065"/>
                <a:ext cx="246754" cy="3846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defTabSz="1089025">
                  <a:defRPr/>
                </a:pPr>
                <a:r>
                  <a:rPr lang="en-US" sz="1900" kern="0" dirty="0">
                    <a:solidFill>
                      <a:srgbClr val="FF0000"/>
                    </a:solidFill>
                    <a:latin typeface="微软雅黑" panose="020B0503020204020204" pitchFamily="34" charset="-122"/>
                    <a:ea typeface="微软雅黑" panose="020B0503020204020204" pitchFamily="34" charset="-122"/>
                    <a:cs typeface="ヒラギノ角ゴ ProN W3"/>
                  </a:rPr>
                  <a:t>+</a:t>
                </a:r>
                <a:endParaRPr lang="en-US" sz="1900" kern="0" dirty="0">
                  <a:solidFill>
                    <a:srgbClr val="FF0000"/>
                  </a:solidFill>
                  <a:latin typeface="微软雅黑" panose="020B0503020204020204" pitchFamily="34" charset="-122"/>
                  <a:ea typeface="微软雅黑" panose="020B0503020204020204" pitchFamily="34" charset="-122"/>
                  <a:cs typeface="ヒラギノ角ゴ ProN W3"/>
                </a:endParaRPr>
              </a:p>
            </p:txBody>
          </p:sp>
          <p:sp>
            <p:nvSpPr>
              <p:cNvPr id="155" name="TextBox 154"/>
              <p:cNvSpPr txBox="1"/>
              <p:nvPr/>
            </p:nvSpPr>
            <p:spPr>
              <a:xfrm>
                <a:off x="8648818" y="4613389"/>
                <a:ext cx="246754" cy="3846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defTabSz="1089025">
                  <a:defRPr/>
                </a:pPr>
                <a:r>
                  <a:rPr lang="en-US" sz="1900" kern="0" dirty="0">
                    <a:solidFill>
                      <a:srgbClr val="FF0000"/>
                    </a:solidFill>
                    <a:latin typeface="微软雅黑" panose="020B0503020204020204" pitchFamily="34" charset="-122"/>
                    <a:ea typeface="微软雅黑" panose="020B0503020204020204" pitchFamily="34" charset="-122"/>
                    <a:cs typeface="ヒラギノ角ゴ ProN W3"/>
                  </a:rPr>
                  <a:t>+</a:t>
                </a:r>
                <a:endParaRPr lang="en-US" sz="1900" kern="0" dirty="0">
                  <a:solidFill>
                    <a:srgbClr val="FF0000"/>
                  </a:solidFill>
                  <a:latin typeface="微软雅黑" panose="020B0503020204020204" pitchFamily="34" charset="-122"/>
                  <a:ea typeface="微软雅黑" panose="020B0503020204020204" pitchFamily="34" charset="-122"/>
                  <a:cs typeface="ヒラギノ角ゴ ProN W3"/>
                </a:endParaRPr>
              </a:p>
            </p:txBody>
          </p:sp>
        </p:grpSp>
        <p:grpSp>
          <p:nvGrpSpPr>
            <p:cNvPr id="256" name="Group 354"/>
            <p:cNvGrpSpPr/>
            <p:nvPr/>
          </p:nvGrpSpPr>
          <p:grpSpPr>
            <a:xfrm>
              <a:off x="3228134" y="3576156"/>
              <a:ext cx="1254009" cy="962216"/>
              <a:chOff x="6373459" y="3335186"/>
              <a:chExt cx="940262" cy="961992"/>
            </a:xfrm>
          </p:grpSpPr>
          <p:sp>
            <p:nvSpPr>
              <p:cNvPr id="257" name="TextBox 256"/>
              <p:cNvSpPr txBox="1"/>
              <p:nvPr/>
            </p:nvSpPr>
            <p:spPr>
              <a:xfrm>
                <a:off x="6537144" y="3335186"/>
                <a:ext cx="728558" cy="353861"/>
              </a:xfrm>
              <a:prstGeom prst="rect">
                <a:avLst/>
              </a:prstGeom>
              <a:noFill/>
            </p:spPr>
            <p:txBody>
              <a:bodyPr wrap="square" rtlCol="0">
                <a:spAutoFit/>
              </a:bodyPr>
              <a:lstStyle/>
              <a:p>
                <a:pPr algn="ctr" defTabSz="1089025">
                  <a:defRPr/>
                </a:pPr>
                <a:r>
                  <a:rPr lang="en-US" sz="1700" kern="0" dirty="0">
                    <a:solidFill>
                      <a:srgbClr val="FF0000"/>
                    </a:solidFill>
                    <a:latin typeface="微软雅黑" panose="020B0503020204020204" pitchFamily="34" charset="-122"/>
                    <a:ea typeface="微软雅黑" panose="020B0503020204020204" pitchFamily="34" charset="-122"/>
                    <a:cs typeface="ヒラギノ角ゴ ProN W3"/>
                  </a:rPr>
                  <a:t>SQL</a:t>
                </a:r>
                <a:endParaRPr lang="en-US" sz="1700" kern="0" dirty="0">
                  <a:solidFill>
                    <a:srgbClr val="FF0000"/>
                  </a:solidFill>
                  <a:latin typeface="微软雅黑" panose="020B0503020204020204" pitchFamily="34" charset="-122"/>
                  <a:ea typeface="微软雅黑" panose="020B0503020204020204" pitchFamily="34" charset="-122"/>
                  <a:cs typeface="ヒラギノ角ゴ ProN W3"/>
                </a:endParaRPr>
              </a:p>
            </p:txBody>
          </p:sp>
          <p:cxnSp>
            <p:nvCxnSpPr>
              <p:cNvPr id="258" name="Straight Arrow Connector 257"/>
              <p:cNvCxnSpPr/>
              <p:nvPr/>
            </p:nvCxnSpPr>
            <p:spPr bwMode="auto">
              <a:xfrm>
                <a:off x="6629828" y="3615947"/>
                <a:ext cx="0" cy="144016"/>
              </a:xfrm>
              <a:prstGeom prst="straightConnector1">
                <a:avLst/>
              </a:prstGeom>
              <a:noFill/>
              <a:ln w="19050" cap="flat" cmpd="sng" algn="ctr">
                <a:solidFill>
                  <a:srgbClr val="3B3B3B"/>
                </a:solidFill>
                <a:prstDash val="solid"/>
                <a:round/>
                <a:headEnd type="none" w="med" len="med"/>
                <a:tailEnd type="arrow"/>
              </a:ln>
              <a:effectLst/>
            </p:spPr>
          </p:cxnSp>
          <p:cxnSp>
            <p:nvCxnSpPr>
              <p:cNvPr id="259" name="Straight Connector 258"/>
              <p:cNvCxnSpPr/>
              <p:nvPr/>
            </p:nvCxnSpPr>
            <p:spPr bwMode="auto">
              <a:xfrm>
                <a:off x="6631131" y="3615947"/>
                <a:ext cx="551233" cy="1"/>
              </a:xfrm>
              <a:prstGeom prst="line">
                <a:avLst/>
              </a:prstGeom>
              <a:noFill/>
              <a:ln w="19050" cap="flat" cmpd="sng" algn="ctr">
                <a:solidFill>
                  <a:srgbClr val="3B3B3B"/>
                </a:solidFill>
                <a:prstDash val="solid"/>
                <a:round/>
                <a:headEnd type="none" w="med" len="med"/>
                <a:tailEnd type="none" w="med" len="med"/>
              </a:ln>
              <a:effectLst/>
            </p:spPr>
          </p:cxnSp>
          <p:cxnSp>
            <p:nvCxnSpPr>
              <p:cNvPr id="260" name="Straight Arrow Connector 259"/>
              <p:cNvCxnSpPr/>
              <p:nvPr/>
            </p:nvCxnSpPr>
            <p:spPr bwMode="auto">
              <a:xfrm>
                <a:off x="7175540" y="3615947"/>
                <a:ext cx="0" cy="144016"/>
              </a:xfrm>
              <a:prstGeom prst="straightConnector1">
                <a:avLst/>
              </a:prstGeom>
              <a:noFill/>
              <a:ln w="19050" cap="flat" cmpd="sng" algn="ctr">
                <a:solidFill>
                  <a:srgbClr val="3B3B3B"/>
                </a:solidFill>
                <a:prstDash val="solid"/>
                <a:round/>
                <a:headEnd type="none" w="med" len="med"/>
                <a:tailEnd type="arrow"/>
              </a:ln>
              <a:effectLst/>
            </p:spPr>
          </p:cxnSp>
          <p:grpSp>
            <p:nvGrpSpPr>
              <p:cNvPr id="261" name="Group 195"/>
              <p:cNvGrpSpPr/>
              <p:nvPr/>
            </p:nvGrpSpPr>
            <p:grpSpPr>
              <a:xfrm>
                <a:off x="7018265" y="3761231"/>
                <a:ext cx="295456" cy="535947"/>
                <a:chOff x="1771650" y="1304925"/>
                <a:chExt cx="457200" cy="762000"/>
              </a:xfrm>
              <a:effectLst>
                <a:outerShdw blurRad="50800" dist="38100" dir="2700000" algn="tl" rotWithShape="0">
                  <a:prstClr val="black">
                    <a:alpha val="40000"/>
                  </a:prstClr>
                </a:outerShdw>
              </a:effectLst>
            </p:grpSpPr>
            <p:sp>
              <p:nvSpPr>
                <p:cNvPr id="267" name="Rectangle 266"/>
                <p:cNvSpPr/>
                <p:nvPr/>
              </p:nvSpPr>
              <p:spPr bwMode="auto">
                <a:xfrm>
                  <a:off x="1771650" y="1304925"/>
                  <a:ext cx="114300" cy="685800"/>
                </a:xfrm>
                <a:prstGeom prst="rect">
                  <a:avLst/>
                </a:prstGeom>
                <a:solidFill>
                  <a:schemeClr val="accent1"/>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68" name="Rectangle 267"/>
                <p:cNvSpPr/>
                <p:nvPr/>
              </p:nvSpPr>
              <p:spPr bwMode="auto">
                <a:xfrm>
                  <a:off x="1885949" y="1304925"/>
                  <a:ext cx="114301" cy="4191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69" name="Rectangle 268"/>
                <p:cNvSpPr/>
                <p:nvPr/>
              </p:nvSpPr>
              <p:spPr bwMode="auto">
                <a:xfrm>
                  <a:off x="2000250" y="1304925"/>
                  <a:ext cx="114300" cy="762000"/>
                </a:xfrm>
                <a:prstGeom prst="rect">
                  <a:avLst/>
                </a:prstGeom>
                <a:solidFill>
                  <a:srgbClr val="FFFF00"/>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70" name="Rectangle 269"/>
                <p:cNvSpPr/>
                <p:nvPr/>
              </p:nvSpPr>
              <p:spPr bwMode="auto">
                <a:xfrm>
                  <a:off x="2114550" y="1304925"/>
                  <a:ext cx="114300" cy="6858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grpSp>
            <p:nvGrpSpPr>
              <p:cNvPr id="262" name="Group 655"/>
              <p:cNvGrpSpPr/>
              <p:nvPr/>
            </p:nvGrpSpPr>
            <p:grpSpPr>
              <a:xfrm>
                <a:off x="6373459" y="3761231"/>
                <a:ext cx="487373" cy="340900"/>
                <a:chOff x="154882" y="601349"/>
                <a:chExt cx="487373" cy="340900"/>
              </a:xfrm>
              <a:effectLst>
                <a:outerShdw blurRad="50800" dist="38100" dir="2700000" algn="tl" rotWithShape="0">
                  <a:prstClr val="black">
                    <a:alpha val="40000"/>
                  </a:prstClr>
                </a:outerShdw>
              </a:effectLst>
            </p:grpSpPr>
            <p:sp>
              <p:nvSpPr>
                <p:cNvPr id="263" name="Rectangle 262"/>
                <p:cNvSpPr/>
                <p:nvPr/>
              </p:nvSpPr>
              <p:spPr bwMode="auto">
                <a:xfrm rot="5400000">
                  <a:off x="357350" y="399154"/>
                  <a:ext cx="82709" cy="487100"/>
                </a:xfrm>
                <a:prstGeom prst="rect">
                  <a:avLst/>
                </a:prstGeom>
                <a:solidFill>
                  <a:schemeClr val="accent3">
                    <a:lumMod val="20000"/>
                    <a:lumOff val="80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4" name="Rectangle 263"/>
                <p:cNvSpPr/>
                <p:nvPr/>
              </p:nvSpPr>
              <p:spPr bwMode="auto">
                <a:xfrm rot="5400000">
                  <a:off x="351522" y="487245"/>
                  <a:ext cx="94092" cy="487372"/>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5" name="Rectangle 264"/>
                <p:cNvSpPr/>
                <p:nvPr/>
              </p:nvSpPr>
              <p:spPr bwMode="auto">
                <a:xfrm rot="5400000">
                  <a:off x="357700" y="575558"/>
                  <a:ext cx="82010" cy="487100"/>
                </a:xfrm>
                <a:prstGeom prst="rect">
                  <a:avLst/>
                </a:prstGeom>
                <a:solidFill>
                  <a:schemeClr val="accent3">
                    <a:lumMod val="20000"/>
                    <a:lumOff val="80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6" name="Rectangle 265"/>
                <p:cNvSpPr/>
                <p:nvPr/>
              </p:nvSpPr>
              <p:spPr bwMode="auto">
                <a:xfrm rot="5400000">
                  <a:off x="357700" y="657694"/>
                  <a:ext cx="82010" cy="4871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grpSp>
        <p:nvGrpSpPr>
          <p:cNvPr id="314" name="Group 313"/>
          <p:cNvGrpSpPr/>
          <p:nvPr/>
        </p:nvGrpSpPr>
        <p:grpSpPr>
          <a:xfrm>
            <a:off x="849559" y="1202277"/>
            <a:ext cx="10303749" cy="1271243"/>
            <a:chOff x="849559" y="1190988"/>
            <a:chExt cx="10303749" cy="1271243"/>
          </a:xfrm>
        </p:grpSpPr>
        <p:sp>
          <p:nvSpPr>
            <p:cNvPr id="3" name="TextBox 2"/>
            <p:cNvSpPr txBox="1"/>
            <p:nvPr/>
          </p:nvSpPr>
          <p:spPr>
            <a:xfrm>
              <a:off x="3087096" y="2136846"/>
              <a:ext cx="1536087" cy="325385"/>
            </a:xfrm>
            <a:prstGeom prst="rect">
              <a:avLst/>
            </a:prstGeom>
            <a:noFill/>
          </p:spPr>
          <p:txBody>
            <a:bodyPr wrap="square" lIns="108878" tIns="54439" rIns="108878" bIns="54439" rtlCol="0">
              <a:spAutoFit/>
            </a:bodyPr>
            <a:lstStyle/>
            <a:p>
              <a:pPr algn="ctr" defTabSz="1088390"/>
              <a:r>
                <a:rPr lang="zh-CN" altLang="en-US" sz="1400" dirty="0">
                  <a:latin typeface="微软雅黑" panose="020B0503020204020204" pitchFamily="34" charset="-122"/>
                  <a:ea typeface="微软雅黑" panose="020B0503020204020204" pitchFamily="34" charset="-122"/>
                  <a:cs typeface="ヒラギノ角ゴ ProN W3"/>
                </a:rPr>
                <a:t>仅插入的变更</a:t>
              </a:r>
              <a:endParaRPr lang="en-US" sz="1400" dirty="0">
                <a:latin typeface="微软雅黑" panose="020B0503020204020204" pitchFamily="34" charset="-122"/>
                <a:ea typeface="微软雅黑" panose="020B0503020204020204" pitchFamily="34" charset="-122"/>
                <a:cs typeface="ヒラギノ角ゴ ProN W3"/>
              </a:endParaRPr>
            </a:p>
          </p:txBody>
        </p:sp>
        <p:sp>
          <p:nvSpPr>
            <p:cNvPr id="4" name="TextBox 3"/>
            <p:cNvSpPr txBox="1"/>
            <p:nvPr/>
          </p:nvSpPr>
          <p:spPr>
            <a:xfrm>
              <a:off x="849559" y="2136846"/>
              <a:ext cx="1752567" cy="325385"/>
            </a:xfrm>
            <a:prstGeom prst="rect">
              <a:avLst/>
            </a:prstGeom>
            <a:noFill/>
          </p:spPr>
          <p:txBody>
            <a:bodyPr wrap="square" lIns="108878" tIns="54439" rIns="108878" bIns="54439" rtlCol="0">
              <a:spAutoFit/>
            </a:bodyPr>
            <a:lstStyle/>
            <a:p>
              <a:pPr algn="ctr" defTabSz="1088390"/>
              <a:r>
                <a:rPr lang="zh-CN" altLang="en-US" sz="1400" dirty="0">
                  <a:latin typeface="微软雅黑" panose="020B0503020204020204" pitchFamily="34" charset="-122"/>
                  <a:ea typeface="微软雅黑" panose="020B0503020204020204" pitchFamily="34" charset="-122"/>
                  <a:cs typeface="ヒラギノ角ゴ ProN W3"/>
                </a:rPr>
                <a:t>行列混合存储</a:t>
              </a:r>
              <a:endParaRPr lang="en-US" sz="1400" dirty="0">
                <a:latin typeface="微软雅黑" panose="020B0503020204020204" pitchFamily="34" charset="-122"/>
                <a:ea typeface="微软雅黑" panose="020B0503020204020204" pitchFamily="34" charset="-122"/>
                <a:cs typeface="ヒラギノ角ゴ ProN W3"/>
              </a:endParaRPr>
            </a:p>
          </p:txBody>
        </p:sp>
        <p:grpSp>
          <p:nvGrpSpPr>
            <p:cNvPr id="5" name="Group 1427"/>
            <p:cNvGrpSpPr/>
            <p:nvPr/>
          </p:nvGrpSpPr>
          <p:grpSpPr>
            <a:xfrm>
              <a:off x="1085185" y="1376946"/>
              <a:ext cx="1281312" cy="536071"/>
              <a:chOff x="154882" y="520804"/>
              <a:chExt cx="960734" cy="535947"/>
            </a:xfrm>
          </p:grpSpPr>
          <p:grpSp>
            <p:nvGrpSpPr>
              <p:cNvPr id="6" name="Group 195"/>
              <p:cNvGrpSpPr/>
              <p:nvPr/>
            </p:nvGrpSpPr>
            <p:grpSpPr>
              <a:xfrm>
                <a:off x="820160" y="520804"/>
                <a:ext cx="295456" cy="535947"/>
                <a:chOff x="1771650" y="1304925"/>
                <a:chExt cx="457200" cy="762000"/>
              </a:xfrm>
              <a:effectLst>
                <a:outerShdw blurRad="50800" dist="38100" dir="2700000" algn="tl" rotWithShape="0">
                  <a:prstClr val="black">
                    <a:alpha val="40000"/>
                  </a:prstClr>
                </a:outerShdw>
              </a:effectLst>
            </p:grpSpPr>
            <p:sp>
              <p:nvSpPr>
                <p:cNvPr id="13" name="Rectangle 12"/>
                <p:cNvSpPr/>
                <p:nvPr/>
              </p:nvSpPr>
              <p:spPr bwMode="auto">
                <a:xfrm>
                  <a:off x="1771650" y="1304925"/>
                  <a:ext cx="114300" cy="685800"/>
                </a:xfrm>
                <a:prstGeom prst="rect">
                  <a:avLst/>
                </a:prstGeom>
                <a:solidFill>
                  <a:schemeClr val="accent1"/>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14" name="Rectangle 13"/>
                <p:cNvSpPr/>
                <p:nvPr/>
              </p:nvSpPr>
              <p:spPr bwMode="auto">
                <a:xfrm>
                  <a:off x="1885949" y="1304925"/>
                  <a:ext cx="114301" cy="4191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15" name="Rectangle 14"/>
                <p:cNvSpPr/>
                <p:nvPr/>
              </p:nvSpPr>
              <p:spPr bwMode="auto">
                <a:xfrm>
                  <a:off x="2000250" y="1304925"/>
                  <a:ext cx="114300" cy="762000"/>
                </a:xfrm>
                <a:prstGeom prst="rect">
                  <a:avLst/>
                </a:prstGeom>
                <a:solidFill>
                  <a:srgbClr val="FFFF00"/>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16" name="Rectangle 15"/>
                <p:cNvSpPr/>
                <p:nvPr/>
              </p:nvSpPr>
              <p:spPr bwMode="auto">
                <a:xfrm>
                  <a:off x="2114550" y="1304925"/>
                  <a:ext cx="114300" cy="6858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sp>
            <p:nvSpPr>
              <p:cNvPr id="7" name="TextBox 6"/>
              <p:cNvSpPr txBox="1"/>
              <p:nvPr/>
            </p:nvSpPr>
            <p:spPr>
              <a:xfrm>
                <a:off x="584333" y="587190"/>
                <a:ext cx="246754" cy="3846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defTabSz="1089025">
                  <a:defRPr/>
                </a:pPr>
                <a:r>
                  <a:rPr lang="en-US" sz="1900" kern="0" dirty="0">
                    <a:solidFill>
                      <a:sysClr val="windowText" lastClr="000000"/>
                    </a:solidFill>
                    <a:latin typeface="微软雅黑" panose="020B0503020204020204" pitchFamily="34" charset="-122"/>
                    <a:ea typeface="微软雅黑" panose="020B0503020204020204" pitchFamily="34" charset="-122"/>
                    <a:cs typeface="ヒラギノ角ゴ ProN W3"/>
                  </a:rPr>
                  <a:t>+</a:t>
                </a:r>
                <a:endParaRPr lang="en-US" sz="1900" kern="0" dirty="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nvGrpSpPr>
              <p:cNvPr id="8" name="Group 394"/>
              <p:cNvGrpSpPr/>
              <p:nvPr/>
            </p:nvGrpSpPr>
            <p:grpSpPr>
              <a:xfrm>
                <a:off x="154882" y="584097"/>
                <a:ext cx="487373" cy="340900"/>
                <a:chOff x="154882" y="601349"/>
                <a:chExt cx="487373" cy="340900"/>
              </a:xfrm>
              <a:effectLst>
                <a:outerShdw blurRad="50800" dist="38100" dir="2700000" algn="tl" rotWithShape="0">
                  <a:prstClr val="black">
                    <a:alpha val="40000"/>
                  </a:prstClr>
                </a:outerShdw>
              </a:effectLst>
            </p:grpSpPr>
            <p:sp>
              <p:nvSpPr>
                <p:cNvPr id="9" name="Rectangle 8"/>
                <p:cNvSpPr/>
                <p:nvPr/>
              </p:nvSpPr>
              <p:spPr bwMode="auto">
                <a:xfrm rot="5400000">
                  <a:off x="357350" y="399154"/>
                  <a:ext cx="82709" cy="487100"/>
                </a:xfrm>
                <a:prstGeom prst="rect">
                  <a:avLst/>
                </a:prstGeom>
                <a:solidFill>
                  <a:schemeClr val="accent3">
                    <a:lumMod val="20000"/>
                    <a:lumOff val="80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9"/>
                <p:cNvSpPr/>
                <p:nvPr/>
              </p:nvSpPr>
              <p:spPr bwMode="auto">
                <a:xfrm rot="5400000">
                  <a:off x="351522" y="487245"/>
                  <a:ext cx="94092" cy="487372"/>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Rectangle 10"/>
                <p:cNvSpPr/>
                <p:nvPr/>
              </p:nvSpPr>
              <p:spPr bwMode="auto">
                <a:xfrm rot="5400000">
                  <a:off x="357700" y="575558"/>
                  <a:ext cx="82010" cy="487100"/>
                </a:xfrm>
                <a:prstGeom prst="rect">
                  <a:avLst/>
                </a:prstGeom>
                <a:solidFill>
                  <a:schemeClr val="accent3">
                    <a:lumMod val="20000"/>
                    <a:lumOff val="80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Rectangle 11"/>
                <p:cNvSpPr/>
                <p:nvPr/>
              </p:nvSpPr>
              <p:spPr bwMode="auto">
                <a:xfrm rot="5400000">
                  <a:off x="357700" y="657694"/>
                  <a:ext cx="82010" cy="4871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17" name="TextBox 16"/>
            <p:cNvSpPr txBox="1"/>
            <p:nvPr/>
          </p:nvSpPr>
          <p:spPr>
            <a:xfrm>
              <a:off x="9564412" y="2136846"/>
              <a:ext cx="1588896"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不需要聚合</a:t>
              </a:r>
              <a:endParaRPr lang="en-US" sz="1400" kern="0" dirty="0">
                <a:latin typeface="微软雅黑" panose="020B0503020204020204" pitchFamily="34" charset="-122"/>
                <a:ea typeface="微软雅黑" panose="020B0503020204020204" pitchFamily="34" charset="-122"/>
                <a:cs typeface="ヒラギノ角ゴ ProN W3"/>
              </a:endParaRPr>
            </a:p>
          </p:txBody>
        </p:sp>
        <p:sp>
          <p:nvSpPr>
            <p:cNvPr id="18" name="TextBox 17"/>
            <p:cNvSpPr txBox="1"/>
            <p:nvPr/>
          </p:nvSpPr>
          <p:spPr>
            <a:xfrm>
              <a:off x="5039049" y="2136846"/>
              <a:ext cx="1728253"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最小的命中范围</a:t>
              </a:r>
              <a:endParaRPr lang="en-US" sz="1400" kern="0" dirty="0">
                <a:latin typeface="微软雅黑" panose="020B0503020204020204" pitchFamily="34" charset="-122"/>
                <a:ea typeface="微软雅黑" panose="020B0503020204020204" pitchFamily="34" charset="-122"/>
                <a:cs typeface="ヒラギノ角ゴ ProN W3"/>
              </a:endParaRPr>
            </a:p>
          </p:txBody>
        </p:sp>
        <p:grpSp>
          <p:nvGrpSpPr>
            <p:cNvPr id="19" name="Group 483"/>
            <p:cNvGrpSpPr/>
            <p:nvPr/>
          </p:nvGrpSpPr>
          <p:grpSpPr>
            <a:xfrm>
              <a:off x="5018261" y="1263893"/>
              <a:ext cx="1668206" cy="762176"/>
              <a:chOff x="7628942" y="2571335"/>
              <a:chExt cx="1608248" cy="894894"/>
            </a:xfrm>
            <a:effectLst>
              <a:outerShdw blurRad="50800" dist="38100" dir="2700000" algn="tl" rotWithShape="0">
                <a:prstClr val="black">
                  <a:alpha val="40000"/>
                </a:prstClr>
              </a:outerShdw>
            </a:effectLst>
          </p:grpSpPr>
          <p:grpSp>
            <p:nvGrpSpPr>
              <p:cNvPr id="20" name="Group 209"/>
              <p:cNvGrpSpPr/>
              <p:nvPr/>
            </p:nvGrpSpPr>
            <p:grpSpPr>
              <a:xfrm>
                <a:off x="7671765" y="2704229"/>
                <a:ext cx="457200" cy="762000"/>
                <a:chOff x="1771650" y="1304925"/>
                <a:chExt cx="457200" cy="762000"/>
              </a:xfrm>
            </p:grpSpPr>
            <p:sp>
              <p:nvSpPr>
                <p:cNvPr id="35" name="Rectangle 34"/>
                <p:cNvSpPr/>
                <p:nvPr/>
              </p:nvSpPr>
              <p:spPr bwMode="auto">
                <a:xfrm>
                  <a:off x="1771650" y="1304925"/>
                  <a:ext cx="114300" cy="685800"/>
                </a:xfrm>
                <a:prstGeom prst="rect">
                  <a:avLst/>
                </a:prstGeom>
                <a:solidFill>
                  <a:schemeClr val="tx2"/>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36" name="Rectangle 35"/>
                <p:cNvSpPr/>
                <p:nvPr/>
              </p:nvSpPr>
              <p:spPr bwMode="auto">
                <a:xfrm>
                  <a:off x="1885949" y="1304925"/>
                  <a:ext cx="114301" cy="4191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37" name="Rectangle 36"/>
                <p:cNvSpPr/>
                <p:nvPr/>
              </p:nvSpPr>
              <p:spPr bwMode="auto">
                <a:xfrm>
                  <a:off x="2000250" y="1304925"/>
                  <a:ext cx="114300" cy="7620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38" name="Rectangle 37"/>
                <p:cNvSpPr/>
                <p:nvPr/>
              </p:nvSpPr>
              <p:spPr bwMode="auto">
                <a:xfrm>
                  <a:off x="2114550" y="1304925"/>
                  <a:ext cx="114300" cy="6858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grpSp>
            <p:nvGrpSpPr>
              <p:cNvPr id="21" name="Group 214"/>
              <p:cNvGrpSpPr/>
              <p:nvPr/>
            </p:nvGrpSpPr>
            <p:grpSpPr>
              <a:xfrm>
                <a:off x="8124417" y="2702153"/>
                <a:ext cx="342900" cy="762000"/>
                <a:chOff x="1763558" y="1299366"/>
                <a:chExt cx="342900" cy="762000"/>
              </a:xfrm>
            </p:grpSpPr>
            <p:sp>
              <p:nvSpPr>
                <p:cNvPr id="32" name="Rectangle 31"/>
                <p:cNvSpPr/>
                <p:nvPr/>
              </p:nvSpPr>
              <p:spPr bwMode="auto">
                <a:xfrm>
                  <a:off x="1763558" y="1299366"/>
                  <a:ext cx="114300" cy="6858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33" name="Rectangle 32"/>
                <p:cNvSpPr/>
                <p:nvPr/>
              </p:nvSpPr>
              <p:spPr bwMode="auto">
                <a:xfrm>
                  <a:off x="1877857" y="1299366"/>
                  <a:ext cx="114301" cy="419100"/>
                </a:xfrm>
                <a:prstGeom prst="rect">
                  <a:avLst/>
                </a:prstGeom>
                <a:solidFill>
                  <a:schemeClr val="tx2">
                    <a:lumMod val="20000"/>
                    <a:lumOff val="80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34" name="Rectangle 33"/>
                <p:cNvSpPr/>
                <p:nvPr/>
              </p:nvSpPr>
              <p:spPr bwMode="auto">
                <a:xfrm>
                  <a:off x="1992158" y="1299366"/>
                  <a:ext cx="114300" cy="7620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grpSp>
            <p:nvGrpSpPr>
              <p:cNvPr id="22" name="Group 222"/>
              <p:cNvGrpSpPr/>
              <p:nvPr/>
            </p:nvGrpSpPr>
            <p:grpSpPr>
              <a:xfrm>
                <a:off x="7628942" y="2572961"/>
                <a:ext cx="196793" cy="159489"/>
                <a:chOff x="7501361" y="2477264"/>
                <a:chExt cx="196793" cy="159489"/>
              </a:xfrm>
            </p:grpSpPr>
            <p:sp>
              <p:nvSpPr>
                <p:cNvPr id="30" name="Arc 29"/>
                <p:cNvSpPr/>
                <p:nvPr/>
              </p:nvSpPr>
              <p:spPr bwMode="auto">
                <a:xfrm>
                  <a:off x="7501361" y="2541060"/>
                  <a:ext cx="95693" cy="95693"/>
                </a:xfrm>
                <a:prstGeom prst="arc">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cxnSp>
              <p:nvCxnSpPr>
                <p:cNvPr id="31" name="Straight Connector 30"/>
                <p:cNvCxnSpPr/>
                <p:nvPr/>
              </p:nvCxnSpPr>
              <p:spPr bwMode="auto">
                <a:xfrm rot="5400000" flipH="1" flipV="1">
                  <a:off x="7591828" y="2477264"/>
                  <a:ext cx="106326" cy="106326"/>
                </a:xfrm>
                <a:prstGeom prst="line">
                  <a:avLst/>
                </a:prstGeom>
                <a:noFill/>
                <a:ln w="19050" cap="flat" cmpd="sng" algn="ctr">
                  <a:solidFill>
                    <a:srgbClr val="3B3B3B"/>
                  </a:solidFill>
                  <a:prstDash val="solid"/>
                  <a:round/>
                  <a:headEnd type="none" w="med" len="med"/>
                  <a:tailEnd type="none" w="med" len="med"/>
                </a:ln>
                <a:effectLst/>
              </p:spPr>
            </p:cxnSp>
          </p:grpSp>
          <p:grpSp>
            <p:nvGrpSpPr>
              <p:cNvPr id="23" name="Group 223"/>
              <p:cNvGrpSpPr/>
              <p:nvPr/>
            </p:nvGrpSpPr>
            <p:grpSpPr>
              <a:xfrm>
                <a:off x="8211887" y="2571335"/>
                <a:ext cx="196793" cy="164775"/>
                <a:chOff x="7517219" y="2450834"/>
                <a:chExt cx="196793" cy="164775"/>
              </a:xfrm>
            </p:grpSpPr>
            <p:sp>
              <p:nvSpPr>
                <p:cNvPr id="28" name="Arc 27"/>
                <p:cNvSpPr/>
                <p:nvPr/>
              </p:nvSpPr>
              <p:spPr bwMode="auto">
                <a:xfrm>
                  <a:off x="7517219" y="2519916"/>
                  <a:ext cx="95693" cy="95693"/>
                </a:xfrm>
                <a:prstGeom prst="arc">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cxnSp>
              <p:nvCxnSpPr>
                <p:cNvPr id="29" name="Straight Connector 28"/>
                <p:cNvCxnSpPr/>
                <p:nvPr/>
              </p:nvCxnSpPr>
              <p:spPr bwMode="auto">
                <a:xfrm rot="5400000" flipH="1" flipV="1">
                  <a:off x="7607686" y="2450834"/>
                  <a:ext cx="106326" cy="106326"/>
                </a:xfrm>
                <a:prstGeom prst="line">
                  <a:avLst/>
                </a:prstGeom>
                <a:noFill/>
                <a:ln w="19050" cap="flat" cmpd="sng" algn="ctr">
                  <a:solidFill>
                    <a:srgbClr val="3B3B3B"/>
                  </a:solidFill>
                  <a:prstDash val="solid"/>
                  <a:round/>
                  <a:headEnd type="none" w="med" len="med"/>
                  <a:tailEnd type="none" w="med" len="med"/>
                </a:ln>
                <a:effectLst/>
              </p:spPr>
            </p:cxnSp>
          </p:grpSp>
          <p:grpSp>
            <p:nvGrpSpPr>
              <p:cNvPr id="24" name="Group 226"/>
              <p:cNvGrpSpPr/>
              <p:nvPr/>
            </p:nvGrpSpPr>
            <p:grpSpPr>
              <a:xfrm>
                <a:off x="9008590" y="2707713"/>
                <a:ext cx="228600" cy="685800"/>
                <a:chOff x="1616369" y="1304925"/>
                <a:chExt cx="228600" cy="685800"/>
              </a:xfrm>
            </p:grpSpPr>
            <p:sp>
              <p:nvSpPr>
                <p:cNvPr id="26" name="Rectangle 25"/>
                <p:cNvSpPr/>
                <p:nvPr/>
              </p:nvSpPr>
              <p:spPr bwMode="auto">
                <a:xfrm>
                  <a:off x="1616369" y="1304925"/>
                  <a:ext cx="114300" cy="685800"/>
                </a:xfrm>
                <a:prstGeom prst="rect">
                  <a:avLst/>
                </a:prstGeom>
                <a:solidFill>
                  <a:schemeClr val="tx2"/>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7" name="Rectangle 26"/>
                <p:cNvSpPr/>
                <p:nvPr/>
              </p:nvSpPr>
              <p:spPr bwMode="auto">
                <a:xfrm>
                  <a:off x="1730668" y="1304925"/>
                  <a:ext cx="114301" cy="419100"/>
                </a:xfrm>
                <a:prstGeom prst="rect">
                  <a:avLst/>
                </a:prstGeom>
                <a:solidFill>
                  <a:schemeClr val="tx2">
                    <a:lumMod val="20000"/>
                    <a:lumOff val="80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sp>
            <p:nvSpPr>
              <p:cNvPr id="25" name="Right Arrow 24"/>
              <p:cNvSpPr/>
              <p:nvPr/>
            </p:nvSpPr>
            <p:spPr bwMode="auto">
              <a:xfrm>
                <a:off x="8604618" y="2900251"/>
                <a:ext cx="285751" cy="238125"/>
              </a:xfrm>
              <a:prstGeom prst="rightArrow">
                <a:avLst/>
              </a:prstGeom>
              <a:solidFill>
                <a:schemeClr val="accent1">
                  <a:lumMod val="40000"/>
                  <a:lumOff val="60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grpSp>
          <p:nvGrpSpPr>
            <p:cNvPr id="180" name="Group 447"/>
            <p:cNvGrpSpPr/>
            <p:nvPr/>
          </p:nvGrpSpPr>
          <p:grpSpPr>
            <a:xfrm>
              <a:off x="3457140" y="1299485"/>
              <a:ext cx="746632" cy="963286"/>
              <a:chOff x="95587" y="1312892"/>
              <a:chExt cx="559828" cy="963063"/>
            </a:xfrm>
          </p:grpSpPr>
          <p:grpSp>
            <p:nvGrpSpPr>
              <p:cNvPr id="181" name="Group 88"/>
              <p:cNvGrpSpPr/>
              <p:nvPr/>
            </p:nvGrpSpPr>
            <p:grpSpPr>
              <a:xfrm>
                <a:off x="192596" y="1312892"/>
                <a:ext cx="379263" cy="649941"/>
                <a:chOff x="1807018" y="1304925"/>
                <a:chExt cx="321516" cy="649941"/>
              </a:xfrm>
              <a:solidFill>
                <a:schemeClr val="bg1">
                  <a:lumMod val="95000"/>
                </a:schemeClr>
              </a:solidFill>
              <a:effectLst>
                <a:outerShdw blurRad="50800" dist="38100" dir="2700000" algn="tl" rotWithShape="0">
                  <a:prstClr val="black">
                    <a:alpha val="40000"/>
                  </a:prstClr>
                </a:outerShdw>
              </a:effectLst>
            </p:grpSpPr>
            <p:sp>
              <p:nvSpPr>
                <p:cNvPr id="186" name="Rectangle 185"/>
                <p:cNvSpPr/>
                <p:nvPr/>
              </p:nvSpPr>
              <p:spPr bwMode="auto">
                <a:xfrm>
                  <a:off x="1807018" y="1304925"/>
                  <a:ext cx="79619" cy="584947"/>
                </a:xfrm>
                <a:prstGeom prst="rect">
                  <a:avLst/>
                </a:prstGeom>
                <a:grpFill/>
                <a:ln w="19050" cap="flat" cmpd="sng" algn="ctr">
                  <a:solidFill>
                    <a:sysClr val="windowText" lastClr="000000"/>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7" name="Rectangle 186"/>
                <p:cNvSpPr/>
                <p:nvPr/>
              </p:nvSpPr>
              <p:spPr bwMode="auto">
                <a:xfrm>
                  <a:off x="1885946" y="1304925"/>
                  <a:ext cx="79619" cy="357468"/>
                </a:xfrm>
                <a:prstGeom prst="rect">
                  <a:avLst/>
                </a:prstGeom>
                <a:grpFill/>
                <a:ln w="19050" cap="flat" cmpd="sng" algn="ctr">
                  <a:solidFill>
                    <a:sysClr val="windowText" lastClr="000000"/>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8" name="Rectangle 187"/>
                <p:cNvSpPr/>
                <p:nvPr/>
              </p:nvSpPr>
              <p:spPr bwMode="auto">
                <a:xfrm>
                  <a:off x="1967437" y="1304925"/>
                  <a:ext cx="79619" cy="649941"/>
                </a:xfrm>
                <a:prstGeom prst="rect">
                  <a:avLst/>
                </a:prstGeom>
                <a:grpFill/>
                <a:ln w="19050" cap="flat" cmpd="sng" algn="ctr">
                  <a:solidFill>
                    <a:sysClr val="windowText" lastClr="000000"/>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9" name="Rectangle 188"/>
                <p:cNvSpPr/>
                <p:nvPr/>
              </p:nvSpPr>
              <p:spPr bwMode="auto">
                <a:xfrm>
                  <a:off x="2048914" y="1304925"/>
                  <a:ext cx="79620" cy="557607"/>
                </a:xfrm>
                <a:prstGeom prst="rect">
                  <a:avLst/>
                </a:prstGeom>
                <a:grpFill/>
                <a:ln w="19050" cap="flat" cmpd="sng" algn="ctr">
                  <a:solidFill>
                    <a:sysClr val="windowText" lastClr="000000"/>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82" name="TextBox 181"/>
              <p:cNvSpPr txBox="1"/>
              <p:nvPr/>
            </p:nvSpPr>
            <p:spPr>
              <a:xfrm>
                <a:off x="95587" y="1860054"/>
                <a:ext cx="245436" cy="323090"/>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1089025">
                  <a:defRPr/>
                </a:pPr>
                <a:r>
                  <a:rPr lang="en-US" sz="1500" kern="0" dirty="0">
                    <a:solidFill>
                      <a:srgbClr val="FF0000"/>
                    </a:solidFill>
                    <a:latin typeface="微软雅黑" panose="020B0503020204020204" pitchFamily="34" charset="-122"/>
                    <a:ea typeface="微软雅黑" panose="020B0503020204020204" pitchFamily="34" charset="-122"/>
                  </a:rPr>
                  <a:t>+</a:t>
                </a:r>
                <a:endParaRPr lang="en-US" sz="1500" kern="0" dirty="0">
                  <a:solidFill>
                    <a:srgbClr val="FF0000"/>
                  </a:solidFill>
                  <a:latin typeface="微软雅黑" panose="020B0503020204020204" pitchFamily="34" charset="-122"/>
                  <a:ea typeface="微软雅黑" panose="020B0503020204020204" pitchFamily="34" charset="-122"/>
                </a:endParaRPr>
              </a:p>
            </p:txBody>
          </p:sp>
          <p:sp>
            <p:nvSpPr>
              <p:cNvPr id="183" name="TextBox 182"/>
              <p:cNvSpPr txBox="1"/>
              <p:nvPr/>
            </p:nvSpPr>
            <p:spPr>
              <a:xfrm>
                <a:off x="210342" y="1636991"/>
                <a:ext cx="223802" cy="276935"/>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1089025">
                  <a:defRPr/>
                </a:pPr>
                <a:r>
                  <a:rPr lang="en-US" sz="1200" kern="0" dirty="0">
                    <a:solidFill>
                      <a:srgbClr val="FF0000"/>
                    </a:solidFill>
                    <a:latin typeface="微软雅黑" panose="020B0503020204020204" pitchFamily="34" charset="-122"/>
                    <a:ea typeface="微软雅黑" panose="020B0503020204020204" pitchFamily="34" charset="-122"/>
                  </a:rPr>
                  <a:t>+</a:t>
                </a:r>
                <a:endParaRPr lang="en-US" sz="1200" kern="0" dirty="0">
                  <a:solidFill>
                    <a:srgbClr val="FF0000"/>
                  </a:solidFill>
                  <a:latin typeface="微软雅黑" panose="020B0503020204020204" pitchFamily="34" charset="-122"/>
                  <a:ea typeface="微软雅黑" panose="020B0503020204020204" pitchFamily="34" charset="-122"/>
                </a:endParaRPr>
              </a:p>
            </p:txBody>
          </p:sp>
          <p:sp>
            <p:nvSpPr>
              <p:cNvPr id="184" name="TextBox 183"/>
              <p:cNvSpPr txBox="1"/>
              <p:nvPr/>
            </p:nvSpPr>
            <p:spPr>
              <a:xfrm>
                <a:off x="287993" y="1952865"/>
                <a:ext cx="245436" cy="323090"/>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1089025">
                  <a:defRPr/>
                </a:pPr>
                <a:r>
                  <a:rPr lang="en-US" sz="1500" kern="0" dirty="0">
                    <a:solidFill>
                      <a:srgbClr val="FF0000"/>
                    </a:solidFill>
                    <a:latin typeface="微软雅黑" panose="020B0503020204020204" pitchFamily="34" charset="-122"/>
                    <a:ea typeface="微软雅黑" panose="020B0503020204020204" pitchFamily="34" charset="-122"/>
                  </a:rPr>
                  <a:t>+</a:t>
                </a:r>
                <a:endParaRPr lang="en-US" sz="1500" kern="0" dirty="0">
                  <a:solidFill>
                    <a:srgbClr val="FF0000"/>
                  </a:solidFill>
                  <a:latin typeface="微软雅黑" panose="020B0503020204020204" pitchFamily="34" charset="-122"/>
                  <a:ea typeface="微软雅黑" panose="020B0503020204020204" pitchFamily="34" charset="-122"/>
                </a:endParaRPr>
              </a:p>
            </p:txBody>
          </p:sp>
          <p:sp>
            <p:nvSpPr>
              <p:cNvPr id="185" name="TextBox 184"/>
              <p:cNvSpPr txBox="1"/>
              <p:nvPr/>
            </p:nvSpPr>
            <p:spPr>
              <a:xfrm>
                <a:off x="409979" y="1858281"/>
                <a:ext cx="245436" cy="323090"/>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1089025">
                  <a:defRPr/>
                </a:pPr>
                <a:r>
                  <a:rPr lang="en-US" sz="1500" kern="0" dirty="0">
                    <a:solidFill>
                      <a:srgbClr val="FF0000"/>
                    </a:solidFill>
                    <a:latin typeface="微软雅黑" panose="020B0503020204020204" pitchFamily="34" charset="-122"/>
                    <a:ea typeface="微软雅黑" panose="020B0503020204020204" pitchFamily="34" charset="-122"/>
                  </a:rPr>
                  <a:t>+</a:t>
                </a:r>
                <a:endParaRPr lang="en-US" sz="1500" kern="0" dirty="0">
                  <a:solidFill>
                    <a:srgbClr val="FF0000"/>
                  </a:solidFill>
                  <a:latin typeface="微软雅黑" panose="020B0503020204020204" pitchFamily="34" charset="-122"/>
                  <a:ea typeface="微软雅黑" panose="020B0503020204020204" pitchFamily="34" charset="-122"/>
                </a:endParaRPr>
              </a:p>
            </p:txBody>
          </p:sp>
        </p:grpSp>
        <p:grpSp>
          <p:nvGrpSpPr>
            <p:cNvPr id="190" name="Group 358"/>
            <p:cNvGrpSpPr/>
            <p:nvPr/>
          </p:nvGrpSpPr>
          <p:grpSpPr>
            <a:xfrm>
              <a:off x="7717102" y="1336859"/>
              <a:ext cx="852818" cy="772015"/>
              <a:chOff x="6536094" y="5316046"/>
              <a:chExt cx="639447" cy="771836"/>
            </a:xfrm>
          </p:grpSpPr>
          <p:sp>
            <p:nvSpPr>
              <p:cNvPr id="191" name="Rectangle 190"/>
              <p:cNvSpPr/>
              <p:nvPr/>
            </p:nvSpPr>
            <p:spPr bwMode="auto">
              <a:xfrm>
                <a:off x="6671485" y="5376428"/>
                <a:ext cx="504056" cy="504056"/>
              </a:xfrm>
              <a:prstGeom prst="rect">
                <a:avLst/>
              </a:prstGeom>
              <a:solidFill>
                <a:schemeClr val="bg1">
                  <a:lumMod val="95000"/>
                </a:schemeClr>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defTabSz="1089025" fontAlgn="base">
                  <a:spcBef>
                    <a:spcPct val="0"/>
                  </a:spcBef>
                  <a:spcAft>
                    <a:spcPct val="0"/>
                  </a:spcAft>
                </a:pPr>
                <a:endParaRPr lang="en-US" sz="1900">
                  <a:solidFill>
                    <a:srgbClr val="000000"/>
                  </a:solidFill>
                  <a:latin typeface="微软雅黑" panose="020B0503020204020204" pitchFamily="34" charset="-122"/>
                  <a:ea typeface="微软雅黑" panose="020B0503020204020204" pitchFamily="34" charset="-122"/>
                  <a:cs typeface="ヒラギノ角ゴ ProN W3" pitchFamily="-109" charset="-128"/>
                  <a:sym typeface="Gill Sans" pitchFamily="-109" charset="0"/>
                </a:endParaRPr>
              </a:p>
            </p:txBody>
          </p:sp>
          <p:sp>
            <p:nvSpPr>
              <p:cNvPr id="192" name="Line 38"/>
              <p:cNvSpPr>
                <a:spLocks noChangeShapeType="1"/>
              </p:cNvSpPr>
              <p:nvPr/>
            </p:nvSpPr>
            <p:spPr bwMode="auto">
              <a:xfrm flipH="1">
                <a:off x="6536094" y="5943866"/>
                <a:ext cx="104245" cy="144016"/>
              </a:xfrm>
              <a:prstGeom prst="line">
                <a:avLst/>
              </a:prstGeom>
              <a:noFill/>
              <a:ln w="57150" cap="flat">
                <a:solidFill>
                  <a:schemeClr val="accent5">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sz="1900">
                  <a:latin typeface="微软雅黑" panose="020B0503020204020204" pitchFamily="34" charset="-122"/>
                  <a:ea typeface="微软雅黑" panose="020B0503020204020204" pitchFamily="34" charset="-122"/>
                </a:endParaRPr>
              </a:p>
            </p:txBody>
          </p:sp>
          <p:sp>
            <p:nvSpPr>
              <p:cNvPr id="193" name="Oval 39"/>
              <p:cNvSpPr/>
              <p:nvPr/>
            </p:nvSpPr>
            <p:spPr bwMode="auto">
              <a:xfrm>
                <a:off x="6608103" y="5727842"/>
                <a:ext cx="215880" cy="229888"/>
              </a:xfrm>
              <a:prstGeom prst="ellipse">
                <a:avLst/>
              </a:prstGeom>
              <a:solidFill>
                <a:srgbClr val="FFFFFF">
                  <a:alpha val="65882"/>
                </a:srgbClr>
              </a:solidFill>
              <a:ln w="38100" cap="flat">
                <a:solidFill>
                  <a:schemeClr val="accent5">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en-US" sz="1900">
                  <a:latin typeface="微软雅黑" panose="020B0503020204020204" pitchFamily="34" charset="-122"/>
                  <a:ea typeface="微软雅黑" panose="020B0503020204020204" pitchFamily="34" charset="-122"/>
                </a:endParaRPr>
              </a:p>
            </p:txBody>
          </p:sp>
          <p:sp>
            <p:nvSpPr>
              <p:cNvPr id="194" name="TextBox 193"/>
              <p:cNvSpPr txBox="1"/>
              <p:nvPr/>
            </p:nvSpPr>
            <p:spPr>
              <a:xfrm>
                <a:off x="6631355" y="5316046"/>
                <a:ext cx="312745" cy="538484"/>
              </a:xfrm>
              <a:prstGeom prst="rect">
                <a:avLst/>
              </a:prstGeom>
              <a:noFill/>
            </p:spPr>
            <p:txBody>
              <a:bodyPr wrap="none" rtlCol="0">
                <a:spAutoFit/>
              </a:bodyPr>
              <a:lstStyle/>
              <a:p>
                <a:r>
                  <a:rPr lang="en-US" sz="2900" b="1" dirty="0">
                    <a:solidFill>
                      <a:schemeClr val="tx2"/>
                    </a:solidFill>
                    <a:latin typeface="微软雅黑" panose="020B0503020204020204" pitchFamily="34" charset="-122"/>
                    <a:ea typeface="微软雅黑" panose="020B0503020204020204" pitchFamily="34" charset="-122"/>
                    <a:cs typeface="Times New Roman" panose="02020603050405020304"/>
                  </a:rPr>
                  <a:t>T</a:t>
                </a:r>
                <a:endParaRPr lang="en-US" sz="2900" b="1" dirty="0">
                  <a:solidFill>
                    <a:schemeClr val="tx2"/>
                  </a:solidFill>
                  <a:latin typeface="微软雅黑" panose="020B0503020204020204" pitchFamily="34" charset="-122"/>
                  <a:ea typeface="微软雅黑" panose="020B0503020204020204" pitchFamily="34" charset="-122"/>
                  <a:cs typeface="Times New Roman" panose="02020603050405020304"/>
                </a:endParaRPr>
              </a:p>
            </p:txBody>
          </p:sp>
        </p:grpSp>
        <p:sp>
          <p:nvSpPr>
            <p:cNvPr id="195" name="Rectangle 194"/>
            <p:cNvSpPr/>
            <p:nvPr/>
          </p:nvSpPr>
          <p:spPr>
            <a:xfrm>
              <a:off x="7294938" y="2136846"/>
              <a:ext cx="1697145" cy="325385"/>
            </a:xfrm>
            <a:prstGeom prst="rect">
              <a:avLst/>
            </a:prstGeom>
          </p:spPr>
          <p:txBody>
            <a:bodyPr wrap="square" lIns="108878" tIns="54439" rIns="108878" bIns="54439">
              <a:spAutoFit/>
            </a:bodyPr>
            <a:lstStyle/>
            <a:p>
              <a:pPr algn="ctr"/>
              <a:r>
                <a:rPr lang="zh-CN" altLang="en-US" sz="1400" dirty="0">
                  <a:latin typeface="微软雅黑" panose="020B0503020204020204" pitchFamily="34" charset="-122"/>
                  <a:ea typeface="微软雅黑" panose="020B0503020204020204" pitchFamily="34" charset="-122"/>
                  <a:cs typeface="Lucida Grande" charset="0"/>
                  <a:sym typeface="Lucida Grande" charset="0"/>
                </a:rPr>
                <a:t>文本搜索</a:t>
              </a:r>
              <a:endParaRPr lang="en-US" sz="1400" dirty="0">
                <a:latin typeface="微软雅黑" panose="020B0503020204020204" pitchFamily="34" charset="-122"/>
                <a:ea typeface="微软雅黑" panose="020B0503020204020204" pitchFamily="34" charset="-122"/>
                <a:cs typeface="Lucida Grande" charset="0"/>
                <a:sym typeface="Lucida Grande" charset="0"/>
              </a:endParaRPr>
            </a:p>
          </p:txBody>
        </p:sp>
        <p:grpSp>
          <p:nvGrpSpPr>
            <p:cNvPr id="271" name="Group 1450"/>
            <p:cNvGrpSpPr/>
            <p:nvPr/>
          </p:nvGrpSpPr>
          <p:grpSpPr>
            <a:xfrm>
              <a:off x="9591464" y="1190988"/>
              <a:ext cx="1228173" cy="907928"/>
              <a:chOff x="187056" y="4124326"/>
              <a:chExt cx="920890" cy="907718"/>
            </a:xfrm>
          </p:grpSpPr>
          <p:cxnSp>
            <p:nvCxnSpPr>
              <p:cNvPr id="272" name="Elbow Connector 271"/>
              <p:cNvCxnSpPr/>
              <p:nvPr/>
            </p:nvCxnSpPr>
            <p:spPr bwMode="auto">
              <a:xfrm rot="16200000" flipV="1">
                <a:off x="733394" y="4409112"/>
                <a:ext cx="194508" cy="275016"/>
              </a:xfrm>
              <a:prstGeom prst="bentConnector3">
                <a:avLst>
                  <a:gd name="adj1" fmla="val 50000"/>
                </a:avLst>
              </a:prstGeom>
              <a:no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273" name="Group 195"/>
              <p:cNvGrpSpPr/>
              <p:nvPr/>
            </p:nvGrpSpPr>
            <p:grpSpPr>
              <a:xfrm>
                <a:off x="812490" y="4613160"/>
                <a:ext cx="295456" cy="418884"/>
                <a:chOff x="1771650" y="1304925"/>
                <a:chExt cx="457200" cy="762000"/>
              </a:xfrm>
              <a:solidFill>
                <a:schemeClr val="bg1">
                  <a:lumMod val="95000"/>
                </a:schemeClr>
              </a:solidFill>
              <a:effectLst>
                <a:outerShdw blurRad="50800" dist="38100" dir="2700000" algn="tl" rotWithShape="0">
                  <a:prstClr val="black">
                    <a:alpha val="40000"/>
                  </a:prstClr>
                </a:outerShdw>
              </a:effectLst>
            </p:grpSpPr>
            <p:sp>
              <p:nvSpPr>
                <p:cNvPr id="282" name="Rectangle 281"/>
                <p:cNvSpPr/>
                <p:nvPr/>
              </p:nvSpPr>
              <p:spPr bwMode="auto">
                <a:xfrm>
                  <a:off x="1771650" y="1304925"/>
                  <a:ext cx="114300" cy="685800"/>
                </a:xfrm>
                <a:prstGeom prst="rect">
                  <a:avLst/>
                </a:prstGeom>
                <a:grpFill/>
                <a:ln w="19050" cap="flat" cmpd="sng" algn="ctr">
                  <a:solidFill>
                    <a:schemeClr val="tx1"/>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83" name="Rectangle 282"/>
                <p:cNvSpPr/>
                <p:nvPr/>
              </p:nvSpPr>
              <p:spPr bwMode="auto">
                <a:xfrm>
                  <a:off x="1885949" y="1304925"/>
                  <a:ext cx="114301" cy="419100"/>
                </a:xfrm>
                <a:prstGeom prst="rect">
                  <a:avLst/>
                </a:prstGeom>
                <a:grpFill/>
                <a:ln w="19050" cap="flat" cmpd="sng" algn="ctr">
                  <a:solidFill>
                    <a:schemeClr val="tx1"/>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84" name="Rectangle 283"/>
                <p:cNvSpPr/>
                <p:nvPr/>
              </p:nvSpPr>
              <p:spPr bwMode="auto">
                <a:xfrm>
                  <a:off x="2000250" y="1304925"/>
                  <a:ext cx="114300" cy="762000"/>
                </a:xfrm>
                <a:prstGeom prst="rect">
                  <a:avLst/>
                </a:prstGeom>
                <a:grpFill/>
                <a:ln w="19050" cap="flat" cmpd="sng" algn="ctr">
                  <a:solidFill>
                    <a:schemeClr val="tx1"/>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85" name="Rectangle 284"/>
                <p:cNvSpPr/>
                <p:nvPr/>
              </p:nvSpPr>
              <p:spPr bwMode="auto">
                <a:xfrm>
                  <a:off x="2114550" y="1304925"/>
                  <a:ext cx="114300" cy="685800"/>
                </a:xfrm>
                <a:prstGeom prst="rect">
                  <a:avLst/>
                </a:prstGeom>
                <a:grpFill/>
                <a:ln w="19050" cap="flat" cmpd="sng" algn="ctr">
                  <a:solidFill>
                    <a:schemeClr val="tx1"/>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cxnSp>
            <p:nvCxnSpPr>
              <p:cNvPr id="274" name="Elbow Connector 273"/>
              <p:cNvCxnSpPr/>
              <p:nvPr/>
            </p:nvCxnSpPr>
            <p:spPr bwMode="auto">
              <a:xfrm rot="5400000" flipH="1" flipV="1">
                <a:off x="501396" y="4466660"/>
                <a:ext cx="109023" cy="269702"/>
              </a:xfrm>
              <a:prstGeom prst="bentConnector4">
                <a:avLst>
                  <a:gd name="adj1" fmla="val 100473"/>
                  <a:gd name="adj2" fmla="val 56674"/>
                </a:avLst>
              </a:prstGeom>
              <a:no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sp>
            <p:nvSpPr>
              <p:cNvPr id="275" name="Rectangle 274"/>
              <p:cNvSpPr/>
              <p:nvPr/>
            </p:nvSpPr>
            <p:spPr bwMode="auto">
              <a:xfrm>
                <a:off x="522962" y="4295774"/>
                <a:ext cx="359403" cy="172641"/>
              </a:xfrm>
              <a:prstGeom prst="rect">
                <a:avLst/>
              </a:prstGeom>
              <a:solidFill>
                <a:schemeClr val="accent4">
                  <a:lumMod val="40000"/>
                  <a:lumOff val="60000"/>
                </a:schemeClr>
              </a:solid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276" name="Straight Arrow Connector 275"/>
              <p:cNvCxnSpPr/>
              <p:nvPr/>
            </p:nvCxnSpPr>
            <p:spPr bwMode="auto">
              <a:xfrm flipV="1">
                <a:off x="702663" y="4124326"/>
                <a:ext cx="0" cy="171448"/>
              </a:xfrm>
              <a:prstGeom prst="straightConnector1">
                <a:avLst/>
              </a:prstGeom>
              <a:noFill/>
              <a:ln w="19050" cap="flat" cmpd="sng" algn="ctr">
                <a:solidFill>
                  <a:srgbClr val="3B3B3B"/>
                </a:solidFill>
                <a:prstDash val="solid"/>
                <a:round/>
                <a:headEnd type="none" w="med" len="med"/>
                <a:tailEnd type="arrow"/>
              </a:ln>
              <a:effectLst>
                <a:outerShdw blurRad="50800" dist="38100" dir="2700000" algn="tl" rotWithShape="0">
                  <a:prstClr val="black">
                    <a:alpha val="40000"/>
                  </a:prstClr>
                </a:outerShdw>
              </a:effectLst>
            </p:spPr>
          </p:cxnSp>
          <p:grpSp>
            <p:nvGrpSpPr>
              <p:cNvPr id="277" name="Group 680"/>
              <p:cNvGrpSpPr/>
              <p:nvPr/>
            </p:nvGrpSpPr>
            <p:grpSpPr>
              <a:xfrm>
                <a:off x="187056" y="4613160"/>
                <a:ext cx="468001" cy="285650"/>
                <a:chOff x="174254" y="601350"/>
                <a:chExt cx="468001" cy="285650"/>
              </a:xfrm>
              <a:solidFill>
                <a:schemeClr val="bg1">
                  <a:lumMod val="95000"/>
                </a:schemeClr>
              </a:solidFill>
              <a:effectLst>
                <a:outerShdw blurRad="50800" dist="38100" dir="2700000" algn="tl" rotWithShape="0">
                  <a:prstClr val="black">
                    <a:alpha val="40000"/>
                  </a:prstClr>
                </a:outerShdw>
              </a:effectLst>
            </p:grpSpPr>
            <p:sp>
              <p:nvSpPr>
                <p:cNvPr id="278" name="Rectangle 277"/>
                <p:cNvSpPr/>
                <p:nvPr/>
              </p:nvSpPr>
              <p:spPr bwMode="auto">
                <a:xfrm rot="5400000">
                  <a:off x="372254" y="403350"/>
                  <a:ext cx="72000" cy="468000"/>
                </a:xfrm>
                <a:prstGeom prst="rect">
                  <a:avLst/>
                </a:prstGeom>
                <a:grpFill/>
                <a:ln w="19050" cap="flat" cmpd="sng" algn="ctr">
                  <a:solidFill>
                    <a:schemeClr val="tx1"/>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9" name="Rectangle 278"/>
                <p:cNvSpPr/>
                <p:nvPr/>
              </p:nvSpPr>
              <p:spPr bwMode="auto">
                <a:xfrm rot="5400000">
                  <a:off x="372254" y="473980"/>
                  <a:ext cx="72000" cy="468000"/>
                </a:xfrm>
                <a:prstGeom prst="rect">
                  <a:avLst/>
                </a:prstGeom>
                <a:grpFill/>
                <a:ln w="19050" cap="flat" cmpd="sng" algn="ctr">
                  <a:solidFill>
                    <a:schemeClr val="tx1"/>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0" name="Rectangle 279"/>
                <p:cNvSpPr/>
                <p:nvPr/>
              </p:nvSpPr>
              <p:spPr bwMode="auto">
                <a:xfrm rot="5400000">
                  <a:off x="372255" y="544388"/>
                  <a:ext cx="72000" cy="468000"/>
                </a:xfrm>
                <a:prstGeom prst="rect">
                  <a:avLst/>
                </a:prstGeom>
                <a:grpFill/>
                <a:ln w="19050" cap="flat" cmpd="sng" algn="ctr">
                  <a:solidFill>
                    <a:schemeClr val="tx1"/>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1" name="Rectangle 280"/>
                <p:cNvSpPr/>
                <p:nvPr/>
              </p:nvSpPr>
              <p:spPr bwMode="auto">
                <a:xfrm rot="5400000">
                  <a:off x="372255" y="617000"/>
                  <a:ext cx="72000" cy="468000"/>
                </a:xfrm>
                <a:prstGeom prst="rect">
                  <a:avLst/>
                </a:prstGeom>
                <a:grpFill/>
                <a:ln w="19050" cap="flat" cmpd="sng" algn="ctr">
                  <a:solidFill>
                    <a:schemeClr val="tx1"/>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grpSp>
        <p:nvGrpSpPr>
          <p:cNvPr id="315" name="Group 314"/>
          <p:cNvGrpSpPr/>
          <p:nvPr/>
        </p:nvGrpSpPr>
        <p:grpSpPr>
          <a:xfrm>
            <a:off x="741789" y="2626025"/>
            <a:ext cx="10492784" cy="1045980"/>
            <a:chOff x="741789" y="2496876"/>
            <a:chExt cx="10492784" cy="1045980"/>
          </a:xfrm>
        </p:grpSpPr>
        <p:sp>
          <p:nvSpPr>
            <p:cNvPr id="40" name="TextBox 39"/>
            <p:cNvSpPr txBox="1"/>
            <p:nvPr/>
          </p:nvSpPr>
          <p:spPr>
            <a:xfrm>
              <a:off x="741789" y="3217471"/>
              <a:ext cx="1968108"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历史数据分析</a:t>
              </a:r>
              <a:endParaRPr lang="en-US" sz="1400" kern="0" dirty="0">
                <a:latin typeface="微软雅黑" panose="020B0503020204020204" pitchFamily="34" charset="-122"/>
                <a:ea typeface="微软雅黑" panose="020B0503020204020204" pitchFamily="34" charset="-122"/>
                <a:cs typeface="ヒラギノ角ゴ ProN W3"/>
              </a:endParaRPr>
            </a:p>
          </p:txBody>
        </p:sp>
        <p:sp>
          <p:nvSpPr>
            <p:cNvPr id="110" name="TextBox 109"/>
            <p:cNvSpPr txBox="1"/>
            <p:nvPr/>
          </p:nvSpPr>
          <p:spPr>
            <a:xfrm>
              <a:off x="7264452" y="3217471"/>
              <a:ext cx="1697145" cy="325385"/>
            </a:xfrm>
            <a:prstGeom prst="rect">
              <a:avLst/>
            </a:prstGeom>
            <a:noFill/>
          </p:spPr>
          <p:txBody>
            <a:bodyPr wrap="square" lIns="108878" tIns="54439" rIns="108878" bIns="54439" rtlCol="0">
              <a:spAutoFit/>
            </a:bodyPr>
            <a:lstStyle/>
            <a:p>
              <a:pPr algn="ctr" defTabSz="1089025">
                <a:defRPr/>
              </a:pPr>
              <a:r>
                <a:rPr lang="zh-CN" altLang="en-US" sz="1400" dirty="0">
                  <a:latin typeface="微软雅黑" panose="020B0503020204020204" pitchFamily="34" charset="-122"/>
                  <a:ea typeface="微软雅黑" panose="020B0503020204020204" pitchFamily="34" charset="-122"/>
                  <a:cs typeface="Lucida Grande" charset="0"/>
                  <a:sym typeface="Lucida Grande" charset="0"/>
                </a:rPr>
                <a:t>内存压缩</a:t>
              </a:r>
              <a:endParaRPr lang="en-US" sz="1400" dirty="0">
                <a:latin typeface="微软雅黑" panose="020B0503020204020204" pitchFamily="34" charset="-122"/>
                <a:ea typeface="微软雅黑" panose="020B0503020204020204" pitchFamily="34" charset="-122"/>
                <a:cs typeface="Lucida Grande" charset="0"/>
                <a:sym typeface="Lucida Grande" charset="0"/>
              </a:endParaRPr>
            </a:p>
          </p:txBody>
        </p:sp>
        <p:sp>
          <p:nvSpPr>
            <p:cNvPr id="111" name="TextBox 110"/>
            <p:cNvSpPr txBox="1"/>
            <p:nvPr/>
          </p:nvSpPr>
          <p:spPr>
            <a:xfrm>
              <a:off x="2832736" y="3217471"/>
              <a:ext cx="2048512" cy="325385"/>
            </a:xfrm>
            <a:prstGeom prst="rect">
              <a:avLst/>
            </a:prstGeom>
            <a:noFill/>
          </p:spPr>
          <p:txBody>
            <a:bodyPr wrap="square" lIns="108878" tIns="54439" rIns="108878" bIns="54439" rtlCol="0">
              <a:spAutoFit/>
            </a:bodyPr>
            <a:lstStyle/>
            <a:p>
              <a:pPr algn="ctr" defTabSz="1089025">
                <a:defRPr/>
              </a:pPr>
              <a:r>
                <a:rPr lang="zh-CN" altLang="en-US" sz="1400" dirty="0">
                  <a:latin typeface="微软雅黑" panose="020B0503020204020204" pitchFamily="34" charset="-122"/>
                  <a:ea typeface="微软雅黑" panose="020B0503020204020204" pitchFamily="34" charset="-122"/>
                  <a:cs typeface="Lucida Grande" charset="0"/>
                  <a:sym typeface="Lucida Grande" charset="0"/>
                </a:rPr>
                <a:t>多核并行计算</a:t>
              </a:r>
              <a:endParaRPr lang="en-US" sz="1400" dirty="0">
                <a:latin typeface="微软雅黑" panose="020B0503020204020204" pitchFamily="34" charset="-122"/>
                <a:ea typeface="微软雅黑" panose="020B0503020204020204" pitchFamily="34" charset="-122"/>
                <a:cs typeface="Lucida Grande" charset="0"/>
                <a:sym typeface="Lucida Grande" charset="0"/>
              </a:endParaRPr>
            </a:p>
          </p:txBody>
        </p:sp>
        <p:grpSp>
          <p:nvGrpSpPr>
            <p:cNvPr id="112" name="Group 894"/>
            <p:cNvGrpSpPr/>
            <p:nvPr/>
          </p:nvGrpSpPr>
          <p:grpSpPr>
            <a:xfrm>
              <a:off x="3448632" y="2516863"/>
              <a:ext cx="813012" cy="609741"/>
              <a:chOff x="18529479" y="1206230"/>
              <a:chExt cx="857514" cy="854592"/>
            </a:xfrm>
            <a:effectLst>
              <a:outerShdw blurRad="50800" dist="38100" dir="2700000" algn="tl" rotWithShape="0">
                <a:prstClr val="black">
                  <a:alpha val="40000"/>
                </a:prstClr>
              </a:outerShdw>
            </a:effectLst>
          </p:grpSpPr>
          <p:grpSp>
            <p:nvGrpSpPr>
              <p:cNvPr id="113" name="Group 402"/>
              <p:cNvGrpSpPr/>
              <p:nvPr/>
            </p:nvGrpSpPr>
            <p:grpSpPr>
              <a:xfrm>
                <a:off x="19259402" y="1295718"/>
                <a:ext cx="127591" cy="666301"/>
                <a:chOff x="19028701" y="1467290"/>
                <a:chExt cx="127591" cy="666301"/>
              </a:xfrm>
              <a:solidFill>
                <a:sysClr val="windowText" lastClr="000000"/>
              </a:solidFill>
            </p:grpSpPr>
            <p:sp>
              <p:nvSpPr>
                <p:cNvPr id="141" name="Rectangle 140"/>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2" name="Rectangle 141"/>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3" name="Rectangle 142"/>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4" name="Rectangle 143"/>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Rectangle 144"/>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Rectangle 145"/>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14" name="Group 403"/>
              <p:cNvGrpSpPr/>
              <p:nvPr/>
            </p:nvGrpSpPr>
            <p:grpSpPr>
              <a:xfrm>
                <a:off x="18529479" y="1295718"/>
                <a:ext cx="127591" cy="666301"/>
                <a:chOff x="19028701" y="1467290"/>
                <a:chExt cx="127591" cy="666301"/>
              </a:xfrm>
              <a:solidFill>
                <a:sysClr val="windowText" lastClr="000000"/>
              </a:solidFill>
            </p:grpSpPr>
            <p:sp>
              <p:nvSpPr>
                <p:cNvPr id="135" name="Rectangle 134"/>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6" name="Rectangle 135"/>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Rectangle 136"/>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8" name="Rectangle 137"/>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Rectangle 138"/>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0" name="Rectangle 139"/>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15" name="Group 410"/>
              <p:cNvGrpSpPr/>
              <p:nvPr/>
            </p:nvGrpSpPr>
            <p:grpSpPr>
              <a:xfrm rot="16200000">
                <a:off x="18891662" y="936881"/>
                <a:ext cx="127591" cy="666301"/>
                <a:chOff x="19028701" y="1467290"/>
                <a:chExt cx="127591" cy="666301"/>
              </a:xfrm>
              <a:solidFill>
                <a:sysClr val="windowText" lastClr="000000"/>
              </a:solidFill>
            </p:grpSpPr>
            <p:sp>
              <p:nvSpPr>
                <p:cNvPr id="129" name="Rectangle 128"/>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0" name="Rectangle 129"/>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1" name="Rectangle 130"/>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2" name="Rectangle 131"/>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3" name="Rectangle 132"/>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4" name="Rectangle 133"/>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16" name="Group 417"/>
              <p:cNvGrpSpPr/>
              <p:nvPr/>
            </p:nvGrpSpPr>
            <p:grpSpPr>
              <a:xfrm rot="16200000">
                <a:off x="18888561" y="1663882"/>
                <a:ext cx="127591" cy="666301"/>
                <a:chOff x="19028701" y="1467290"/>
                <a:chExt cx="127591" cy="666301"/>
              </a:xfrm>
              <a:solidFill>
                <a:sysClr val="windowText" lastClr="000000"/>
              </a:solidFill>
            </p:grpSpPr>
            <p:sp>
              <p:nvSpPr>
                <p:cNvPr id="123" name="Rectangle 122"/>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Rectangle 123"/>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5" name="Rectangle 124"/>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6" name="Rectangle 125"/>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7" name="Rectangle 126"/>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8" name="Rectangle 127"/>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17" name="Rectangle 116"/>
              <p:cNvSpPr/>
              <p:nvPr/>
            </p:nvSpPr>
            <p:spPr bwMode="auto">
              <a:xfrm>
                <a:off x="18575365" y="1246096"/>
                <a:ext cx="765544" cy="765544"/>
              </a:xfrm>
              <a:prstGeom prst="rect">
                <a:avLst/>
              </a:prstGeom>
              <a:solidFill>
                <a:schemeClr val="accent1">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18" name="Group 429"/>
              <p:cNvGrpSpPr/>
              <p:nvPr/>
            </p:nvGrpSpPr>
            <p:grpSpPr>
              <a:xfrm>
                <a:off x="18780673" y="1454927"/>
                <a:ext cx="361950" cy="357187"/>
                <a:chOff x="18468976" y="1581151"/>
                <a:chExt cx="361950" cy="357187"/>
              </a:xfrm>
              <a:solidFill>
                <a:srgbClr val="6EA0B0">
                  <a:lumMod val="50000"/>
                </a:srgbClr>
              </a:solidFill>
            </p:grpSpPr>
            <p:sp>
              <p:nvSpPr>
                <p:cNvPr id="119" name="Rectangle 118"/>
                <p:cNvSpPr/>
                <p:nvPr/>
              </p:nvSpPr>
              <p:spPr bwMode="auto">
                <a:xfrm>
                  <a:off x="18468976" y="1581151"/>
                  <a:ext cx="171450" cy="171450"/>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0" name="Rectangle 119"/>
                <p:cNvSpPr/>
                <p:nvPr/>
              </p:nvSpPr>
              <p:spPr bwMode="auto">
                <a:xfrm>
                  <a:off x="18659476" y="1581151"/>
                  <a:ext cx="171450" cy="171450"/>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1" name="Rectangle 120"/>
                <p:cNvSpPr/>
                <p:nvPr/>
              </p:nvSpPr>
              <p:spPr bwMode="auto">
                <a:xfrm>
                  <a:off x="18468976" y="1766888"/>
                  <a:ext cx="171450" cy="171450"/>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2" name="Rectangle 121"/>
                <p:cNvSpPr/>
                <p:nvPr/>
              </p:nvSpPr>
              <p:spPr bwMode="auto">
                <a:xfrm>
                  <a:off x="18659476" y="1766888"/>
                  <a:ext cx="171450" cy="171450"/>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160" name="TextBox 159"/>
            <p:cNvSpPr txBox="1"/>
            <p:nvPr/>
          </p:nvSpPr>
          <p:spPr>
            <a:xfrm>
              <a:off x="9223828" y="3217471"/>
              <a:ext cx="2010745"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主动</a:t>
              </a:r>
              <a:r>
                <a:rPr lang="en-US" altLang="zh-CN" sz="1400" kern="0" dirty="0">
                  <a:latin typeface="微软雅黑" panose="020B0503020204020204" pitchFamily="34" charset="-122"/>
                  <a:ea typeface="微软雅黑" panose="020B0503020204020204" pitchFamily="34" charset="-122"/>
                  <a:cs typeface="ヒラギノ角ゴ ProN W3"/>
                </a:rPr>
                <a:t>/</a:t>
              </a:r>
              <a:r>
                <a:rPr lang="zh-CN" altLang="en-US" sz="1400" kern="0" dirty="0">
                  <a:latin typeface="微软雅黑" panose="020B0503020204020204" pitchFamily="34" charset="-122"/>
                  <a:ea typeface="微软雅黑" panose="020B0503020204020204" pitchFamily="34" charset="-122"/>
                  <a:cs typeface="ヒラギノ角ゴ ProN W3"/>
                </a:rPr>
                <a:t>被动的数据分层</a:t>
              </a:r>
              <a:endParaRPr lang="en-US" sz="1400" kern="0" dirty="0">
                <a:latin typeface="微软雅黑" panose="020B0503020204020204" pitchFamily="34" charset="-122"/>
                <a:ea typeface="微软雅黑" panose="020B0503020204020204" pitchFamily="34" charset="-122"/>
                <a:cs typeface="ヒラギノ角ゴ ProN W3"/>
              </a:endParaRPr>
            </a:p>
          </p:txBody>
        </p:sp>
        <p:grpSp>
          <p:nvGrpSpPr>
            <p:cNvPr id="161" name="Group 1446"/>
            <p:cNvGrpSpPr/>
            <p:nvPr/>
          </p:nvGrpSpPr>
          <p:grpSpPr>
            <a:xfrm>
              <a:off x="9668647" y="2519208"/>
              <a:ext cx="1380426" cy="609741"/>
              <a:chOff x="107504" y="2393012"/>
              <a:chExt cx="1035050" cy="609600"/>
            </a:xfrm>
          </p:grpSpPr>
          <p:sp>
            <p:nvSpPr>
              <p:cNvPr id="162" name="Flowchart: Magnetic Disk 440"/>
              <p:cNvSpPr/>
              <p:nvPr/>
            </p:nvSpPr>
            <p:spPr bwMode="auto">
              <a:xfrm>
                <a:off x="822514" y="2512617"/>
                <a:ext cx="320040" cy="370390"/>
              </a:xfrm>
              <a:prstGeom prst="flowChartMagneticDisk">
                <a:avLst/>
              </a:prstGeom>
              <a:solidFill>
                <a:schemeClr val="tx2">
                  <a:lumMod val="20000"/>
                  <a:lumOff val="80000"/>
                </a:schemeClr>
              </a:solidFill>
              <a:ln w="19050" cap="flat" cmpd="sng" algn="ctr">
                <a:solidFill>
                  <a:srgbClr val="3B3B3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algn="ctr" defTabSz="1113155" fontAlgn="base">
                  <a:lnSpc>
                    <a:spcPct val="95000"/>
                  </a:lnSpc>
                  <a:spcBef>
                    <a:spcPct val="0"/>
                  </a:spcBef>
                  <a:spcAft>
                    <a:spcPct val="0"/>
                  </a:spcAft>
                  <a:defRPr/>
                </a:pPr>
                <a:r>
                  <a:rPr lang="en-US" sz="19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P</a:t>
                </a:r>
                <a:endParaRPr lang="en-US" sz="19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63" name="Straight Connector 162"/>
              <p:cNvCxnSpPr/>
              <p:nvPr/>
            </p:nvCxnSpPr>
            <p:spPr bwMode="auto">
              <a:xfrm rot="5400000">
                <a:off x="316578" y="2697812"/>
                <a:ext cx="609600" cy="0"/>
              </a:xfrm>
              <a:prstGeom prst="line">
                <a:avLst/>
              </a:prstGeom>
              <a:noFill/>
              <a:ln w="38100" cap="flat" cmpd="sng" algn="ctr">
                <a:solidFill>
                  <a:sysClr val="windowText" lastClr="000000"/>
                </a:solidFill>
                <a:prstDash val="solid"/>
                <a:round/>
                <a:headEnd type="none" w="med" len="med"/>
                <a:tailEnd type="none" w="med" len="med"/>
              </a:ln>
              <a:effectLst/>
            </p:spPr>
          </p:cxnSp>
          <p:grpSp>
            <p:nvGrpSpPr>
              <p:cNvPr id="164" name="Group 456"/>
              <p:cNvGrpSpPr/>
              <p:nvPr/>
            </p:nvGrpSpPr>
            <p:grpSpPr>
              <a:xfrm>
                <a:off x="107504" y="2543479"/>
                <a:ext cx="335280" cy="308658"/>
                <a:chOff x="16344900" y="4295781"/>
                <a:chExt cx="419100" cy="381001"/>
              </a:xfrm>
              <a:effectLst>
                <a:outerShdw blurRad="50800" dist="38100" dir="2700000" algn="tl" rotWithShape="0">
                  <a:prstClr val="black">
                    <a:alpha val="40000"/>
                  </a:prstClr>
                </a:outerShdw>
              </a:effectLst>
            </p:grpSpPr>
            <p:grpSp>
              <p:nvGrpSpPr>
                <p:cNvPr id="166" name="Group 449"/>
                <p:cNvGrpSpPr/>
                <p:nvPr/>
              </p:nvGrpSpPr>
              <p:grpSpPr>
                <a:xfrm>
                  <a:off x="16373475" y="4295781"/>
                  <a:ext cx="352425" cy="95251"/>
                  <a:chOff x="16373475" y="4295775"/>
                  <a:chExt cx="352425" cy="95250"/>
                </a:xfrm>
              </p:grpSpPr>
              <p:sp>
                <p:nvSpPr>
                  <p:cNvPr id="174" name="Rectangle 173"/>
                  <p:cNvSpPr/>
                  <p:nvPr/>
                </p:nvSpPr>
                <p:spPr bwMode="auto">
                  <a:xfrm>
                    <a:off x="163734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5" name="Rectangle 174"/>
                  <p:cNvSpPr/>
                  <p:nvPr/>
                </p:nvSpPr>
                <p:spPr bwMode="auto">
                  <a:xfrm>
                    <a:off x="164496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6" name="Rectangle 175"/>
                  <p:cNvSpPr/>
                  <p:nvPr/>
                </p:nvSpPr>
                <p:spPr bwMode="auto">
                  <a:xfrm>
                    <a:off x="165258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7" name="Rectangle 176"/>
                  <p:cNvSpPr/>
                  <p:nvPr/>
                </p:nvSpPr>
                <p:spPr bwMode="auto">
                  <a:xfrm>
                    <a:off x="166020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8" name="Rectangle 177"/>
                  <p:cNvSpPr/>
                  <p:nvPr/>
                </p:nvSpPr>
                <p:spPr bwMode="auto">
                  <a:xfrm>
                    <a:off x="166782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67" name="Group 450"/>
                <p:cNvGrpSpPr/>
                <p:nvPr/>
              </p:nvGrpSpPr>
              <p:grpSpPr>
                <a:xfrm>
                  <a:off x="16373475" y="4581531"/>
                  <a:ext cx="352425" cy="95251"/>
                  <a:chOff x="16373475" y="4295775"/>
                  <a:chExt cx="352425" cy="95250"/>
                </a:xfrm>
              </p:grpSpPr>
              <p:sp>
                <p:nvSpPr>
                  <p:cNvPr id="169" name="Rectangle 168"/>
                  <p:cNvSpPr/>
                  <p:nvPr/>
                </p:nvSpPr>
                <p:spPr bwMode="auto">
                  <a:xfrm>
                    <a:off x="163734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0" name="Rectangle 169"/>
                  <p:cNvSpPr/>
                  <p:nvPr/>
                </p:nvSpPr>
                <p:spPr bwMode="auto">
                  <a:xfrm>
                    <a:off x="164496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1" name="Rectangle 170"/>
                  <p:cNvSpPr/>
                  <p:nvPr/>
                </p:nvSpPr>
                <p:spPr bwMode="auto">
                  <a:xfrm>
                    <a:off x="165258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2" name="Rectangle 171"/>
                  <p:cNvSpPr/>
                  <p:nvPr/>
                </p:nvSpPr>
                <p:spPr bwMode="auto">
                  <a:xfrm>
                    <a:off x="166020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3" name="Rectangle 172"/>
                  <p:cNvSpPr/>
                  <p:nvPr/>
                </p:nvSpPr>
                <p:spPr bwMode="auto">
                  <a:xfrm>
                    <a:off x="16678275" y="4295775"/>
                    <a:ext cx="47625" cy="95250"/>
                  </a:xfrm>
                  <a:prstGeom prst="rect">
                    <a:avLst/>
                  </a:prstGeom>
                  <a:solidFill>
                    <a:sysClr val="window" lastClr="FFFFFF"/>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8" name="Rectangle 167"/>
                <p:cNvSpPr/>
                <p:nvPr/>
              </p:nvSpPr>
              <p:spPr bwMode="auto">
                <a:xfrm>
                  <a:off x="16344900" y="4343400"/>
                  <a:ext cx="419100" cy="285751"/>
                </a:xfrm>
                <a:prstGeom prst="rect">
                  <a:avLst/>
                </a:prstGeom>
                <a:solidFill>
                  <a:schemeClr val="accent5">
                    <a:lumMod val="50000"/>
                  </a:schemeClr>
                </a:solidFill>
                <a:ln w="9525"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algn="ctr" defTabSz="1113155" fontAlgn="base">
                    <a:lnSpc>
                      <a:spcPct val="95000"/>
                    </a:lnSpc>
                    <a:spcBef>
                      <a:spcPct val="0"/>
                    </a:spcBef>
                    <a:spcAft>
                      <a:spcPct val="0"/>
                    </a:spcAft>
                    <a:defRPr/>
                  </a:pPr>
                  <a:r>
                    <a:rPr lang="en-US" sz="1900" kern="0" dirty="0">
                      <a:solidFill>
                        <a:schemeClr val="accent1">
                          <a:lumMod val="20000"/>
                          <a:lumOff val="80000"/>
                        </a:schemeClr>
                      </a:solidFill>
                      <a:latin typeface="微软雅黑" panose="020B0503020204020204" pitchFamily="34" charset="-122"/>
                      <a:ea typeface="微软雅黑" panose="020B0503020204020204" pitchFamily="34" charset="-122"/>
                      <a:cs typeface="Arial" panose="020B0604020202020204" pitchFamily="34" charset="0"/>
                    </a:rPr>
                    <a:t>A</a:t>
                  </a:r>
                  <a:endParaRPr lang="en-US" sz="1900" kern="0" dirty="0">
                    <a:solidFill>
                      <a:schemeClr val="accent1">
                        <a:lumMod val="20000"/>
                        <a:lumOff val="8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5" name="Left-Right Arrow 164"/>
              <p:cNvSpPr/>
              <p:nvPr/>
            </p:nvSpPr>
            <p:spPr bwMode="auto">
              <a:xfrm>
                <a:off x="498398" y="2632222"/>
                <a:ext cx="243840" cy="131180"/>
              </a:xfrm>
              <a:prstGeom prst="leftRightArrow">
                <a:avLst/>
              </a:prstGeom>
              <a:solidFill>
                <a:schemeClr val="bg1">
                  <a:lumMod val="95000"/>
                </a:schemeClr>
              </a:solidFill>
              <a:ln w="9525" cap="flat" cmpd="sng" algn="ctr">
                <a:solidFill>
                  <a:srgbClr val="3B3B3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96" name="TextBox 195"/>
            <p:cNvSpPr txBox="1"/>
            <p:nvPr/>
          </p:nvSpPr>
          <p:spPr>
            <a:xfrm>
              <a:off x="4999431" y="3217471"/>
              <a:ext cx="1807491"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多线程多节点计算</a:t>
              </a:r>
              <a:endParaRPr lang="en-US" sz="1400" kern="0" dirty="0">
                <a:latin typeface="微软雅黑" panose="020B0503020204020204" pitchFamily="34" charset="-122"/>
                <a:ea typeface="微软雅黑" panose="020B0503020204020204" pitchFamily="34" charset="-122"/>
                <a:cs typeface="ヒラギノ角ゴ ProN W3"/>
              </a:endParaRPr>
            </a:p>
          </p:txBody>
        </p:sp>
        <p:grpSp>
          <p:nvGrpSpPr>
            <p:cNvPr id="237" name="Group 1447"/>
            <p:cNvGrpSpPr/>
            <p:nvPr/>
          </p:nvGrpSpPr>
          <p:grpSpPr>
            <a:xfrm>
              <a:off x="1068339" y="2496876"/>
              <a:ext cx="1315004" cy="696131"/>
              <a:chOff x="3016655" y="3596524"/>
              <a:chExt cx="985996" cy="695970"/>
            </a:xfrm>
          </p:grpSpPr>
          <p:cxnSp>
            <p:nvCxnSpPr>
              <p:cNvPr id="238" name="Straight Arrow Connector 237"/>
              <p:cNvCxnSpPr/>
              <p:nvPr/>
            </p:nvCxnSpPr>
            <p:spPr bwMode="auto">
              <a:xfrm>
                <a:off x="3016655" y="3915298"/>
                <a:ext cx="985996" cy="0"/>
              </a:xfrm>
              <a:prstGeom prst="straightConnector1">
                <a:avLst/>
              </a:prstGeom>
              <a:noFill/>
              <a:ln w="19050" cap="flat" cmpd="sng" algn="ctr">
                <a:solidFill>
                  <a:srgbClr val="3B3B3B"/>
                </a:solidFill>
                <a:prstDash val="solid"/>
                <a:round/>
                <a:headEnd type="triangle" w="med" len="med"/>
                <a:tailEnd type="triangle" w="med" len="med"/>
              </a:ln>
              <a:effectLst/>
            </p:spPr>
          </p:cxnSp>
          <p:sp>
            <p:nvSpPr>
              <p:cNvPr id="239" name="TextBox 238"/>
              <p:cNvSpPr txBox="1"/>
              <p:nvPr/>
            </p:nvSpPr>
            <p:spPr>
              <a:xfrm>
                <a:off x="3808528" y="3907862"/>
                <a:ext cx="159921" cy="384632"/>
              </a:xfrm>
              <a:prstGeom prst="rect">
                <a:avLst/>
              </a:prstGeom>
              <a:noFill/>
              <a:ln>
                <a:noFill/>
              </a:ln>
            </p:spPr>
            <p:txBody>
              <a:bodyPr wrap="square" rtlCol="0">
                <a:spAutoFit/>
              </a:bodyPr>
              <a:lstStyle/>
              <a:p>
                <a:pPr defTabSz="1089025">
                  <a:defRPr/>
                </a:pPr>
                <a:r>
                  <a:rPr lang="en-US" sz="1900" kern="0" dirty="0">
                    <a:solidFill>
                      <a:sysClr val="windowText" lastClr="000000"/>
                    </a:solidFill>
                    <a:latin typeface="微软雅黑" panose="020B0503020204020204" pitchFamily="34" charset="-122"/>
                    <a:ea typeface="微软雅黑" panose="020B0503020204020204" pitchFamily="34" charset="-122"/>
                    <a:cs typeface="ヒラギノ角ゴ ProN W3"/>
                  </a:rPr>
                  <a:t>t</a:t>
                </a:r>
                <a:endParaRPr lang="en-US" sz="1900" kern="0" dirty="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cxnSp>
            <p:nvCxnSpPr>
              <p:cNvPr id="240" name="Straight Arrow Connector 239"/>
              <p:cNvCxnSpPr/>
              <p:nvPr/>
            </p:nvCxnSpPr>
            <p:spPr bwMode="auto">
              <a:xfrm rot="5400000" flipH="1" flipV="1">
                <a:off x="3609935" y="3755646"/>
                <a:ext cx="319328" cy="1084"/>
              </a:xfrm>
              <a:prstGeom prst="straightConnector1">
                <a:avLst/>
              </a:prstGeom>
              <a:noFill/>
              <a:ln w="19050" cap="flat" cmpd="sng" algn="ctr">
                <a:solidFill>
                  <a:srgbClr val="3B3B3B"/>
                </a:solidFill>
                <a:prstDash val="solid"/>
                <a:round/>
                <a:headEnd type="none" w="med" len="med"/>
                <a:tailEnd type="arrow"/>
              </a:ln>
              <a:effectLst/>
            </p:spPr>
          </p:cxnSp>
          <p:grpSp>
            <p:nvGrpSpPr>
              <p:cNvPr id="241" name="Group 310"/>
              <p:cNvGrpSpPr/>
              <p:nvPr/>
            </p:nvGrpSpPr>
            <p:grpSpPr>
              <a:xfrm>
                <a:off x="3299607" y="3848461"/>
                <a:ext cx="188639" cy="200508"/>
                <a:chOff x="8314661" y="5826642"/>
                <a:chExt cx="276446" cy="287079"/>
              </a:xfrm>
              <a:effectLst>
                <a:outerShdw blurRad="50800" dist="38100" dir="2700000" algn="tl" rotWithShape="0">
                  <a:prstClr val="black">
                    <a:alpha val="40000"/>
                  </a:prstClr>
                </a:outerShdw>
              </a:effectLst>
            </p:grpSpPr>
            <p:cxnSp>
              <p:nvCxnSpPr>
                <p:cNvPr id="242" name="Straight Connector 241"/>
                <p:cNvCxnSpPr>
                  <a:stCxn id="243" idx="3"/>
                </p:cNvCxnSpPr>
                <p:nvPr/>
              </p:nvCxnSpPr>
              <p:spPr bwMode="auto">
                <a:xfrm rot="5400000">
                  <a:off x="8309345" y="5995316"/>
                  <a:ext cx="123721" cy="113089"/>
                </a:xfrm>
                <a:prstGeom prst="line">
                  <a:avLst/>
                </a:prstGeom>
                <a:noFill/>
                <a:ln w="57150" cap="flat" cmpd="sng" algn="ctr">
                  <a:solidFill>
                    <a:srgbClr val="FF0000"/>
                  </a:solidFill>
                  <a:prstDash val="solid"/>
                  <a:round/>
                  <a:headEnd type="none" w="med" len="med"/>
                  <a:tailEnd type="none" w="med" len="med"/>
                </a:ln>
                <a:effectLst/>
              </p:spPr>
            </p:cxnSp>
            <p:sp>
              <p:nvSpPr>
                <p:cNvPr id="243" name="Oval 242"/>
                <p:cNvSpPr/>
                <p:nvPr/>
              </p:nvSpPr>
              <p:spPr bwMode="auto">
                <a:xfrm>
                  <a:off x="8399721" y="5826642"/>
                  <a:ext cx="191386" cy="191386"/>
                </a:xfrm>
                <a:prstGeom prst="ellipse">
                  <a:avLst/>
                </a:prstGeom>
                <a:solidFill>
                  <a:srgbClr val="F2F2F2">
                    <a:alpha val="56078"/>
                  </a:srgbClr>
                </a:solidFill>
                <a:ln w="38100" cap="flat" cmpd="sng" algn="ctr">
                  <a:solidFill>
                    <a:srgbClr val="FF0000"/>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252" name="Group 1449"/>
            <p:cNvGrpSpPr/>
            <p:nvPr/>
          </p:nvGrpSpPr>
          <p:grpSpPr>
            <a:xfrm>
              <a:off x="5224387" y="2629472"/>
              <a:ext cx="1357577" cy="422793"/>
              <a:chOff x="112143" y="3433312"/>
              <a:chExt cx="1017918" cy="422695"/>
            </a:xfrm>
          </p:grpSpPr>
          <p:sp>
            <p:nvSpPr>
              <p:cNvPr id="253" name="Freeform 252"/>
              <p:cNvSpPr/>
              <p:nvPr/>
            </p:nvSpPr>
            <p:spPr>
              <a:xfrm>
                <a:off x="154881" y="3504267"/>
                <a:ext cx="890573" cy="247214"/>
              </a:xfrm>
              <a:custGeom>
                <a:avLst/>
                <a:gdLst>
                  <a:gd name="connsiteX0" fmla="*/ 0 w 995315"/>
                  <a:gd name="connsiteY0" fmla="*/ 41203 h 357916"/>
                  <a:gd name="connsiteX1" fmla="*/ 199559 w 995315"/>
                  <a:gd name="connsiteY1" fmla="*/ 44181 h 357916"/>
                  <a:gd name="connsiteX2" fmla="*/ 297850 w 995315"/>
                  <a:gd name="connsiteY2" fmla="*/ 306289 h 357916"/>
                  <a:gd name="connsiteX3" fmla="*/ 604635 w 995315"/>
                  <a:gd name="connsiteY3" fmla="*/ 318203 h 357916"/>
                  <a:gd name="connsiteX4" fmla="*/ 708883 w 995315"/>
                  <a:gd name="connsiteY4" fmla="*/ 68009 h 357916"/>
                  <a:gd name="connsiteX5" fmla="*/ 953120 w 995315"/>
                  <a:gd name="connsiteY5" fmla="*/ 68009 h 357916"/>
                  <a:gd name="connsiteX6" fmla="*/ 962056 w 995315"/>
                  <a:gd name="connsiteY6" fmla="*/ 73966 h 357916"/>
                  <a:gd name="connsiteX0-1" fmla="*/ 0 w 995315"/>
                  <a:gd name="connsiteY0-2" fmla="*/ 20602 h 337315"/>
                  <a:gd name="connsiteX1-3" fmla="*/ 202537 w 995315"/>
                  <a:gd name="connsiteY1-4" fmla="*/ 47408 h 337315"/>
                  <a:gd name="connsiteX2-5" fmla="*/ 297850 w 995315"/>
                  <a:gd name="connsiteY2-6" fmla="*/ 285688 h 337315"/>
                  <a:gd name="connsiteX3-7" fmla="*/ 604635 w 995315"/>
                  <a:gd name="connsiteY3-8" fmla="*/ 297602 h 337315"/>
                  <a:gd name="connsiteX4-9" fmla="*/ 708883 w 995315"/>
                  <a:gd name="connsiteY4-10" fmla="*/ 47408 h 337315"/>
                  <a:gd name="connsiteX5-11" fmla="*/ 953120 w 995315"/>
                  <a:gd name="connsiteY5-12" fmla="*/ 47408 h 337315"/>
                  <a:gd name="connsiteX6-13" fmla="*/ 962056 w 995315"/>
                  <a:gd name="connsiteY6-14" fmla="*/ 53365 h 337315"/>
                  <a:gd name="connsiteX0-15" fmla="*/ 0 w 995315"/>
                  <a:gd name="connsiteY0-16" fmla="*/ 20602 h 337315"/>
                  <a:gd name="connsiteX1-17" fmla="*/ 202537 w 995315"/>
                  <a:gd name="connsiteY1-18" fmla="*/ 47408 h 337315"/>
                  <a:gd name="connsiteX2-19" fmla="*/ 297850 w 995315"/>
                  <a:gd name="connsiteY2-20" fmla="*/ 285688 h 337315"/>
                  <a:gd name="connsiteX3-21" fmla="*/ 604635 w 995315"/>
                  <a:gd name="connsiteY3-22" fmla="*/ 297602 h 337315"/>
                  <a:gd name="connsiteX4-23" fmla="*/ 708883 w 995315"/>
                  <a:gd name="connsiteY4-24" fmla="*/ 47408 h 337315"/>
                  <a:gd name="connsiteX5-25" fmla="*/ 953120 w 995315"/>
                  <a:gd name="connsiteY5-26" fmla="*/ 47408 h 337315"/>
                  <a:gd name="connsiteX6-27" fmla="*/ 962056 w 995315"/>
                  <a:gd name="connsiteY6-28" fmla="*/ 53365 h 337315"/>
                  <a:gd name="connsiteX0-29" fmla="*/ 0 w 953120"/>
                  <a:gd name="connsiteY0-30" fmla="*/ 20602 h 337315"/>
                  <a:gd name="connsiteX1-31" fmla="*/ 202537 w 953120"/>
                  <a:gd name="connsiteY1-32" fmla="*/ 47408 h 337315"/>
                  <a:gd name="connsiteX2-33" fmla="*/ 297850 w 953120"/>
                  <a:gd name="connsiteY2-34" fmla="*/ 285688 h 337315"/>
                  <a:gd name="connsiteX3-35" fmla="*/ 604635 w 953120"/>
                  <a:gd name="connsiteY3-36" fmla="*/ 297602 h 337315"/>
                  <a:gd name="connsiteX4-37" fmla="*/ 708883 w 953120"/>
                  <a:gd name="connsiteY4-38" fmla="*/ 47408 h 337315"/>
                  <a:gd name="connsiteX5-39" fmla="*/ 953120 w 953120"/>
                  <a:gd name="connsiteY5-40" fmla="*/ 47408 h 337315"/>
                  <a:gd name="connsiteX0-41" fmla="*/ 0 w 914400"/>
                  <a:gd name="connsiteY0-42" fmla="*/ 20602 h 337315"/>
                  <a:gd name="connsiteX1-43" fmla="*/ 202537 w 914400"/>
                  <a:gd name="connsiteY1-44" fmla="*/ 47408 h 337315"/>
                  <a:gd name="connsiteX2-45" fmla="*/ 297850 w 914400"/>
                  <a:gd name="connsiteY2-46" fmla="*/ 285688 h 337315"/>
                  <a:gd name="connsiteX3-47" fmla="*/ 604635 w 914400"/>
                  <a:gd name="connsiteY3-48" fmla="*/ 297602 h 337315"/>
                  <a:gd name="connsiteX4-49" fmla="*/ 708883 w 914400"/>
                  <a:gd name="connsiteY4-50" fmla="*/ 47408 h 337315"/>
                  <a:gd name="connsiteX5-51" fmla="*/ 914400 w 914400"/>
                  <a:gd name="connsiteY5-52" fmla="*/ 47408 h 337315"/>
                  <a:gd name="connsiteX0-53" fmla="*/ 0 w 914400"/>
                  <a:gd name="connsiteY0-54" fmla="*/ 20602 h 333840"/>
                  <a:gd name="connsiteX1-55" fmla="*/ 202537 w 914400"/>
                  <a:gd name="connsiteY1-56" fmla="*/ 47408 h 333840"/>
                  <a:gd name="connsiteX2-57" fmla="*/ 297850 w 914400"/>
                  <a:gd name="connsiteY2-58" fmla="*/ 285688 h 333840"/>
                  <a:gd name="connsiteX3-59" fmla="*/ 604635 w 914400"/>
                  <a:gd name="connsiteY3-60" fmla="*/ 297602 h 333840"/>
                  <a:gd name="connsiteX4-61" fmla="*/ 699948 w 914400"/>
                  <a:gd name="connsiteY4-62" fmla="*/ 68257 h 333840"/>
                  <a:gd name="connsiteX5-63" fmla="*/ 914400 w 914400"/>
                  <a:gd name="connsiteY5-64" fmla="*/ 47408 h 333840"/>
                  <a:gd name="connsiteX0-65" fmla="*/ 0 w 914400"/>
                  <a:gd name="connsiteY0-66" fmla="*/ 20602 h 325898"/>
                  <a:gd name="connsiteX1-67" fmla="*/ 202537 w 914400"/>
                  <a:gd name="connsiteY1-68" fmla="*/ 47408 h 325898"/>
                  <a:gd name="connsiteX2-69" fmla="*/ 297850 w 914400"/>
                  <a:gd name="connsiteY2-70" fmla="*/ 285688 h 325898"/>
                  <a:gd name="connsiteX3-71" fmla="*/ 601657 w 914400"/>
                  <a:gd name="connsiteY3-72" fmla="*/ 288666 h 325898"/>
                  <a:gd name="connsiteX4-73" fmla="*/ 699948 w 914400"/>
                  <a:gd name="connsiteY4-74" fmla="*/ 68257 h 325898"/>
                  <a:gd name="connsiteX5-75" fmla="*/ 914400 w 914400"/>
                  <a:gd name="connsiteY5-76" fmla="*/ 47408 h 325898"/>
                  <a:gd name="connsiteX0-77" fmla="*/ 0 w 914400"/>
                  <a:gd name="connsiteY0-78" fmla="*/ 20602 h 321429"/>
                  <a:gd name="connsiteX1-79" fmla="*/ 202537 w 914400"/>
                  <a:gd name="connsiteY1-80" fmla="*/ 47408 h 321429"/>
                  <a:gd name="connsiteX2-81" fmla="*/ 303807 w 914400"/>
                  <a:gd name="connsiteY2-82" fmla="*/ 264838 h 321429"/>
                  <a:gd name="connsiteX3-83" fmla="*/ 601657 w 914400"/>
                  <a:gd name="connsiteY3-84" fmla="*/ 288666 h 321429"/>
                  <a:gd name="connsiteX4-85" fmla="*/ 699948 w 914400"/>
                  <a:gd name="connsiteY4-86" fmla="*/ 68257 h 321429"/>
                  <a:gd name="connsiteX5-87" fmla="*/ 914400 w 914400"/>
                  <a:gd name="connsiteY5-88" fmla="*/ 47408 h 321429"/>
                  <a:gd name="connsiteX0-89" fmla="*/ 0 w 914400"/>
                  <a:gd name="connsiteY0-90" fmla="*/ 20602 h 309515"/>
                  <a:gd name="connsiteX1-91" fmla="*/ 202537 w 914400"/>
                  <a:gd name="connsiteY1-92" fmla="*/ 47408 h 309515"/>
                  <a:gd name="connsiteX2-93" fmla="*/ 303807 w 914400"/>
                  <a:gd name="connsiteY2-94" fmla="*/ 264838 h 309515"/>
                  <a:gd name="connsiteX3-95" fmla="*/ 604636 w 914400"/>
                  <a:gd name="connsiteY3-96" fmla="*/ 276752 h 309515"/>
                  <a:gd name="connsiteX4-97" fmla="*/ 699948 w 914400"/>
                  <a:gd name="connsiteY4-98" fmla="*/ 68257 h 309515"/>
                  <a:gd name="connsiteX5-99" fmla="*/ 914400 w 914400"/>
                  <a:gd name="connsiteY5-100" fmla="*/ 47408 h 309515"/>
                  <a:gd name="connsiteX0-101" fmla="*/ 0 w 914400"/>
                  <a:gd name="connsiteY0-102" fmla="*/ 23828 h 300827"/>
                  <a:gd name="connsiteX1-103" fmla="*/ 202537 w 914400"/>
                  <a:gd name="connsiteY1-104" fmla="*/ 38720 h 300827"/>
                  <a:gd name="connsiteX2-105" fmla="*/ 303807 w 914400"/>
                  <a:gd name="connsiteY2-106" fmla="*/ 256150 h 300827"/>
                  <a:gd name="connsiteX3-107" fmla="*/ 604636 w 914400"/>
                  <a:gd name="connsiteY3-108" fmla="*/ 268064 h 300827"/>
                  <a:gd name="connsiteX4-109" fmla="*/ 699948 w 914400"/>
                  <a:gd name="connsiteY4-110" fmla="*/ 59569 h 300827"/>
                  <a:gd name="connsiteX5-111" fmla="*/ 914400 w 914400"/>
                  <a:gd name="connsiteY5-112" fmla="*/ 38720 h 300827"/>
                  <a:gd name="connsiteX0-113" fmla="*/ 0 w 896529"/>
                  <a:gd name="connsiteY0-114" fmla="*/ 23828 h 300827"/>
                  <a:gd name="connsiteX1-115" fmla="*/ 202537 w 896529"/>
                  <a:gd name="connsiteY1-116" fmla="*/ 38720 h 300827"/>
                  <a:gd name="connsiteX2-117" fmla="*/ 303807 w 896529"/>
                  <a:gd name="connsiteY2-118" fmla="*/ 256150 h 300827"/>
                  <a:gd name="connsiteX3-119" fmla="*/ 604636 w 896529"/>
                  <a:gd name="connsiteY3-120" fmla="*/ 268064 h 300827"/>
                  <a:gd name="connsiteX4-121" fmla="*/ 699948 w 896529"/>
                  <a:gd name="connsiteY4-122" fmla="*/ 59569 h 300827"/>
                  <a:gd name="connsiteX5-123" fmla="*/ 896529 w 896529"/>
                  <a:gd name="connsiteY5-124" fmla="*/ 62548 h 300827"/>
                  <a:gd name="connsiteX0-125" fmla="*/ 0 w 896529"/>
                  <a:gd name="connsiteY0-126" fmla="*/ 23828 h 300827"/>
                  <a:gd name="connsiteX1-127" fmla="*/ 202537 w 896529"/>
                  <a:gd name="connsiteY1-128" fmla="*/ 38720 h 300827"/>
                  <a:gd name="connsiteX2-129" fmla="*/ 303807 w 896529"/>
                  <a:gd name="connsiteY2-130" fmla="*/ 256150 h 300827"/>
                  <a:gd name="connsiteX3-131" fmla="*/ 604636 w 896529"/>
                  <a:gd name="connsiteY3-132" fmla="*/ 268064 h 300827"/>
                  <a:gd name="connsiteX4-133" fmla="*/ 699948 w 896529"/>
                  <a:gd name="connsiteY4-134" fmla="*/ 59569 h 300827"/>
                  <a:gd name="connsiteX5-135" fmla="*/ 896529 w 896529"/>
                  <a:gd name="connsiteY5-136" fmla="*/ 62548 h 300827"/>
                  <a:gd name="connsiteX0-137" fmla="*/ 0 w 884615"/>
                  <a:gd name="connsiteY0-138" fmla="*/ 23828 h 300827"/>
                  <a:gd name="connsiteX1-139" fmla="*/ 202537 w 884615"/>
                  <a:gd name="connsiteY1-140" fmla="*/ 38720 h 300827"/>
                  <a:gd name="connsiteX2-141" fmla="*/ 303807 w 884615"/>
                  <a:gd name="connsiteY2-142" fmla="*/ 256150 h 300827"/>
                  <a:gd name="connsiteX3-143" fmla="*/ 604636 w 884615"/>
                  <a:gd name="connsiteY3-144" fmla="*/ 268064 h 300827"/>
                  <a:gd name="connsiteX4-145" fmla="*/ 699948 w 884615"/>
                  <a:gd name="connsiteY4-146" fmla="*/ 59569 h 300827"/>
                  <a:gd name="connsiteX5-147" fmla="*/ 884615 w 884615"/>
                  <a:gd name="connsiteY5-148" fmla="*/ 74462 h 300827"/>
                  <a:gd name="connsiteX0-149" fmla="*/ 0 w 884615"/>
                  <a:gd name="connsiteY0-150" fmla="*/ 23828 h 300827"/>
                  <a:gd name="connsiteX1-151" fmla="*/ 202537 w 884615"/>
                  <a:gd name="connsiteY1-152" fmla="*/ 38720 h 300827"/>
                  <a:gd name="connsiteX2-153" fmla="*/ 303807 w 884615"/>
                  <a:gd name="connsiteY2-154" fmla="*/ 256150 h 300827"/>
                  <a:gd name="connsiteX3-155" fmla="*/ 604636 w 884615"/>
                  <a:gd name="connsiteY3-156" fmla="*/ 268064 h 300827"/>
                  <a:gd name="connsiteX4-157" fmla="*/ 699948 w 884615"/>
                  <a:gd name="connsiteY4-158" fmla="*/ 59569 h 300827"/>
                  <a:gd name="connsiteX5-159" fmla="*/ 884615 w 884615"/>
                  <a:gd name="connsiteY5-160" fmla="*/ 56591 h 300827"/>
                  <a:gd name="connsiteX0-161" fmla="*/ 0 w 893551"/>
                  <a:gd name="connsiteY0-162" fmla="*/ 23828 h 300827"/>
                  <a:gd name="connsiteX1-163" fmla="*/ 202537 w 893551"/>
                  <a:gd name="connsiteY1-164" fmla="*/ 38720 h 300827"/>
                  <a:gd name="connsiteX2-165" fmla="*/ 303807 w 893551"/>
                  <a:gd name="connsiteY2-166" fmla="*/ 256150 h 300827"/>
                  <a:gd name="connsiteX3-167" fmla="*/ 604636 w 893551"/>
                  <a:gd name="connsiteY3-168" fmla="*/ 268064 h 300827"/>
                  <a:gd name="connsiteX4-169" fmla="*/ 699948 w 893551"/>
                  <a:gd name="connsiteY4-170" fmla="*/ 59569 h 300827"/>
                  <a:gd name="connsiteX5-171" fmla="*/ 893551 w 893551"/>
                  <a:gd name="connsiteY5-172" fmla="*/ 56591 h 300827"/>
                  <a:gd name="connsiteX0-173" fmla="*/ 0 w 893551"/>
                  <a:gd name="connsiteY0-174" fmla="*/ 23828 h 294870"/>
                  <a:gd name="connsiteX1-175" fmla="*/ 202537 w 893551"/>
                  <a:gd name="connsiteY1-176" fmla="*/ 38720 h 294870"/>
                  <a:gd name="connsiteX2-177" fmla="*/ 303807 w 893551"/>
                  <a:gd name="connsiteY2-178" fmla="*/ 256150 h 294870"/>
                  <a:gd name="connsiteX3-179" fmla="*/ 580808 w 893551"/>
                  <a:gd name="connsiteY3-180" fmla="*/ 262107 h 294870"/>
                  <a:gd name="connsiteX4-181" fmla="*/ 699948 w 893551"/>
                  <a:gd name="connsiteY4-182" fmla="*/ 59569 h 294870"/>
                  <a:gd name="connsiteX5-183" fmla="*/ 893551 w 893551"/>
                  <a:gd name="connsiteY5-184" fmla="*/ 56591 h 294870"/>
                  <a:gd name="connsiteX0-185" fmla="*/ 0 w 893551"/>
                  <a:gd name="connsiteY0-186" fmla="*/ 23332 h 293878"/>
                  <a:gd name="connsiteX1-187" fmla="*/ 202537 w 893551"/>
                  <a:gd name="connsiteY1-188" fmla="*/ 38224 h 293878"/>
                  <a:gd name="connsiteX2-189" fmla="*/ 360399 w 893551"/>
                  <a:gd name="connsiteY2-190" fmla="*/ 252675 h 293878"/>
                  <a:gd name="connsiteX3-191" fmla="*/ 580808 w 893551"/>
                  <a:gd name="connsiteY3-192" fmla="*/ 261611 h 293878"/>
                  <a:gd name="connsiteX4-193" fmla="*/ 699948 w 893551"/>
                  <a:gd name="connsiteY4-194" fmla="*/ 59073 h 293878"/>
                  <a:gd name="connsiteX5-195" fmla="*/ 893551 w 893551"/>
                  <a:gd name="connsiteY5-196" fmla="*/ 56095 h 293878"/>
                  <a:gd name="connsiteX0-197" fmla="*/ 0 w 893551"/>
                  <a:gd name="connsiteY0-198" fmla="*/ 23828 h 294870"/>
                  <a:gd name="connsiteX1-199" fmla="*/ 202537 w 893551"/>
                  <a:gd name="connsiteY1-200" fmla="*/ 38720 h 294870"/>
                  <a:gd name="connsiteX2-201" fmla="*/ 336571 w 893551"/>
                  <a:gd name="connsiteY2-202" fmla="*/ 256149 h 294870"/>
                  <a:gd name="connsiteX3-203" fmla="*/ 580808 w 893551"/>
                  <a:gd name="connsiteY3-204" fmla="*/ 262107 h 294870"/>
                  <a:gd name="connsiteX4-205" fmla="*/ 699948 w 893551"/>
                  <a:gd name="connsiteY4-206" fmla="*/ 59569 h 294870"/>
                  <a:gd name="connsiteX5-207" fmla="*/ 893551 w 893551"/>
                  <a:gd name="connsiteY5-208" fmla="*/ 56591 h 294870"/>
                  <a:gd name="connsiteX0-209" fmla="*/ 0 w 893551"/>
                  <a:gd name="connsiteY0-210" fmla="*/ 23828 h 290898"/>
                  <a:gd name="connsiteX1-211" fmla="*/ 202537 w 893551"/>
                  <a:gd name="connsiteY1-212" fmla="*/ 38720 h 290898"/>
                  <a:gd name="connsiteX2-213" fmla="*/ 336571 w 893551"/>
                  <a:gd name="connsiteY2-214" fmla="*/ 256149 h 290898"/>
                  <a:gd name="connsiteX3-215" fmla="*/ 571872 w 893551"/>
                  <a:gd name="connsiteY3-216" fmla="*/ 247214 h 290898"/>
                  <a:gd name="connsiteX4-217" fmla="*/ 699948 w 893551"/>
                  <a:gd name="connsiteY4-218" fmla="*/ 59569 h 290898"/>
                  <a:gd name="connsiteX5-219" fmla="*/ 893551 w 893551"/>
                  <a:gd name="connsiteY5-220" fmla="*/ 56591 h 290898"/>
                  <a:gd name="connsiteX0-221" fmla="*/ 0 w 890573"/>
                  <a:gd name="connsiteY0-222" fmla="*/ 33756 h 288912"/>
                  <a:gd name="connsiteX1-223" fmla="*/ 199559 w 890573"/>
                  <a:gd name="connsiteY1-224" fmla="*/ 36734 h 288912"/>
                  <a:gd name="connsiteX2-225" fmla="*/ 333593 w 890573"/>
                  <a:gd name="connsiteY2-226" fmla="*/ 254163 h 288912"/>
                  <a:gd name="connsiteX3-227" fmla="*/ 568894 w 890573"/>
                  <a:gd name="connsiteY3-228" fmla="*/ 245228 h 288912"/>
                  <a:gd name="connsiteX4-229" fmla="*/ 696970 w 890573"/>
                  <a:gd name="connsiteY4-230" fmla="*/ 57583 h 288912"/>
                  <a:gd name="connsiteX5-231" fmla="*/ 890573 w 890573"/>
                  <a:gd name="connsiteY5-232" fmla="*/ 54605 h 288912"/>
                  <a:gd name="connsiteX0-233" fmla="*/ 0 w 890573"/>
                  <a:gd name="connsiteY0-234" fmla="*/ 33756 h 288912"/>
                  <a:gd name="connsiteX1-235" fmla="*/ 199559 w 890573"/>
                  <a:gd name="connsiteY1-236" fmla="*/ 36734 h 288912"/>
                  <a:gd name="connsiteX2-237" fmla="*/ 333593 w 890573"/>
                  <a:gd name="connsiteY2-238" fmla="*/ 254163 h 288912"/>
                  <a:gd name="connsiteX3-239" fmla="*/ 568894 w 890573"/>
                  <a:gd name="connsiteY3-240" fmla="*/ 245228 h 288912"/>
                  <a:gd name="connsiteX4-241" fmla="*/ 696970 w 890573"/>
                  <a:gd name="connsiteY4-242" fmla="*/ 57583 h 288912"/>
                  <a:gd name="connsiteX5-243" fmla="*/ 890573 w 890573"/>
                  <a:gd name="connsiteY5-244" fmla="*/ 75455 h 288912"/>
                  <a:gd name="connsiteX0-245" fmla="*/ 0 w 890573"/>
                  <a:gd name="connsiteY0-246" fmla="*/ 20602 h 272283"/>
                  <a:gd name="connsiteX1-247" fmla="*/ 199559 w 890573"/>
                  <a:gd name="connsiteY1-248" fmla="*/ 44429 h 272283"/>
                  <a:gd name="connsiteX2-249" fmla="*/ 333593 w 890573"/>
                  <a:gd name="connsiteY2-250" fmla="*/ 241009 h 272283"/>
                  <a:gd name="connsiteX3-251" fmla="*/ 568894 w 890573"/>
                  <a:gd name="connsiteY3-252" fmla="*/ 232074 h 272283"/>
                  <a:gd name="connsiteX4-253" fmla="*/ 696970 w 890573"/>
                  <a:gd name="connsiteY4-254" fmla="*/ 44429 h 272283"/>
                  <a:gd name="connsiteX5-255" fmla="*/ 890573 w 890573"/>
                  <a:gd name="connsiteY5-256" fmla="*/ 62301 h 272283"/>
                  <a:gd name="connsiteX0-257" fmla="*/ 0 w 890573"/>
                  <a:gd name="connsiteY0-258" fmla="*/ 30282 h 261113"/>
                  <a:gd name="connsiteX1-259" fmla="*/ 199559 w 890573"/>
                  <a:gd name="connsiteY1-260" fmla="*/ 33259 h 261113"/>
                  <a:gd name="connsiteX2-261" fmla="*/ 333593 w 890573"/>
                  <a:gd name="connsiteY2-262" fmla="*/ 229839 h 261113"/>
                  <a:gd name="connsiteX3-263" fmla="*/ 568894 w 890573"/>
                  <a:gd name="connsiteY3-264" fmla="*/ 220904 h 261113"/>
                  <a:gd name="connsiteX4-265" fmla="*/ 696970 w 890573"/>
                  <a:gd name="connsiteY4-266" fmla="*/ 33259 h 261113"/>
                  <a:gd name="connsiteX5-267" fmla="*/ 890573 w 890573"/>
                  <a:gd name="connsiteY5-268" fmla="*/ 51131 h 261113"/>
                  <a:gd name="connsiteX0-269" fmla="*/ 0 w 890573"/>
                  <a:gd name="connsiteY0-270" fmla="*/ 25318 h 254164"/>
                  <a:gd name="connsiteX1-271" fmla="*/ 199559 w 890573"/>
                  <a:gd name="connsiteY1-272" fmla="*/ 40209 h 254164"/>
                  <a:gd name="connsiteX2-273" fmla="*/ 333593 w 890573"/>
                  <a:gd name="connsiteY2-274" fmla="*/ 224875 h 254164"/>
                  <a:gd name="connsiteX3-275" fmla="*/ 568894 w 890573"/>
                  <a:gd name="connsiteY3-276" fmla="*/ 215940 h 254164"/>
                  <a:gd name="connsiteX4-277" fmla="*/ 696970 w 890573"/>
                  <a:gd name="connsiteY4-278" fmla="*/ 28295 h 254164"/>
                  <a:gd name="connsiteX5-279" fmla="*/ 890573 w 890573"/>
                  <a:gd name="connsiteY5-280" fmla="*/ 46167 h 254164"/>
                  <a:gd name="connsiteX0-281" fmla="*/ 0 w 890573"/>
                  <a:gd name="connsiteY0-282" fmla="*/ 25318 h 247214"/>
                  <a:gd name="connsiteX1-283" fmla="*/ 199559 w 890573"/>
                  <a:gd name="connsiteY1-284" fmla="*/ 40209 h 247214"/>
                  <a:gd name="connsiteX2-285" fmla="*/ 333593 w 890573"/>
                  <a:gd name="connsiteY2-286" fmla="*/ 215940 h 247214"/>
                  <a:gd name="connsiteX3-287" fmla="*/ 568894 w 890573"/>
                  <a:gd name="connsiteY3-288" fmla="*/ 215940 h 247214"/>
                  <a:gd name="connsiteX4-289" fmla="*/ 696970 w 890573"/>
                  <a:gd name="connsiteY4-290" fmla="*/ 28295 h 247214"/>
                  <a:gd name="connsiteX5-291" fmla="*/ 890573 w 890573"/>
                  <a:gd name="connsiteY5-292" fmla="*/ 46167 h 247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90573" h="247214">
                    <a:moveTo>
                      <a:pt x="0" y="25318"/>
                    </a:moveTo>
                    <a:cubicBezTo>
                      <a:pt x="74958" y="4716"/>
                      <a:pt x="143960" y="8439"/>
                      <a:pt x="199559" y="40209"/>
                    </a:cubicBezTo>
                    <a:cubicBezTo>
                      <a:pt x="255158" y="71979"/>
                      <a:pt x="272037" y="186651"/>
                      <a:pt x="333593" y="215940"/>
                    </a:cubicBezTo>
                    <a:cubicBezTo>
                      <a:pt x="395149" y="245229"/>
                      <a:pt x="508331" y="247214"/>
                      <a:pt x="568894" y="215940"/>
                    </a:cubicBezTo>
                    <a:cubicBezTo>
                      <a:pt x="629457" y="184666"/>
                      <a:pt x="643357" y="56591"/>
                      <a:pt x="696970" y="28295"/>
                    </a:cubicBezTo>
                    <a:cubicBezTo>
                      <a:pt x="750583" y="0"/>
                      <a:pt x="851356" y="24324"/>
                      <a:pt x="890573" y="46167"/>
                    </a:cubicBezTo>
                  </a:path>
                </a:pathLst>
              </a:custGeom>
              <a:ln w="15240">
                <a:headEnd type="none" w="med" len="med"/>
                <a:tailEnd type="triangle" w="sm" len="med"/>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4" name="Freeform 253"/>
              <p:cNvSpPr/>
              <p:nvPr/>
            </p:nvSpPr>
            <p:spPr>
              <a:xfrm flipV="1">
                <a:off x="149420" y="3504764"/>
                <a:ext cx="890573" cy="247214"/>
              </a:xfrm>
              <a:custGeom>
                <a:avLst/>
                <a:gdLst>
                  <a:gd name="connsiteX0" fmla="*/ 0 w 995315"/>
                  <a:gd name="connsiteY0" fmla="*/ 41203 h 357916"/>
                  <a:gd name="connsiteX1" fmla="*/ 199559 w 995315"/>
                  <a:gd name="connsiteY1" fmla="*/ 44181 h 357916"/>
                  <a:gd name="connsiteX2" fmla="*/ 297850 w 995315"/>
                  <a:gd name="connsiteY2" fmla="*/ 306289 h 357916"/>
                  <a:gd name="connsiteX3" fmla="*/ 604635 w 995315"/>
                  <a:gd name="connsiteY3" fmla="*/ 318203 h 357916"/>
                  <a:gd name="connsiteX4" fmla="*/ 708883 w 995315"/>
                  <a:gd name="connsiteY4" fmla="*/ 68009 h 357916"/>
                  <a:gd name="connsiteX5" fmla="*/ 953120 w 995315"/>
                  <a:gd name="connsiteY5" fmla="*/ 68009 h 357916"/>
                  <a:gd name="connsiteX6" fmla="*/ 962056 w 995315"/>
                  <a:gd name="connsiteY6" fmla="*/ 73966 h 357916"/>
                  <a:gd name="connsiteX0-1" fmla="*/ 0 w 995315"/>
                  <a:gd name="connsiteY0-2" fmla="*/ 20602 h 337315"/>
                  <a:gd name="connsiteX1-3" fmla="*/ 202537 w 995315"/>
                  <a:gd name="connsiteY1-4" fmla="*/ 47408 h 337315"/>
                  <a:gd name="connsiteX2-5" fmla="*/ 297850 w 995315"/>
                  <a:gd name="connsiteY2-6" fmla="*/ 285688 h 337315"/>
                  <a:gd name="connsiteX3-7" fmla="*/ 604635 w 995315"/>
                  <a:gd name="connsiteY3-8" fmla="*/ 297602 h 337315"/>
                  <a:gd name="connsiteX4-9" fmla="*/ 708883 w 995315"/>
                  <a:gd name="connsiteY4-10" fmla="*/ 47408 h 337315"/>
                  <a:gd name="connsiteX5-11" fmla="*/ 953120 w 995315"/>
                  <a:gd name="connsiteY5-12" fmla="*/ 47408 h 337315"/>
                  <a:gd name="connsiteX6-13" fmla="*/ 962056 w 995315"/>
                  <a:gd name="connsiteY6-14" fmla="*/ 53365 h 337315"/>
                  <a:gd name="connsiteX0-15" fmla="*/ 0 w 995315"/>
                  <a:gd name="connsiteY0-16" fmla="*/ 20602 h 337315"/>
                  <a:gd name="connsiteX1-17" fmla="*/ 202537 w 995315"/>
                  <a:gd name="connsiteY1-18" fmla="*/ 47408 h 337315"/>
                  <a:gd name="connsiteX2-19" fmla="*/ 297850 w 995315"/>
                  <a:gd name="connsiteY2-20" fmla="*/ 285688 h 337315"/>
                  <a:gd name="connsiteX3-21" fmla="*/ 604635 w 995315"/>
                  <a:gd name="connsiteY3-22" fmla="*/ 297602 h 337315"/>
                  <a:gd name="connsiteX4-23" fmla="*/ 708883 w 995315"/>
                  <a:gd name="connsiteY4-24" fmla="*/ 47408 h 337315"/>
                  <a:gd name="connsiteX5-25" fmla="*/ 953120 w 995315"/>
                  <a:gd name="connsiteY5-26" fmla="*/ 47408 h 337315"/>
                  <a:gd name="connsiteX6-27" fmla="*/ 962056 w 995315"/>
                  <a:gd name="connsiteY6-28" fmla="*/ 53365 h 337315"/>
                  <a:gd name="connsiteX0-29" fmla="*/ 0 w 953120"/>
                  <a:gd name="connsiteY0-30" fmla="*/ 20602 h 337315"/>
                  <a:gd name="connsiteX1-31" fmla="*/ 202537 w 953120"/>
                  <a:gd name="connsiteY1-32" fmla="*/ 47408 h 337315"/>
                  <a:gd name="connsiteX2-33" fmla="*/ 297850 w 953120"/>
                  <a:gd name="connsiteY2-34" fmla="*/ 285688 h 337315"/>
                  <a:gd name="connsiteX3-35" fmla="*/ 604635 w 953120"/>
                  <a:gd name="connsiteY3-36" fmla="*/ 297602 h 337315"/>
                  <a:gd name="connsiteX4-37" fmla="*/ 708883 w 953120"/>
                  <a:gd name="connsiteY4-38" fmla="*/ 47408 h 337315"/>
                  <a:gd name="connsiteX5-39" fmla="*/ 953120 w 953120"/>
                  <a:gd name="connsiteY5-40" fmla="*/ 47408 h 337315"/>
                  <a:gd name="connsiteX0-41" fmla="*/ 0 w 914400"/>
                  <a:gd name="connsiteY0-42" fmla="*/ 20602 h 337315"/>
                  <a:gd name="connsiteX1-43" fmla="*/ 202537 w 914400"/>
                  <a:gd name="connsiteY1-44" fmla="*/ 47408 h 337315"/>
                  <a:gd name="connsiteX2-45" fmla="*/ 297850 w 914400"/>
                  <a:gd name="connsiteY2-46" fmla="*/ 285688 h 337315"/>
                  <a:gd name="connsiteX3-47" fmla="*/ 604635 w 914400"/>
                  <a:gd name="connsiteY3-48" fmla="*/ 297602 h 337315"/>
                  <a:gd name="connsiteX4-49" fmla="*/ 708883 w 914400"/>
                  <a:gd name="connsiteY4-50" fmla="*/ 47408 h 337315"/>
                  <a:gd name="connsiteX5-51" fmla="*/ 914400 w 914400"/>
                  <a:gd name="connsiteY5-52" fmla="*/ 47408 h 337315"/>
                  <a:gd name="connsiteX0-53" fmla="*/ 0 w 914400"/>
                  <a:gd name="connsiteY0-54" fmla="*/ 20602 h 333840"/>
                  <a:gd name="connsiteX1-55" fmla="*/ 202537 w 914400"/>
                  <a:gd name="connsiteY1-56" fmla="*/ 47408 h 333840"/>
                  <a:gd name="connsiteX2-57" fmla="*/ 297850 w 914400"/>
                  <a:gd name="connsiteY2-58" fmla="*/ 285688 h 333840"/>
                  <a:gd name="connsiteX3-59" fmla="*/ 604635 w 914400"/>
                  <a:gd name="connsiteY3-60" fmla="*/ 297602 h 333840"/>
                  <a:gd name="connsiteX4-61" fmla="*/ 699948 w 914400"/>
                  <a:gd name="connsiteY4-62" fmla="*/ 68257 h 333840"/>
                  <a:gd name="connsiteX5-63" fmla="*/ 914400 w 914400"/>
                  <a:gd name="connsiteY5-64" fmla="*/ 47408 h 333840"/>
                  <a:gd name="connsiteX0-65" fmla="*/ 0 w 914400"/>
                  <a:gd name="connsiteY0-66" fmla="*/ 20602 h 325898"/>
                  <a:gd name="connsiteX1-67" fmla="*/ 202537 w 914400"/>
                  <a:gd name="connsiteY1-68" fmla="*/ 47408 h 325898"/>
                  <a:gd name="connsiteX2-69" fmla="*/ 297850 w 914400"/>
                  <a:gd name="connsiteY2-70" fmla="*/ 285688 h 325898"/>
                  <a:gd name="connsiteX3-71" fmla="*/ 601657 w 914400"/>
                  <a:gd name="connsiteY3-72" fmla="*/ 288666 h 325898"/>
                  <a:gd name="connsiteX4-73" fmla="*/ 699948 w 914400"/>
                  <a:gd name="connsiteY4-74" fmla="*/ 68257 h 325898"/>
                  <a:gd name="connsiteX5-75" fmla="*/ 914400 w 914400"/>
                  <a:gd name="connsiteY5-76" fmla="*/ 47408 h 325898"/>
                  <a:gd name="connsiteX0-77" fmla="*/ 0 w 914400"/>
                  <a:gd name="connsiteY0-78" fmla="*/ 20602 h 321429"/>
                  <a:gd name="connsiteX1-79" fmla="*/ 202537 w 914400"/>
                  <a:gd name="connsiteY1-80" fmla="*/ 47408 h 321429"/>
                  <a:gd name="connsiteX2-81" fmla="*/ 303807 w 914400"/>
                  <a:gd name="connsiteY2-82" fmla="*/ 264838 h 321429"/>
                  <a:gd name="connsiteX3-83" fmla="*/ 601657 w 914400"/>
                  <a:gd name="connsiteY3-84" fmla="*/ 288666 h 321429"/>
                  <a:gd name="connsiteX4-85" fmla="*/ 699948 w 914400"/>
                  <a:gd name="connsiteY4-86" fmla="*/ 68257 h 321429"/>
                  <a:gd name="connsiteX5-87" fmla="*/ 914400 w 914400"/>
                  <a:gd name="connsiteY5-88" fmla="*/ 47408 h 321429"/>
                  <a:gd name="connsiteX0-89" fmla="*/ 0 w 914400"/>
                  <a:gd name="connsiteY0-90" fmla="*/ 20602 h 309515"/>
                  <a:gd name="connsiteX1-91" fmla="*/ 202537 w 914400"/>
                  <a:gd name="connsiteY1-92" fmla="*/ 47408 h 309515"/>
                  <a:gd name="connsiteX2-93" fmla="*/ 303807 w 914400"/>
                  <a:gd name="connsiteY2-94" fmla="*/ 264838 h 309515"/>
                  <a:gd name="connsiteX3-95" fmla="*/ 604636 w 914400"/>
                  <a:gd name="connsiteY3-96" fmla="*/ 276752 h 309515"/>
                  <a:gd name="connsiteX4-97" fmla="*/ 699948 w 914400"/>
                  <a:gd name="connsiteY4-98" fmla="*/ 68257 h 309515"/>
                  <a:gd name="connsiteX5-99" fmla="*/ 914400 w 914400"/>
                  <a:gd name="connsiteY5-100" fmla="*/ 47408 h 309515"/>
                  <a:gd name="connsiteX0-101" fmla="*/ 0 w 914400"/>
                  <a:gd name="connsiteY0-102" fmla="*/ 23828 h 300827"/>
                  <a:gd name="connsiteX1-103" fmla="*/ 202537 w 914400"/>
                  <a:gd name="connsiteY1-104" fmla="*/ 38720 h 300827"/>
                  <a:gd name="connsiteX2-105" fmla="*/ 303807 w 914400"/>
                  <a:gd name="connsiteY2-106" fmla="*/ 256150 h 300827"/>
                  <a:gd name="connsiteX3-107" fmla="*/ 604636 w 914400"/>
                  <a:gd name="connsiteY3-108" fmla="*/ 268064 h 300827"/>
                  <a:gd name="connsiteX4-109" fmla="*/ 699948 w 914400"/>
                  <a:gd name="connsiteY4-110" fmla="*/ 59569 h 300827"/>
                  <a:gd name="connsiteX5-111" fmla="*/ 914400 w 914400"/>
                  <a:gd name="connsiteY5-112" fmla="*/ 38720 h 300827"/>
                  <a:gd name="connsiteX0-113" fmla="*/ 0 w 896529"/>
                  <a:gd name="connsiteY0-114" fmla="*/ 23828 h 300827"/>
                  <a:gd name="connsiteX1-115" fmla="*/ 202537 w 896529"/>
                  <a:gd name="connsiteY1-116" fmla="*/ 38720 h 300827"/>
                  <a:gd name="connsiteX2-117" fmla="*/ 303807 w 896529"/>
                  <a:gd name="connsiteY2-118" fmla="*/ 256150 h 300827"/>
                  <a:gd name="connsiteX3-119" fmla="*/ 604636 w 896529"/>
                  <a:gd name="connsiteY3-120" fmla="*/ 268064 h 300827"/>
                  <a:gd name="connsiteX4-121" fmla="*/ 699948 w 896529"/>
                  <a:gd name="connsiteY4-122" fmla="*/ 59569 h 300827"/>
                  <a:gd name="connsiteX5-123" fmla="*/ 896529 w 896529"/>
                  <a:gd name="connsiteY5-124" fmla="*/ 62548 h 300827"/>
                  <a:gd name="connsiteX0-125" fmla="*/ 0 w 896529"/>
                  <a:gd name="connsiteY0-126" fmla="*/ 23828 h 300827"/>
                  <a:gd name="connsiteX1-127" fmla="*/ 202537 w 896529"/>
                  <a:gd name="connsiteY1-128" fmla="*/ 38720 h 300827"/>
                  <a:gd name="connsiteX2-129" fmla="*/ 303807 w 896529"/>
                  <a:gd name="connsiteY2-130" fmla="*/ 256150 h 300827"/>
                  <a:gd name="connsiteX3-131" fmla="*/ 604636 w 896529"/>
                  <a:gd name="connsiteY3-132" fmla="*/ 268064 h 300827"/>
                  <a:gd name="connsiteX4-133" fmla="*/ 699948 w 896529"/>
                  <a:gd name="connsiteY4-134" fmla="*/ 59569 h 300827"/>
                  <a:gd name="connsiteX5-135" fmla="*/ 896529 w 896529"/>
                  <a:gd name="connsiteY5-136" fmla="*/ 62548 h 300827"/>
                  <a:gd name="connsiteX0-137" fmla="*/ 0 w 884615"/>
                  <a:gd name="connsiteY0-138" fmla="*/ 23828 h 300827"/>
                  <a:gd name="connsiteX1-139" fmla="*/ 202537 w 884615"/>
                  <a:gd name="connsiteY1-140" fmla="*/ 38720 h 300827"/>
                  <a:gd name="connsiteX2-141" fmla="*/ 303807 w 884615"/>
                  <a:gd name="connsiteY2-142" fmla="*/ 256150 h 300827"/>
                  <a:gd name="connsiteX3-143" fmla="*/ 604636 w 884615"/>
                  <a:gd name="connsiteY3-144" fmla="*/ 268064 h 300827"/>
                  <a:gd name="connsiteX4-145" fmla="*/ 699948 w 884615"/>
                  <a:gd name="connsiteY4-146" fmla="*/ 59569 h 300827"/>
                  <a:gd name="connsiteX5-147" fmla="*/ 884615 w 884615"/>
                  <a:gd name="connsiteY5-148" fmla="*/ 74462 h 300827"/>
                  <a:gd name="connsiteX0-149" fmla="*/ 0 w 884615"/>
                  <a:gd name="connsiteY0-150" fmla="*/ 23828 h 300827"/>
                  <a:gd name="connsiteX1-151" fmla="*/ 202537 w 884615"/>
                  <a:gd name="connsiteY1-152" fmla="*/ 38720 h 300827"/>
                  <a:gd name="connsiteX2-153" fmla="*/ 303807 w 884615"/>
                  <a:gd name="connsiteY2-154" fmla="*/ 256150 h 300827"/>
                  <a:gd name="connsiteX3-155" fmla="*/ 604636 w 884615"/>
                  <a:gd name="connsiteY3-156" fmla="*/ 268064 h 300827"/>
                  <a:gd name="connsiteX4-157" fmla="*/ 699948 w 884615"/>
                  <a:gd name="connsiteY4-158" fmla="*/ 59569 h 300827"/>
                  <a:gd name="connsiteX5-159" fmla="*/ 884615 w 884615"/>
                  <a:gd name="connsiteY5-160" fmla="*/ 56591 h 300827"/>
                  <a:gd name="connsiteX0-161" fmla="*/ 0 w 893551"/>
                  <a:gd name="connsiteY0-162" fmla="*/ 23828 h 300827"/>
                  <a:gd name="connsiteX1-163" fmla="*/ 202537 w 893551"/>
                  <a:gd name="connsiteY1-164" fmla="*/ 38720 h 300827"/>
                  <a:gd name="connsiteX2-165" fmla="*/ 303807 w 893551"/>
                  <a:gd name="connsiteY2-166" fmla="*/ 256150 h 300827"/>
                  <a:gd name="connsiteX3-167" fmla="*/ 604636 w 893551"/>
                  <a:gd name="connsiteY3-168" fmla="*/ 268064 h 300827"/>
                  <a:gd name="connsiteX4-169" fmla="*/ 699948 w 893551"/>
                  <a:gd name="connsiteY4-170" fmla="*/ 59569 h 300827"/>
                  <a:gd name="connsiteX5-171" fmla="*/ 893551 w 893551"/>
                  <a:gd name="connsiteY5-172" fmla="*/ 56591 h 300827"/>
                  <a:gd name="connsiteX0-173" fmla="*/ 0 w 893551"/>
                  <a:gd name="connsiteY0-174" fmla="*/ 23828 h 294870"/>
                  <a:gd name="connsiteX1-175" fmla="*/ 202537 w 893551"/>
                  <a:gd name="connsiteY1-176" fmla="*/ 38720 h 294870"/>
                  <a:gd name="connsiteX2-177" fmla="*/ 303807 w 893551"/>
                  <a:gd name="connsiteY2-178" fmla="*/ 256150 h 294870"/>
                  <a:gd name="connsiteX3-179" fmla="*/ 580808 w 893551"/>
                  <a:gd name="connsiteY3-180" fmla="*/ 262107 h 294870"/>
                  <a:gd name="connsiteX4-181" fmla="*/ 699948 w 893551"/>
                  <a:gd name="connsiteY4-182" fmla="*/ 59569 h 294870"/>
                  <a:gd name="connsiteX5-183" fmla="*/ 893551 w 893551"/>
                  <a:gd name="connsiteY5-184" fmla="*/ 56591 h 294870"/>
                  <a:gd name="connsiteX0-185" fmla="*/ 0 w 893551"/>
                  <a:gd name="connsiteY0-186" fmla="*/ 23332 h 293878"/>
                  <a:gd name="connsiteX1-187" fmla="*/ 202537 w 893551"/>
                  <a:gd name="connsiteY1-188" fmla="*/ 38224 h 293878"/>
                  <a:gd name="connsiteX2-189" fmla="*/ 360399 w 893551"/>
                  <a:gd name="connsiteY2-190" fmla="*/ 252675 h 293878"/>
                  <a:gd name="connsiteX3-191" fmla="*/ 580808 w 893551"/>
                  <a:gd name="connsiteY3-192" fmla="*/ 261611 h 293878"/>
                  <a:gd name="connsiteX4-193" fmla="*/ 699948 w 893551"/>
                  <a:gd name="connsiteY4-194" fmla="*/ 59073 h 293878"/>
                  <a:gd name="connsiteX5-195" fmla="*/ 893551 w 893551"/>
                  <a:gd name="connsiteY5-196" fmla="*/ 56095 h 293878"/>
                  <a:gd name="connsiteX0-197" fmla="*/ 0 w 893551"/>
                  <a:gd name="connsiteY0-198" fmla="*/ 23828 h 294870"/>
                  <a:gd name="connsiteX1-199" fmla="*/ 202537 w 893551"/>
                  <a:gd name="connsiteY1-200" fmla="*/ 38720 h 294870"/>
                  <a:gd name="connsiteX2-201" fmla="*/ 336571 w 893551"/>
                  <a:gd name="connsiteY2-202" fmla="*/ 256149 h 294870"/>
                  <a:gd name="connsiteX3-203" fmla="*/ 580808 w 893551"/>
                  <a:gd name="connsiteY3-204" fmla="*/ 262107 h 294870"/>
                  <a:gd name="connsiteX4-205" fmla="*/ 699948 w 893551"/>
                  <a:gd name="connsiteY4-206" fmla="*/ 59569 h 294870"/>
                  <a:gd name="connsiteX5-207" fmla="*/ 893551 w 893551"/>
                  <a:gd name="connsiteY5-208" fmla="*/ 56591 h 294870"/>
                  <a:gd name="connsiteX0-209" fmla="*/ 0 w 893551"/>
                  <a:gd name="connsiteY0-210" fmla="*/ 23828 h 290898"/>
                  <a:gd name="connsiteX1-211" fmla="*/ 202537 w 893551"/>
                  <a:gd name="connsiteY1-212" fmla="*/ 38720 h 290898"/>
                  <a:gd name="connsiteX2-213" fmla="*/ 336571 w 893551"/>
                  <a:gd name="connsiteY2-214" fmla="*/ 256149 h 290898"/>
                  <a:gd name="connsiteX3-215" fmla="*/ 571872 w 893551"/>
                  <a:gd name="connsiteY3-216" fmla="*/ 247214 h 290898"/>
                  <a:gd name="connsiteX4-217" fmla="*/ 699948 w 893551"/>
                  <a:gd name="connsiteY4-218" fmla="*/ 59569 h 290898"/>
                  <a:gd name="connsiteX5-219" fmla="*/ 893551 w 893551"/>
                  <a:gd name="connsiteY5-220" fmla="*/ 56591 h 290898"/>
                  <a:gd name="connsiteX0-221" fmla="*/ 0 w 890573"/>
                  <a:gd name="connsiteY0-222" fmla="*/ 33756 h 288912"/>
                  <a:gd name="connsiteX1-223" fmla="*/ 199559 w 890573"/>
                  <a:gd name="connsiteY1-224" fmla="*/ 36734 h 288912"/>
                  <a:gd name="connsiteX2-225" fmla="*/ 333593 w 890573"/>
                  <a:gd name="connsiteY2-226" fmla="*/ 254163 h 288912"/>
                  <a:gd name="connsiteX3-227" fmla="*/ 568894 w 890573"/>
                  <a:gd name="connsiteY3-228" fmla="*/ 245228 h 288912"/>
                  <a:gd name="connsiteX4-229" fmla="*/ 696970 w 890573"/>
                  <a:gd name="connsiteY4-230" fmla="*/ 57583 h 288912"/>
                  <a:gd name="connsiteX5-231" fmla="*/ 890573 w 890573"/>
                  <a:gd name="connsiteY5-232" fmla="*/ 54605 h 288912"/>
                  <a:gd name="connsiteX0-233" fmla="*/ 0 w 890573"/>
                  <a:gd name="connsiteY0-234" fmla="*/ 33756 h 288912"/>
                  <a:gd name="connsiteX1-235" fmla="*/ 199559 w 890573"/>
                  <a:gd name="connsiteY1-236" fmla="*/ 36734 h 288912"/>
                  <a:gd name="connsiteX2-237" fmla="*/ 333593 w 890573"/>
                  <a:gd name="connsiteY2-238" fmla="*/ 254163 h 288912"/>
                  <a:gd name="connsiteX3-239" fmla="*/ 568894 w 890573"/>
                  <a:gd name="connsiteY3-240" fmla="*/ 245228 h 288912"/>
                  <a:gd name="connsiteX4-241" fmla="*/ 696970 w 890573"/>
                  <a:gd name="connsiteY4-242" fmla="*/ 57583 h 288912"/>
                  <a:gd name="connsiteX5-243" fmla="*/ 890573 w 890573"/>
                  <a:gd name="connsiteY5-244" fmla="*/ 75455 h 288912"/>
                  <a:gd name="connsiteX0-245" fmla="*/ 0 w 890573"/>
                  <a:gd name="connsiteY0-246" fmla="*/ 20602 h 272283"/>
                  <a:gd name="connsiteX1-247" fmla="*/ 199559 w 890573"/>
                  <a:gd name="connsiteY1-248" fmla="*/ 44429 h 272283"/>
                  <a:gd name="connsiteX2-249" fmla="*/ 333593 w 890573"/>
                  <a:gd name="connsiteY2-250" fmla="*/ 241009 h 272283"/>
                  <a:gd name="connsiteX3-251" fmla="*/ 568894 w 890573"/>
                  <a:gd name="connsiteY3-252" fmla="*/ 232074 h 272283"/>
                  <a:gd name="connsiteX4-253" fmla="*/ 696970 w 890573"/>
                  <a:gd name="connsiteY4-254" fmla="*/ 44429 h 272283"/>
                  <a:gd name="connsiteX5-255" fmla="*/ 890573 w 890573"/>
                  <a:gd name="connsiteY5-256" fmla="*/ 62301 h 272283"/>
                  <a:gd name="connsiteX0-257" fmla="*/ 0 w 890573"/>
                  <a:gd name="connsiteY0-258" fmla="*/ 30282 h 261113"/>
                  <a:gd name="connsiteX1-259" fmla="*/ 199559 w 890573"/>
                  <a:gd name="connsiteY1-260" fmla="*/ 33259 h 261113"/>
                  <a:gd name="connsiteX2-261" fmla="*/ 333593 w 890573"/>
                  <a:gd name="connsiteY2-262" fmla="*/ 229839 h 261113"/>
                  <a:gd name="connsiteX3-263" fmla="*/ 568894 w 890573"/>
                  <a:gd name="connsiteY3-264" fmla="*/ 220904 h 261113"/>
                  <a:gd name="connsiteX4-265" fmla="*/ 696970 w 890573"/>
                  <a:gd name="connsiteY4-266" fmla="*/ 33259 h 261113"/>
                  <a:gd name="connsiteX5-267" fmla="*/ 890573 w 890573"/>
                  <a:gd name="connsiteY5-268" fmla="*/ 51131 h 261113"/>
                  <a:gd name="connsiteX0-269" fmla="*/ 0 w 890573"/>
                  <a:gd name="connsiteY0-270" fmla="*/ 25318 h 254164"/>
                  <a:gd name="connsiteX1-271" fmla="*/ 199559 w 890573"/>
                  <a:gd name="connsiteY1-272" fmla="*/ 40209 h 254164"/>
                  <a:gd name="connsiteX2-273" fmla="*/ 333593 w 890573"/>
                  <a:gd name="connsiteY2-274" fmla="*/ 224875 h 254164"/>
                  <a:gd name="connsiteX3-275" fmla="*/ 568894 w 890573"/>
                  <a:gd name="connsiteY3-276" fmla="*/ 215940 h 254164"/>
                  <a:gd name="connsiteX4-277" fmla="*/ 696970 w 890573"/>
                  <a:gd name="connsiteY4-278" fmla="*/ 28295 h 254164"/>
                  <a:gd name="connsiteX5-279" fmla="*/ 890573 w 890573"/>
                  <a:gd name="connsiteY5-280" fmla="*/ 46167 h 254164"/>
                  <a:gd name="connsiteX0-281" fmla="*/ 0 w 890573"/>
                  <a:gd name="connsiteY0-282" fmla="*/ 25318 h 247214"/>
                  <a:gd name="connsiteX1-283" fmla="*/ 199559 w 890573"/>
                  <a:gd name="connsiteY1-284" fmla="*/ 40209 h 247214"/>
                  <a:gd name="connsiteX2-285" fmla="*/ 333593 w 890573"/>
                  <a:gd name="connsiteY2-286" fmla="*/ 215940 h 247214"/>
                  <a:gd name="connsiteX3-287" fmla="*/ 568894 w 890573"/>
                  <a:gd name="connsiteY3-288" fmla="*/ 215940 h 247214"/>
                  <a:gd name="connsiteX4-289" fmla="*/ 696970 w 890573"/>
                  <a:gd name="connsiteY4-290" fmla="*/ 28295 h 247214"/>
                  <a:gd name="connsiteX5-291" fmla="*/ 890573 w 890573"/>
                  <a:gd name="connsiteY5-292" fmla="*/ 46167 h 247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90573" h="247214">
                    <a:moveTo>
                      <a:pt x="0" y="25318"/>
                    </a:moveTo>
                    <a:cubicBezTo>
                      <a:pt x="74958" y="4716"/>
                      <a:pt x="143960" y="8439"/>
                      <a:pt x="199559" y="40209"/>
                    </a:cubicBezTo>
                    <a:cubicBezTo>
                      <a:pt x="255158" y="71979"/>
                      <a:pt x="272037" y="186651"/>
                      <a:pt x="333593" y="215940"/>
                    </a:cubicBezTo>
                    <a:cubicBezTo>
                      <a:pt x="395149" y="245229"/>
                      <a:pt x="508331" y="247214"/>
                      <a:pt x="568894" y="215940"/>
                    </a:cubicBezTo>
                    <a:cubicBezTo>
                      <a:pt x="629457" y="184666"/>
                      <a:pt x="643357" y="56591"/>
                      <a:pt x="696970" y="28295"/>
                    </a:cubicBezTo>
                    <a:cubicBezTo>
                      <a:pt x="750583" y="0"/>
                      <a:pt x="851356" y="24324"/>
                      <a:pt x="890573" y="46167"/>
                    </a:cubicBezTo>
                  </a:path>
                </a:pathLst>
              </a:custGeom>
              <a:ln w="15240">
                <a:headEnd type="none" w="med" len="med"/>
                <a:tailEnd type="triangle" w="sm" len="med"/>
              </a:ln>
              <a:effectLst>
                <a:outerShdw blurRad="50800" dist="38100" dir="27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5" name="Rectangle 254"/>
              <p:cNvSpPr/>
              <p:nvPr/>
            </p:nvSpPr>
            <p:spPr bwMode="gray">
              <a:xfrm>
                <a:off x="112143" y="3433312"/>
                <a:ext cx="1017918" cy="422695"/>
              </a:xfrm>
              <a:prstGeom prst="rect">
                <a:avLst/>
              </a:prstGeom>
              <a:noFill/>
              <a:ln w="19050" algn="ctr">
                <a:solidFill>
                  <a:schemeClr val="tx1"/>
                </a:solid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286" name="Group 1444"/>
            <p:cNvGrpSpPr/>
            <p:nvPr/>
          </p:nvGrpSpPr>
          <p:grpSpPr>
            <a:xfrm>
              <a:off x="7534091" y="2546486"/>
              <a:ext cx="1157864" cy="458411"/>
              <a:chOff x="6358667" y="2476501"/>
              <a:chExt cx="868172" cy="462915"/>
            </a:xfrm>
          </p:grpSpPr>
          <p:sp>
            <p:nvSpPr>
              <p:cNvPr id="287" name="Flowchart: Magnetic Disk 286"/>
              <p:cNvSpPr/>
              <p:nvPr/>
            </p:nvSpPr>
            <p:spPr bwMode="gray">
              <a:xfrm>
                <a:off x="6616157" y="2476501"/>
                <a:ext cx="350824" cy="462915"/>
              </a:xfrm>
              <a:prstGeom prst="flowChartMagneticDisk">
                <a:avLst/>
              </a:prstGeom>
              <a:solidFill>
                <a:schemeClr val="accent6">
                  <a:lumMod val="20000"/>
                  <a:lumOff val="80000"/>
                </a:schemeClr>
              </a:solidFill>
              <a:ln w="12700" algn="ctr">
                <a:solidFill>
                  <a:schemeClr val="tx1"/>
                </a:solidFill>
                <a:miter lim="800000"/>
              </a:ln>
              <a:effectLst>
                <a:outerShdw blurRad="50800" dist="38100" dir="2700000" algn="tl" rotWithShape="0">
                  <a:prstClr val="black">
                    <a:alpha val="40000"/>
                  </a:prstClr>
                </a:outerShdw>
              </a:effectLst>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88" name="Oval 287"/>
              <p:cNvSpPr/>
              <p:nvPr/>
            </p:nvSpPr>
            <p:spPr bwMode="gray">
              <a:xfrm>
                <a:off x="6558544" y="2575398"/>
                <a:ext cx="109768" cy="304424"/>
              </a:xfrm>
              <a:prstGeom prst="ellipse">
                <a:avLst/>
              </a:prstGeom>
              <a:solidFill>
                <a:schemeClr val="bg1"/>
              </a:solidFill>
              <a:ln w="12700" algn="ctr">
                <a:solidFill>
                  <a:schemeClr val="tx1"/>
                </a:solid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89" name="Oval 288"/>
              <p:cNvSpPr/>
              <p:nvPr/>
            </p:nvSpPr>
            <p:spPr bwMode="gray">
              <a:xfrm>
                <a:off x="6919913" y="2575398"/>
                <a:ext cx="103153" cy="305683"/>
              </a:xfrm>
              <a:prstGeom prst="ellipse">
                <a:avLst/>
              </a:prstGeom>
              <a:solidFill>
                <a:schemeClr val="bg1"/>
              </a:solidFill>
              <a:ln w="12700" algn="ctr">
                <a:solidFill>
                  <a:schemeClr val="tx1"/>
                </a:solid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90" name="Rectangle 289"/>
              <p:cNvSpPr/>
              <p:nvPr/>
            </p:nvSpPr>
            <p:spPr bwMode="gray">
              <a:xfrm>
                <a:off x="6968986" y="2516572"/>
                <a:ext cx="79514" cy="374976"/>
              </a:xfrm>
              <a:prstGeom prst="rect">
                <a:avLst/>
              </a:prstGeom>
              <a:solidFill>
                <a:schemeClr val="bg1"/>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91" name="Rectangle 290"/>
              <p:cNvSpPr/>
              <p:nvPr/>
            </p:nvSpPr>
            <p:spPr bwMode="gray">
              <a:xfrm>
                <a:off x="6507480" y="2513368"/>
                <a:ext cx="106771" cy="417853"/>
              </a:xfrm>
              <a:prstGeom prst="rect">
                <a:avLst/>
              </a:prstGeom>
              <a:solidFill>
                <a:schemeClr val="bg1"/>
              </a:solidFill>
              <a:ln w="6350" algn="ctr">
                <a:noFill/>
                <a:miter lim="800000"/>
              </a:ln>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92" name="Right Arrow 291"/>
              <p:cNvSpPr/>
              <p:nvPr/>
            </p:nvSpPr>
            <p:spPr bwMode="gray">
              <a:xfrm flipH="1">
                <a:off x="6943947" y="2595562"/>
                <a:ext cx="282892" cy="257174"/>
              </a:xfrm>
              <a:prstGeom prst="rightArrow">
                <a:avLst/>
              </a:prstGeom>
              <a:solidFill>
                <a:schemeClr val="accent5">
                  <a:lumMod val="50000"/>
                </a:schemeClr>
              </a:solidFill>
              <a:ln w="12700" algn="ctr">
                <a:solidFill>
                  <a:schemeClr val="tx1"/>
                </a:solidFill>
                <a:miter lim="800000"/>
              </a:ln>
              <a:effectLst>
                <a:outerShdw blurRad="50800" dist="38100" dir="2700000" algn="tl" rotWithShape="0">
                  <a:prstClr val="black">
                    <a:alpha val="40000"/>
                  </a:prstClr>
                </a:outerShdw>
              </a:effectLst>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93" name="Right Arrow 292"/>
              <p:cNvSpPr/>
              <p:nvPr/>
            </p:nvSpPr>
            <p:spPr bwMode="gray">
              <a:xfrm>
                <a:off x="6358667" y="2595562"/>
                <a:ext cx="282892" cy="257174"/>
              </a:xfrm>
              <a:prstGeom prst="rightArrow">
                <a:avLst/>
              </a:prstGeom>
              <a:solidFill>
                <a:schemeClr val="accent5">
                  <a:lumMod val="50000"/>
                </a:schemeClr>
              </a:solidFill>
              <a:ln w="12700" algn="ctr">
                <a:solidFill>
                  <a:schemeClr val="tx1"/>
                </a:solidFill>
                <a:miter lim="800000"/>
              </a:ln>
              <a:effectLst>
                <a:outerShdw blurRad="50800" dist="38100" dir="2700000" algn="tl" rotWithShape="0">
                  <a:prstClr val="black">
                    <a:alpha val="40000"/>
                  </a:prstClr>
                </a:outerShdw>
              </a:effectLst>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294" name="Straight Connector 293"/>
              <p:cNvCxnSpPr/>
              <p:nvPr/>
            </p:nvCxnSpPr>
            <p:spPr>
              <a:xfrm>
                <a:off x="6393504" y="2592420"/>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6429172" y="2591611"/>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7146587" y="2594041"/>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7182255" y="2593232"/>
                <a:ext cx="0" cy="20184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19" name="Group 318"/>
          <p:cNvGrpSpPr/>
          <p:nvPr/>
        </p:nvGrpSpPr>
        <p:grpSpPr>
          <a:xfrm>
            <a:off x="939228" y="5442409"/>
            <a:ext cx="9802758" cy="1013391"/>
            <a:chOff x="939228" y="5442409"/>
            <a:chExt cx="9802758" cy="1013391"/>
          </a:xfrm>
        </p:grpSpPr>
        <p:sp>
          <p:nvSpPr>
            <p:cNvPr id="179" name="TextBox 178"/>
            <p:cNvSpPr txBox="1"/>
            <p:nvPr/>
          </p:nvSpPr>
          <p:spPr>
            <a:xfrm>
              <a:off x="7500002" y="6130415"/>
              <a:ext cx="1657954"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批量加载</a:t>
              </a:r>
              <a:endParaRPr lang="en-US" sz="1400" kern="0" dirty="0">
                <a:latin typeface="微软雅黑" panose="020B0503020204020204" pitchFamily="34" charset="-122"/>
                <a:ea typeface="微软雅黑" panose="020B0503020204020204" pitchFamily="34" charset="-122"/>
                <a:cs typeface="ヒラギノ角ゴ ProN W3"/>
              </a:endParaRPr>
            </a:p>
          </p:txBody>
        </p:sp>
        <p:grpSp>
          <p:nvGrpSpPr>
            <p:cNvPr id="197" name="Group 1452"/>
            <p:cNvGrpSpPr/>
            <p:nvPr/>
          </p:nvGrpSpPr>
          <p:grpSpPr>
            <a:xfrm>
              <a:off x="1101609" y="5492763"/>
              <a:ext cx="1248464" cy="384043"/>
              <a:chOff x="236465" y="6165637"/>
              <a:chExt cx="936104" cy="383954"/>
            </a:xfrm>
          </p:grpSpPr>
          <p:sp>
            <p:nvSpPr>
              <p:cNvPr id="198" name="Rectangle 197"/>
              <p:cNvSpPr/>
              <p:nvPr/>
            </p:nvSpPr>
            <p:spPr bwMode="auto">
              <a:xfrm>
                <a:off x="236465" y="6215432"/>
                <a:ext cx="248977" cy="248977"/>
              </a:xfrm>
              <a:prstGeom prst="rect">
                <a:avLst/>
              </a:prstGeom>
              <a:solidFill>
                <a:schemeClr val="accent1">
                  <a:lumMod val="60000"/>
                  <a:lumOff val="40000"/>
                </a:schemeClr>
              </a:solidFill>
              <a:ln w="1905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defTabSz="1089025" fontAlgn="base">
                  <a:spcBef>
                    <a:spcPct val="0"/>
                  </a:spcBef>
                  <a:spcAft>
                    <a:spcPct val="0"/>
                  </a:spcAft>
                </a:pPr>
                <a:endParaRPr lang="en-US" sz="1900">
                  <a:solidFill>
                    <a:srgbClr val="000000"/>
                  </a:solidFill>
                  <a:latin typeface="微软雅黑" panose="020B0503020204020204" pitchFamily="34" charset="-122"/>
                  <a:ea typeface="微软雅黑" panose="020B0503020204020204" pitchFamily="34" charset="-122"/>
                  <a:cs typeface="ヒラギノ角ゴ ProN W3" pitchFamily="-109" charset="-128"/>
                  <a:sym typeface="Gill Sans" pitchFamily="-109" charset="0"/>
                </a:endParaRPr>
              </a:p>
            </p:txBody>
          </p:sp>
          <p:sp>
            <p:nvSpPr>
              <p:cNvPr id="199" name="Oval 198"/>
              <p:cNvSpPr/>
              <p:nvPr/>
            </p:nvSpPr>
            <p:spPr bwMode="auto">
              <a:xfrm>
                <a:off x="973388" y="6235204"/>
                <a:ext cx="199181" cy="199181"/>
              </a:xfrm>
              <a:prstGeom prst="ellipse">
                <a:avLst/>
              </a:prstGeom>
              <a:solidFill>
                <a:schemeClr val="accent5"/>
              </a:solidFill>
              <a:ln w="1905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defTabSz="1089025" fontAlgn="base">
                  <a:spcBef>
                    <a:spcPct val="0"/>
                  </a:spcBef>
                  <a:spcAft>
                    <a:spcPct val="0"/>
                  </a:spcAft>
                </a:pPr>
                <a:endParaRPr lang="en-US" sz="1900">
                  <a:solidFill>
                    <a:srgbClr val="000000"/>
                  </a:solidFill>
                  <a:latin typeface="微软雅黑" panose="020B0503020204020204" pitchFamily="34" charset="-122"/>
                  <a:ea typeface="微软雅黑" panose="020B0503020204020204" pitchFamily="34" charset="-122"/>
                  <a:cs typeface="ヒラギノ角ゴ ProN W3" pitchFamily="-109" charset="-128"/>
                  <a:sym typeface="Gill Sans" pitchFamily="-109" charset="0"/>
                </a:endParaRPr>
              </a:p>
            </p:txBody>
          </p:sp>
          <p:sp>
            <p:nvSpPr>
              <p:cNvPr id="200" name="Process 372"/>
              <p:cNvSpPr/>
              <p:nvPr/>
            </p:nvSpPr>
            <p:spPr bwMode="auto">
              <a:xfrm>
                <a:off x="698860" y="6165637"/>
                <a:ext cx="67789" cy="67789"/>
              </a:xfrm>
              <a:prstGeom prst="flowChartProcess">
                <a:avLst/>
              </a:prstGeom>
              <a:solidFill>
                <a:schemeClr val="accent1">
                  <a:lumMod val="40000"/>
                  <a:lumOff val="60000"/>
                </a:schemeClr>
              </a:solidFill>
              <a:ln w="1905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defTabSz="1089025" fontAlgn="base">
                  <a:spcBef>
                    <a:spcPct val="0"/>
                  </a:spcBef>
                  <a:spcAft>
                    <a:spcPct val="0"/>
                  </a:spcAft>
                </a:pPr>
                <a:endParaRPr lang="en-US" sz="1900">
                  <a:solidFill>
                    <a:srgbClr val="000000"/>
                  </a:solidFill>
                  <a:latin typeface="微软雅黑" panose="020B0503020204020204" pitchFamily="34" charset="-122"/>
                  <a:ea typeface="微软雅黑" panose="020B0503020204020204" pitchFamily="34" charset="-122"/>
                  <a:cs typeface="ヒラギノ角ゴ ProN W3" pitchFamily="-109" charset="-128"/>
                  <a:sym typeface="Gill Sans" pitchFamily="-109" charset="0"/>
                </a:endParaRPr>
              </a:p>
            </p:txBody>
          </p:sp>
          <p:sp>
            <p:nvSpPr>
              <p:cNvPr id="201" name="Process 373"/>
              <p:cNvSpPr/>
              <p:nvPr/>
            </p:nvSpPr>
            <p:spPr bwMode="auto">
              <a:xfrm>
                <a:off x="698860" y="6271025"/>
                <a:ext cx="67789" cy="67789"/>
              </a:xfrm>
              <a:prstGeom prst="flowChartProcess">
                <a:avLst/>
              </a:prstGeom>
              <a:solidFill>
                <a:schemeClr val="accent1">
                  <a:lumMod val="40000"/>
                  <a:lumOff val="60000"/>
                </a:schemeClr>
              </a:solidFill>
              <a:ln w="1905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defTabSz="1089025" fontAlgn="base">
                  <a:spcBef>
                    <a:spcPct val="0"/>
                  </a:spcBef>
                  <a:spcAft>
                    <a:spcPct val="0"/>
                  </a:spcAft>
                </a:pPr>
                <a:endParaRPr lang="en-US" sz="1900">
                  <a:solidFill>
                    <a:srgbClr val="000000"/>
                  </a:solidFill>
                  <a:latin typeface="微软雅黑" panose="020B0503020204020204" pitchFamily="34" charset="-122"/>
                  <a:ea typeface="微软雅黑" panose="020B0503020204020204" pitchFamily="34" charset="-122"/>
                  <a:cs typeface="ヒラギノ角ゴ ProN W3" pitchFamily="-109" charset="-128"/>
                  <a:sym typeface="Gill Sans" pitchFamily="-109" charset="0"/>
                </a:endParaRPr>
              </a:p>
            </p:txBody>
          </p:sp>
          <p:sp>
            <p:nvSpPr>
              <p:cNvPr id="202" name="Process 374"/>
              <p:cNvSpPr/>
              <p:nvPr/>
            </p:nvSpPr>
            <p:spPr bwMode="auto">
              <a:xfrm>
                <a:off x="698860" y="6376414"/>
                <a:ext cx="67789" cy="67789"/>
              </a:xfrm>
              <a:prstGeom prst="flowChartProcess">
                <a:avLst/>
              </a:prstGeom>
              <a:solidFill>
                <a:schemeClr val="accent1">
                  <a:lumMod val="40000"/>
                  <a:lumOff val="60000"/>
                </a:schemeClr>
              </a:solidFill>
              <a:ln w="1905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defTabSz="1089025" fontAlgn="base">
                  <a:spcBef>
                    <a:spcPct val="0"/>
                  </a:spcBef>
                  <a:spcAft>
                    <a:spcPct val="0"/>
                  </a:spcAft>
                </a:pPr>
                <a:endParaRPr lang="en-US" sz="1900">
                  <a:solidFill>
                    <a:srgbClr val="000000"/>
                  </a:solidFill>
                  <a:latin typeface="微软雅黑" panose="020B0503020204020204" pitchFamily="34" charset="-122"/>
                  <a:ea typeface="微软雅黑" panose="020B0503020204020204" pitchFamily="34" charset="-122"/>
                  <a:cs typeface="ヒラギノ角ゴ ProN W3" pitchFamily="-109" charset="-128"/>
                  <a:sym typeface="Gill Sans" pitchFamily="-109" charset="0"/>
                </a:endParaRPr>
              </a:p>
            </p:txBody>
          </p:sp>
          <p:sp>
            <p:nvSpPr>
              <p:cNvPr id="203" name="Process 375"/>
              <p:cNvSpPr/>
              <p:nvPr/>
            </p:nvSpPr>
            <p:spPr bwMode="auto">
              <a:xfrm>
                <a:off x="698860" y="6481802"/>
                <a:ext cx="67789" cy="67789"/>
              </a:xfrm>
              <a:prstGeom prst="flowChartProcess">
                <a:avLst/>
              </a:prstGeom>
              <a:solidFill>
                <a:schemeClr val="accent1">
                  <a:lumMod val="40000"/>
                  <a:lumOff val="60000"/>
                </a:schemeClr>
              </a:solidFill>
              <a:ln w="1905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algn="ctr" defTabSz="1089025" fontAlgn="base">
                  <a:spcBef>
                    <a:spcPct val="0"/>
                  </a:spcBef>
                  <a:spcAft>
                    <a:spcPct val="0"/>
                  </a:spcAft>
                </a:pPr>
                <a:endParaRPr lang="en-US" sz="1900">
                  <a:solidFill>
                    <a:srgbClr val="000000"/>
                  </a:solidFill>
                  <a:latin typeface="微软雅黑" panose="020B0503020204020204" pitchFamily="34" charset="-122"/>
                  <a:ea typeface="微软雅黑" panose="020B0503020204020204" pitchFamily="34" charset="-122"/>
                  <a:cs typeface="ヒラギノ角ゴ ProN W3" pitchFamily="-109" charset="-128"/>
                  <a:sym typeface="Gill Sans" pitchFamily="-109" charset="0"/>
                </a:endParaRPr>
              </a:p>
            </p:txBody>
          </p:sp>
          <p:cxnSp>
            <p:nvCxnSpPr>
              <p:cNvPr id="204" name="Elbow Connector 203"/>
              <p:cNvCxnSpPr>
                <a:stCxn id="200" idx="1"/>
                <a:endCxn id="198" idx="3"/>
              </p:cNvCxnSpPr>
              <p:nvPr/>
            </p:nvCxnSpPr>
            <p:spPr bwMode="auto">
              <a:xfrm rot="10800000" flipV="1">
                <a:off x="485442" y="6199531"/>
                <a:ext cx="213419" cy="140389"/>
              </a:xfrm>
              <a:prstGeom prst="bentConnector3">
                <a:avLst>
                  <a:gd name="adj1" fmla="val 46914"/>
                </a:avLst>
              </a:prstGeom>
              <a:solidFill>
                <a:srgbClr val="000000"/>
              </a:solidFill>
              <a:ln w="19050" cap="flat" cmpd="sng" algn="ctr">
                <a:solidFill>
                  <a:srgbClr val="000000"/>
                </a:solidFill>
                <a:prstDash val="solid"/>
                <a:round/>
                <a:headEnd type="none" w="med" len="med"/>
                <a:tailEnd type="none" w="med" len="med"/>
              </a:ln>
              <a:effectLst/>
            </p:spPr>
          </p:cxnSp>
          <p:cxnSp>
            <p:nvCxnSpPr>
              <p:cNvPr id="205" name="Elbow Connector 204"/>
              <p:cNvCxnSpPr>
                <a:stCxn id="199" idx="2"/>
                <a:endCxn id="200" idx="3"/>
              </p:cNvCxnSpPr>
              <p:nvPr/>
            </p:nvCxnSpPr>
            <p:spPr bwMode="auto">
              <a:xfrm rot="10800000">
                <a:off x="766649" y="6199531"/>
                <a:ext cx="206738" cy="135264"/>
              </a:xfrm>
              <a:prstGeom prst="bentConnector3">
                <a:avLst>
                  <a:gd name="adj1" fmla="val 50000"/>
                </a:avLst>
              </a:prstGeom>
              <a:solidFill>
                <a:srgbClr val="000000"/>
              </a:solidFill>
              <a:ln w="19050" cap="flat" cmpd="sng" algn="ctr">
                <a:solidFill>
                  <a:srgbClr val="000000"/>
                </a:solidFill>
                <a:prstDash val="solid"/>
                <a:round/>
                <a:headEnd type="none" w="med" len="med"/>
                <a:tailEnd type="none" w="med" len="med"/>
              </a:ln>
              <a:effectLst/>
            </p:spPr>
          </p:cxnSp>
          <p:cxnSp>
            <p:nvCxnSpPr>
              <p:cNvPr id="206" name="Elbow Connector 205"/>
              <p:cNvCxnSpPr>
                <a:stCxn id="199" idx="2"/>
                <a:endCxn id="203" idx="3"/>
              </p:cNvCxnSpPr>
              <p:nvPr/>
            </p:nvCxnSpPr>
            <p:spPr bwMode="auto">
              <a:xfrm rot="10800000" flipV="1">
                <a:off x="766649" y="6334795"/>
                <a:ext cx="206738" cy="180902"/>
              </a:xfrm>
              <a:prstGeom prst="bentConnector3">
                <a:avLst>
                  <a:gd name="adj1" fmla="val 50000"/>
                </a:avLst>
              </a:prstGeom>
              <a:solidFill>
                <a:srgbClr val="000000"/>
              </a:solidFill>
              <a:ln w="19050" cap="flat" cmpd="sng" algn="ctr">
                <a:solidFill>
                  <a:srgbClr val="000000"/>
                </a:solidFill>
                <a:prstDash val="solid"/>
                <a:round/>
                <a:headEnd type="none" w="med" len="med"/>
                <a:tailEnd type="none" w="med" len="med"/>
              </a:ln>
              <a:effectLst/>
            </p:spPr>
          </p:cxnSp>
          <p:cxnSp>
            <p:nvCxnSpPr>
              <p:cNvPr id="207" name="Elbow Connector 206"/>
              <p:cNvCxnSpPr>
                <a:stCxn id="203" idx="1"/>
                <a:endCxn id="198" idx="3"/>
              </p:cNvCxnSpPr>
              <p:nvPr/>
            </p:nvCxnSpPr>
            <p:spPr bwMode="auto">
              <a:xfrm rot="10800000">
                <a:off x="485442" y="6339921"/>
                <a:ext cx="213419" cy="175776"/>
              </a:xfrm>
              <a:prstGeom prst="bentConnector3">
                <a:avLst>
                  <a:gd name="adj1" fmla="val 46914"/>
                </a:avLst>
              </a:prstGeom>
              <a:solidFill>
                <a:srgbClr val="000000"/>
              </a:solidFill>
              <a:ln w="19050" cap="flat" cmpd="sng" algn="ctr">
                <a:solidFill>
                  <a:srgbClr val="000000"/>
                </a:solidFill>
                <a:prstDash val="solid"/>
                <a:round/>
                <a:headEnd type="none" w="med" len="med"/>
                <a:tailEnd type="none" w="med" len="med"/>
              </a:ln>
              <a:effectLst/>
            </p:spPr>
          </p:cxnSp>
        </p:grpSp>
        <p:sp>
          <p:nvSpPr>
            <p:cNvPr id="208" name="TextBox 207"/>
            <p:cNvSpPr txBox="1"/>
            <p:nvPr/>
          </p:nvSpPr>
          <p:spPr>
            <a:xfrm>
              <a:off x="2920206" y="6130415"/>
              <a:ext cx="1768240" cy="325385"/>
            </a:xfrm>
            <a:prstGeom prst="rect">
              <a:avLst/>
            </a:prstGeom>
            <a:noFill/>
          </p:spPr>
          <p:txBody>
            <a:bodyPr wrap="square" lIns="108878" tIns="54439" rIns="108878" bIns="54439" rtlCol="0">
              <a:spAutoFit/>
            </a:bodyPr>
            <a:lstStyle/>
            <a:p>
              <a:pPr algn="ctr" defTabSz="1089025">
                <a:defRPr/>
              </a:pPr>
              <a:r>
                <a:rPr lang="zh-CN" altLang="en-US" sz="1400" kern="0" dirty="0">
                  <a:latin typeface="微软雅黑" panose="020B0503020204020204" pitchFamily="34" charset="-122"/>
                  <a:ea typeface="微软雅黑" panose="020B0503020204020204" pitchFamily="34" charset="-122"/>
                  <a:cs typeface="ヒラギノ角ゴ ProN W3"/>
                </a:rPr>
                <a:t>关键字组合</a:t>
              </a:r>
              <a:endParaRPr lang="en-US" sz="1400" kern="0" dirty="0">
                <a:latin typeface="微软雅黑" panose="020B0503020204020204" pitchFamily="34" charset="-122"/>
                <a:ea typeface="微软雅黑" panose="020B0503020204020204" pitchFamily="34" charset="-122"/>
                <a:cs typeface="ヒラギノ角ゴ ProN W3"/>
              </a:endParaRPr>
            </a:p>
          </p:txBody>
        </p:sp>
        <p:grpSp>
          <p:nvGrpSpPr>
            <p:cNvPr id="209" name="Group 359"/>
            <p:cNvGrpSpPr/>
            <p:nvPr/>
          </p:nvGrpSpPr>
          <p:grpSpPr>
            <a:xfrm>
              <a:off x="3157074" y="5444639"/>
              <a:ext cx="1396129" cy="699376"/>
              <a:chOff x="3203848" y="6126146"/>
              <a:chExt cx="1046824" cy="699214"/>
            </a:xfrm>
          </p:grpSpPr>
          <p:sp>
            <p:nvSpPr>
              <p:cNvPr id="210" name="Rectangle 209"/>
              <p:cNvSpPr/>
              <p:nvPr/>
            </p:nvSpPr>
            <p:spPr bwMode="auto">
              <a:xfrm>
                <a:off x="3895081" y="6176519"/>
                <a:ext cx="88898" cy="583957"/>
              </a:xfrm>
              <a:prstGeom prst="rect">
                <a:avLst/>
              </a:prstGeom>
              <a:solidFill>
                <a:sysClr val="windowText" lastClr="000000"/>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11" name="Rectangle 210"/>
              <p:cNvSpPr/>
              <p:nvPr/>
            </p:nvSpPr>
            <p:spPr bwMode="auto">
              <a:xfrm>
                <a:off x="3983978" y="6176519"/>
                <a:ext cx="88899" cy="356863"/>
              </a:xfrm>
              <a:prstGeom prst="rect">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12" name="Rectangle 211"/>
              <p:cNvSpPr/>
              <p:nvPr/>
            </p:nvSpPr>
            <p:spPr bwMode="auto">
              <a:xfrm>
                <a:off x="4072877" y="6176519"/>
                <a:ext cx="88898" cy="648841"/>
              </a:xfrm>
              <a:prstGeom prst="rect">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13" name="Rectangle 212"/>
              <p:cNvSpPr/>
              <p:nvPr/>
            </p:nvSpPr>
            <p:spPr bwMode="auto">
              <a:xfrm>
                <a:off x="4161774" y="6176519"/>
                <a:ext cx="88898" cy="583957"/>
              </a:xfrm>
              <a:prstGeom prst="rect">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14" name="Rectangle 213"/>
              <p:cNvSpPr/>
              <p:nvPr/>
            </p:nvSpPr>
            <p:spPr bwMode="auto">
              <a:xfrm>
                <a:off x="3232808" y="6343002"/>
                <a:ext cx="88898" cy="92058"/>
              </a:xfrm>
              <a:prstGeom prst="rect">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nvGrpSpPr>
              <p:cNvPr id="215" name="Group 84"/>
              <p:cNvGrpSpPr/>
              <p:nvPr/>
            </p:nvGrpSpPr>
            <p:grpSpPr>
              <a:xfrm rot="5400000">
                <a:off x="3176872" y="6153122"/>
                <a:ext cx="215878" cy="161925"/>
                <a:chOff x="892706" y="2934316"/>
                <a:chExt cx="304800" cy="161925"/>
              </a:xfrm>
            </p:grpSpPr>
            <p:sp>
              <p:nvSpPr>
                <p:cNvPr id="234" name="Rectangle 233"/>
                <p:cNvSpPr/>
                <p:nvPr/>
              </p:nvSpPr>
              <p:spPr bwMode="auto">
                <a:xfrm>
                  <a:off x="892706" y="2934316"/>
                  <a:ext cx="161925" cy="161925"/>
                </a:xfrm>
                <a:prstGeom prst="rect">
                  <a:avLst/>
                </a:prstGeom>
                <a:noFill/>
                <a:ln w="28575" cap="flat" cmpd="sng" algn="ctr">
                  <a:solidFill>
                    <a:srgbClr val="000000"/>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35" name="Straight Arrow Connector 234"/>
                <p:cNvCxnSpPr>
                  <a:stCxn id="234" idx="3"/>
                </p:cNvCxnSpPr>
                <p:nvPr/>
              </p:nvCxnSpPr>
              <p:spPr bwMode="auto">
                <a:xfrm>
                  <a:off x="1054631" y="3015279"/>
                  <a:ext cx="142875" cy="247"/>
                </a:xfrm>
                <a:prstGeom prst="straightConnector1">
                  <a:avLst/>
                </a:prstGeom>
                <a:noFill/>
                <a:ln w="19050" cap="flat" cmpd="sng" algn="ctr">
                  <a:solidFill>
                    <a:srgbClr val="000000"/>
                  </a:solidFill>
                  <a:prstDash val="solid"/>
                  <a:round/>
                  <a:headEnd type="none" w="med" len="med"/>
                  <a:tailEnd type="arrow"/>
                </a:ln>
                <a:effectLst/>
              </p:spPr>
            </p:cxnSp>
            <p:sp>
              <p:nvSpPr>
                <p:cNvPr id="236" name="Rectangle 235"/>
                <p:cNvSpPr/>
                <p:nvPr/>
              </p:nvSpPr>
              <p:spPr bwMode="auto">
                <a:xfrm>
                  <a:off x="925825" y="2964873"/>
                  <a:ext cx="95250" cy="95250"/>
                </a:xfrm>
                <a:prstGeom prst="rect">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16" name="Rectangle 215"/>
              <p:cNvSpPr/>
              <p:nvPr/>
            </p:nvSpPr>
            <p:spPr bwMode="auto">
              <a:xfrm>
                <a:off x="3365774" y="6342024"/>
                <a:ext cx="282332" cy="93035"/>
              </a:xfrm>
              <a:prstGeom prst="rect">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17" name="Rectangle 216"/>
              <p:cNvSpPr/>
              <p:nvPr/>
            </p:nvSpPr>
            <p:spPr bwMode="auto">
              <a:xfrm>
                <a:off x="3232808" y="6459455"/>
                <a:ext cx="88898" cy="92058"/>
              </a:xfrm>
              <a:prstGeom prst="rect">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18" name="Rectangle 217"/>
              <p:cNvSpPr/>
              <p:nvPr/>
            </p:nvSpPr>
            <p:spPr bwMode="auto">
              <a:xfrm>
                <a:off x="3365773" y="6459456"/>
                <a:ext cx="120995" cy="82942"/>
              </a:xfrm>
              <a:prstGeom prst="rect">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19" name="Rectangle 218"/>
              <p:cNvSpPr/>
              <p:nvPr/>
            </p:nvSpPr>
            <p:spPr bwMode="auto">
              <a:xfrm>
                <a:off x="3232808" y="6588438"/>
                <a:ext cx="88898" cy="92058"/>
              </a:xfrm>
              <a:prstGeom prst="rect">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20" name="Rectangle 219"/>
              <p:cNvSpPr/>
              <p:nvPr/>
            </p:nvSpPr>
            <p:spPr bwMode="auto">
              <a:xfrm>
                <a:off x="3365774" y="6588438"/>
                <a:ext cx="187183" cy="92057"/>
              </a:xfrm>
              <a:prstGeom prst="rect">
                <a:avLst/>
              </a:prstGeom>
              <a:no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21" name="Right Arrow 51"/>
              <p:cNvSpPr/>
              <p:nvPr/>
            </p:nvSpPr>
            <p:spPr bwMode="auto">
              <a:xfrm>
                <a:off x="3699082" y="6375210"/>
                <a:ext cx="135271" cy="190389"/>
              </a:xfrm>
              <a:prstGeom prst="rightArrow">
                <a:avLst/>
              </a:prstGeom>
              <a:solidFill>
                <a:srgbClr val="000000"/>
              </a:solidFill>
              <a:ln w="19050" cap="flat" cmpd="sng" algn="ctr">
                <a:solidFill>
                  <a:srgbClr val="000000"/>
                </a:solidFill>
                <a:prstDash val="solid"/>
                <a:round/>
                <a:headEnd type="none" w="med" len="med"/>
                <a:tailEnd type="none" w="med" len="med"/>
              </a:ln>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22" name="Group 414"/>
              <p:cNvGrpSpPr/>
              <p:nvPr/>
            </p:nvGrpSpPr>
            <p:grpSpPr>
              <a:xfrm>
                <a:off x="3423322" y="6347191"/>
                <a:ext cx="168524" cy="72796"/>
                <a:chOff x="3156744" y="845573"/>
                <a:chExt cx="168524" cy="72796"/>
              </a:xfrm>
            </p:grpSpPr>
            <p:cxnSp>
              <p:nvCxnSpPr>
                <p:cNvPr id="228" name="Straight Connector 227"/>
                <p:cNvCxnSpPr/>
                <p:nvPr/>
              </p:nvCxnSpPr>
              <p:spPr>
                <a:xfrm flipV="1">
                  <a:off x="3156744" y="850355"/>
                  <a:ext cx="0" cy="68014"/>
                </a:xfrm>
                <a:prstGeom prst="line">
                  <a:avLst/>
                </a:prstGeom>
                <a:ln w="3175">
                  <a:prstDash val="sysDot"/>
                </a:ln>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a:xfrm flipV="1">
                  <a:off x="3188851" y="850354"/>
                  <a:ext cx="0" cy="68014"/>
                </a:xfrm>
                <a:prstGeom prst="line">
                  <a:avLst/>
                </a:prstGeom>
                <a:ln w="3175">
                  <a:prstDash val="sysDot"/>
                </a:ln>
              </p:spPr>
              <p:style>
                <a:lnRef idx="1">
                  <a:schemeClr val="dk1"/>
                </a:lnRef>
                <a:fillRef idx="0">
                  <a:schemeClr val="dk1"/>
                </a:fillRef>
                <a:effectRef idx="0">
                  <a:schemeClr val="dk1"/>
                </a:effectRef>
                <a:fontRef idx="minor">
                  <a:schemeClr val="tx1"/>
                </a:fontRef>
              </p:style>
            </p:cxnSp>
            <p:cxnSp>
              <p:nvCxnSpPr>
                <p:cNvPr id="230" name="Straight Connector 229"/>
                <p:cNvCxnSpPr/>
                <p:nvPr/>
              </p:nvCxnSpPr>
              <p:spPr>
                <a:xfrm flipV="1">
                  <a:off x="3225795" y="847964"/>
                  <a:ext cx="0" cy="68014"/>
                </a:xfrm>
                <a:prstGeom prst="line">
                  <a:avLst/>
                </a:prstGeom>
                <a:ln w="3175">
                  <a:prstDash val="sysDot"/>
                </a:ln>
              </p:spPr>
              <p:style>
                <a:lnRef idx="1">
                  <a:schemeClr val="dk1"/>
                </a:lnRef>
                <a:fillRef idx="0">
                  <a:schemeClr val="dk1"/>
                </a:fillRef>
                <a:effectRef idx="0">
                  <a:schemeClr val="dk1"/>
                </a:effectRef>
                <a:fontRef idx="minor">
                  <a:schemeClr val="tx1"/>
                </a:fontRef>
              </p:style>
            </p:cxnSp>
            <p:cxnSp>
              <p:nvCxnSpPr>
                <p:cNvPr id="231" name="Straight Connector 230"/>
                <p:cNvCxnSpPr/>
                <p:nvPr/>
              </p:nvCxnSpPr>
              <p:spPr>
                <a:xfrm flipV="1">
                  <a:off x="3256217" y="847964"/>
                  <a:ext cx="0" cy="68014"/>
                </a:xfrm>
                <a:prstGeom prst="line">
                  <a:avLst/>
                </a:prstGeom>
                <a:ln w="3175">
                  <a:prstDash val="sysDot"/>
                </a:ln>
              </p:spPr>
              <p:style>
                <a:lnRef idx="1">
                  <a:schemeClr val="dk1"/>
                </a:lnRef>
                <a:fillRef idx="0">
                  <a:schemeClr val="dk1"/>
                </a:fillRef>
                <a:effectRef idx="0">
                  <a:schemeClr val="dk1"/>
                </a:effectRef>
                <a:fontRef idx="minor">
                  <a:schemeClr val="tx1"/>
                </a:fontRef>
              </p:style>
            </p:cxnSp>
            <p:cxnSp>
              <p:nvCxnSpPr>
                <p:cNvPr id="232" name="Straight Connector 231"/>
                <p:cNvCxnSpPr/>
                <p:nvPr/>
              </p:nvCxnSpPr>
              <p:spPr>
                <a:xfrm flipV="1">
                  <a:off x="3288324" y="847963"/>
                  <a:ext cx="0" cy="68014"/>
                </a:xfrm>
                <a:prstGeom prst="line">
                  <a:avLst/>
                </a:prstGeom>
                <a:ln w="3175">
                  <a:prstDash val="sysDot"/>
                </a:ln>
              </p:spPr>
              <p:style>
                <a:lnRef idx="1">
                  <a:schemeClr val="dk1"/>
                </a:lnRef>
                <a:fillRef idx="0">
                  <a:schemeClr val="dk1"/>
                </a:fillRef>
                <a:effectRef idx="0">
                  <a:schemeClr val="dk1"/>
                </a:effectRef>
                <a:fontRef idx="minor">
                  <a:schemeClr val="tx1"/>
                </a:fontRef>
              </p:style>
            </p:cxnSp>
            <p:cxnSp>
              <p:nvCxnSpPr>
                <p:cNvPr id="233" name="Straight Connector 232"/>
                <p:cNvCxnSpPr/>
                <p:nvPr/>
              </p:nvCxnSpPr>
              <p:spPr>
                <a:xfrm flipV="1">
                  <a:off x="3325268" y="845573"/>
                  <a:ext cx="0" cy="68014"/>
                </a:xfrm>
                <a:prstGeom prst="line">
                  <a:avLst/>
                </a:prstGeom>
                <a:ln w="3175">
                  <a:prstDash val="sysDot"/>
                </a:ln>
              </p:spPr>
              <p:style>
                <a:lnRef idx="1">
                  <a:schemeClr val="dk1"/>
                </a:lnRef>
                <a:fillRef idx="0">
                  <a:schemeClr val="dk1"/>
                </a:fillRef>
                <a:effectRef idx="0">
                  <a:schemeClr val="dk1"/>
                </a:effectRef>
                <a:fontRef idx="minor">
                  <a:schemeClr val="tx1"/>
                </a:fontRef>
              </p:style>
            </p:cxnSp>
          </p:grpSp>
          <p:sp>
            <p:nvSpPr>
              <p:cNvPr id="223" name="Rectangle 222"/>
              <p:cNvSpPr/>
              <p:nvPr/>
            </p:nvSpPr>
            <p:spPr>
              <a:xfrm>
                <a:off x="3912413" y="6700160"/>
                <a:ext cx="54000" cy="46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微软雅黑" panose="020B0503020204020204" pitchFamily="34" charset="-122"/>
                  <a:ea typeface="微软雅黑" panose="020B0503020204020204" pitchFamily="34" charset="-122"/>
                </a:endParaRPr>
              </a:p>
            </p:txBody>
          </p:sp>
          <p:sp>
            <p:nvSpPr>
              <p:cNvPr id="224" name="Rectangle 223"/>
              <p:cNvSpPr/>
              <p:nvPr/>
            </p:nvSpPr>
            <p:spPr>
              <a:xfrm>
                <a:off x="3911316" y="6194031"/>
                <a:ext cx="54000" cy="46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微软雅黑" panose="020B0503020204020204" pitchFamily="34" charset="-122"/>
                  <a:ea typeface="微软雅黑" panose="020B0503020204020204" pitchFamily="34" charset="-122"/>
                </a:endParaRPr>
              </a:p>
            </p:txBody>
          </p:sp>
          <p:sp>
            <p:nvSpPr>
              <p:cNvPr id="225" name="Rectangle 224"/>
              <p:cNvSpPr/>
              <p:nvPr/>
            </p:nvSpPr>
            <p:spPr>
              <a:xfrm>
                <a:off x="3911316" y="6240831"/>
                <a:ext cx="54000" cy="46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微软雅黑" panose="020B0503020204020204" pitchFamily="34" charset="-122"/>
                  <a:ea typeface="微软雅黑" panose="020B0503020204020204" pitchFamily="34" charset="-122"/>
                </a:endParaRPr>
              </a:p>
            </p:txBody>
          </p:sp>
          <p:sp>
            <p:nvSpPr>
              <p:cNvPr id="226" name="Rectangle 225"/>
              <p:cNvSpPr/>
              <p:nvPr/>
            </p:nvSpPr>
            <p:spPr>
              <a:xfrm>
                <a:off x="3911316" y="6366559"/>
                <a:ext cx="54000" cy="46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微软雅黑" panose="020B0503020204020204" pitchFamily="34" charset="-122"/>
                  <a:ea typeface="微软雅黑" panose="020B0503020204020204" pitchFamily="34" charset="-122"/>
                </a:endParaRPr>
              </a:p>
            </p:txBody>
          </p:sp>
          <p:sp>
            <p:nvSpPr>
              <p:cNvPr id="227" name="Rectangle 226"/>
              <p:cNvSpPr/>
              <p:nvPr/>
            </p:nvSpPr>
            <p:spPr>
              <a:xfrm>
                <a:off x="3911316" y="6565599"/>
                <a:ext cx="54000" cy="46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微软雅黑" panose="020B0503020204020204" pitchFamily="34" charset="-122"/>
                  <a:ea typeface="微软雅黑" panose="020B0503020204020204" pitchFamily="34" charset="-122"/>
                </a:endParaRPr>
              </a:p>
            </p:txBody>
          </p:sp>
        </p:grpSp>
        <p:grpSp>
          <p:nvGrpSpPr>
            <p:cNvPr id="244" name="Group 353"/>
            <p:cNvGrpSpPr/>
            <p:nvPr/>
          </p:nvGrpSpPr>
          <p:grpSpPr>
            <a:xfrm>
              <a:off x="7342871" y="5449321"/>
              <a:ext cx="1781847" cy="611350"/>
              <a:chOff x="3011609" y="1490937"/>
              <a:chExt cx="1336037" cy="611208"/>
            </a:xfrm>
          </p:grpSpPr>
          <p:pic>
            <p:nvPicPr>
              <p:cNvPr id="245" name="Picture 263"/>
              <p:cNvPicPr>
                <a:picLocks noChangeAspect="1" noChangeArrowheads="1"/>
              </p:cNvPicPr>
              <p:nvPr/>
            </p:nvPicPr>
            <p:blipFill>
              <a:blip r:embed="rId1" cstate="print"/>
              <a:srcRect/>
              <a:stretch>
                <a:fillRect/>
              </a:stretch>
            </p:blipFill>
            <p:spPr bwMode="auto">
              <a:xfrm>
                <a:off x="3011609" y="1490937"/>
                <a:ext cx="922036" cy="611208"/>
              </a:xfrm>
              <a:prstGeom prst="rect">
                <a:avLst/>
              </a:prstGeom>
              <a:noFill/>
              <a:ln w="9525">
                <a:noFill/>
                <a:miter lim="800000"/>
                <a:headEnd/>
                <a:tailEnd/>
              </a:ln>
            </p:spPr>
          </p:pic>
          <p:grpSp>
            <p:nvGrpSpPr>
              <p:cNvPr id="246" name="Group 195"/>
              <p:cNvGrpSpPr/>
              <p:nvPr/>
            </p:nvGrpSpPr>
            <p:grpSpPr>
              <a:xfrm>
                <a:off x="4052190" y="1596227"/>
                <a:ext cx="295456" cy="499986"/>
                <a:chOff x="1771650" y="1304925"/>
                <a:chExt cx="457200" cy="762000"/>
              </a:xfrm>
              <a:effectLst>
                <a:outerShdw blurRad="50800" dist="38100" dir="2700000" algn="tl" rotWithShape="0">
                  <a:prstClr val="black">
                    <a:alpha val="40000"/>
                  </a:prstClr>
                </a:outerShdw>
              </a:effectLst>
            </p:grpSpPr>
            <p:sp>
              <p:nvSpPr>
                <p:cNvPr id="248" name="Rectangle 247"/>
                <p:cNvSpPr/>
                <p:nvPr/>
              </p:nvSpPr>
              <p:spPr bwMode="auto">
                <a:xfrm>
                  <a:off x="1771650" y="1304925"/>
                  <a:ext cx="114300" cy="685800"/>
                </a:xfrm>
                <a:prstGeom prst="rect">
                  <a:avLst/>
                </a:prstGeom>
                <a:solidFill>
                  <a:schemeClr val="bg1">
                    <a:lumMod val="7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49" name="Rectangle 248"/>
                <p:cNvSpPr/>
                <p:nvPr/>
              </p:nvSpPr>
              <p:spPr bwMode="auto">
                <a:xfrm>
                  <a:off x="1885949" y="1304925"/>
                  <a:ext cx="114301" cy="4191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50" name="Rectangle 249"/>
                <p:cNvSpPr/>
                <p:nvPr/>
              </p:nvSpPr>
              <p:spPr bwMode="auto">
                <a:xfrm>
                  <a:off x="2000250" y="1304925"/>
                  <a:ext cx="114300" cy="762000"/>
                </a:xfrm>
                <a:prstGeom prst="rect">
                  <a:avLst/>
                </a:prstGeom>
                <a:solidFill>
                  <a:srgbClr val="FFFF00"/>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251" name="Rectangle 250"/>
                <p:cNvSpPr/>
                <p:nvPr/>
              </p:nvSpPr>
              <p:spPr bwMode="auto">
                <a:xfrm>
                  <a:off x="2114550" y="1304925"/>
                  <a:ext cx="114300" cy="6858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sp>
            <p:nvSpPr>
              <p:cNvPr id="247" name="Right Arrow 246"/>
              <p:cNvSpPr/>
              <p:nvPr/>
            </p:nvSpPr>
            <p:spPr bwMode="gray">
              <a:xfrm rot="1868539">
                <a:off x="3773920" y="1521038"/>
                <a:ext cx="198686" cy="195363"/>
              </a:xfrm>
              <a:prstGeom prst="rightArrow">
                <a:avLst/>
              </a:prstGeom>
              <a:solidFill>
                <a:srgbClr val="FF0000"/>
              </a:solidFill>
              <a:ln w="6350" algn="ctr">
                <a:solidFill>
                  <a:schemeClr val="tx1"/>
                </a:solidFill>
                <a:miter lim="800000"/>
              </a:ln>
              <a:effectLst>
                <a:outerShdw blurRad="50800" dist="38100" dir="2700000" algn="tl" rotWithShape="0">
                  <a:prstClr val="black">
                    <a:alpha val="40000"/>
                  </a:prstClr>
                </a:outerShdw>
              </a:effectLst>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298" name="Group 369"/>
            <p:cNvGrpSpPr/>
            <p:nvPr/>
          </p:nvGrpSpPr>
          <p:grpSpPr>
            <a:xfrm>
              <a:off x="10157633" y="5733087"/>
              <a:ext cx="584353" cy="86420"/>
              <a:chOff x="5019675" y="6286499"/>
              <a:chExt cx="438151" cy="86400"/>
            </a:xfrm>
          </p:grpSpPr>
          <p:sp>
            <p:nvSpPr>
              <p:cNvPr id="299" name="Oval 298"/>
              <p:cNvSpPr/>
              <p:nvPr/>
            </p:nvSpPr>
            <p:spPr bwMode="gray">
              <a:xfrm>
                <a:off x="5019675" y="6286499"/>
                <a:ext cx="85725" cy="86400"/>
              </a:xfrm>
              <a:prstGeom prst="ellipse">
                <a:avLst/>
              </a:prstGeom>
              <a:solidFill>
                <a:schemeClr val="tx1"/>
              </a:solidFill>
              <a:ln w="6350" algn="ctr">
                <a:noFill/>
                <a:miter lim="800000"/>
              </a:ln>
              <a:effectLst>
                <a:outerShdw blurRad="50800" dist="38100" dir="2700000" algn="tl" rotWithShape="0">
                  <a:prstClr val="black">
                    <a:alpha val="40000"/>
                  </a:prstClr>
                </a:outerShdw>
              </a:effectLst>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00" name="Oval 299"/>
              <p:cNvSpPr/>
              <p:nvPr/>
            </p:nvSpPr>
            <p:spPr bwMode="gray">
              <a:xfrm>
                <a:off x="5195888" y="6286499"/>
                <a:ext cx="85725" cy="86400"/>
              </a:xfrm>
              <a:prstGeom prst="ellipse">
                <a:avLst/>
              </a:prstGeom>
              <a:solidFill>
                <a:schemeClr val="tx1"/>
              </a:solidFill>
              <a:ln w="6350" algn="ctr">
                <a:noFill/>
                <a:miter lim="800000"/>
              </a:ln>
              <a:effectLst>
                <a:outerShdw blurRad="50800" dist="38100" dir="2700000" algn="tl" rotWithShape="0">
                  <a:prstClr val="black">
                    <a:alpha val="40000"/>
                  </a:prstClr>
                </a:outerShdw>
              </a:effectLst>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01" name="Oval 300"/>
              <p:cNvSpPr/>
              <p:nvPr/>
            </p:nvSpPr>
            <p:spPr bwMode="gray">
              <a:xfrm>
                <a:off x="5372101" y="6286499"/>
                <a:ext cx="85725" cy="86400"/>
              </a:xfrm>
              <a:prstGeom prst="ellipse">
                <a:avLst/>
              </a:prstGeom>
              <a:solidFill>
                <a:schemeClr val="tx1"/>
              </a:solidFill>
              <a:ln w="6350" algn="ctr">
                <a:noFill/>
                <a:miter lim="800000"/>
              </a:ln>
              <a:effectLst>
                <a:outerShdw blurRad="50800" dist="38100" dir="2700000" algn="tl" rotWithShape="0">
                  <a:prstClr val="black">
                    <a:alpha val="40000"/>
                  </a:prstClr>
                </a:outerShdw>
              </a:effectLst>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302" name="Rectangle 301"/>
            <p:cNvSpPr/>
            <p:nvPr/>
          </p:nvSpPr>
          <p:spPr>
            <a:xfrm>
              <a:off x="5408170" y="6130415"/>
              <a:ext cx="938028" cy="325385"/>
            </a:xfrm>
            <a:prstGeom prst="rect">
              <a:avLst/>
            </a:prstGeom>
          </p:spPr>
          <p:txBody>
            <a:bodyPr wrap="none" lIns="108878" tIns="54439" rIns="108878" bIns="54439">
              <a:spAutoFit/>
            </a:bodyPr>
            <a:lstStyle/>
            <a:p>
              <a:pPr algn="ctr"/>
              <a:r>
                <a:rPr lang="zh-CN" altLang="en-US" sz="1400" dirty="0">
                  <a:latin typeface="微软雅黑" panose="020B0503020204020204" pitchFamily="34" charset="-122"/>
                  <a:ea typeface="微软雅黑" panose="020B0503020204020204" pitchFamily="34" charset="-122"/>
                  <a:cs typeface="Lucida Grande" charset="0"/>
                  <a:sym typeface="Lucida Grande" charset="0"/>
                </a:rPr>
                <a:t>内存应用</a:t>
              </a:r>
              <a:endParaRPr lang="en-US" sz="1400" dirty="0">
                <a:latin typeface="微软雅黑" panose="020B0503020204020204" pitchFamily="34" charset="-122"/>
                <a:ea typeface="微软雅黑" panose="020B0503020204020204" pitchFamily="34" charset="-122"/>
                <a:cs typeface="Lucida Grande" charset="0"/>
                <a:sym typeface="Lucida Grande" charset="0"/>
              </a:endParaRPr>
            </a:p>
          </p:txBody>
        </p:sp>
        <p:grpSp>
          <p:nvGrpSpPr>
            <p:cNvPr id="303" name="Group 463"/>
            <p:cNvGrpSpPr/>
            <p:nvPr/>
          </p:nvGrpSpPr>
          <p:grpSpPr>
            <a:xfrm>
              <a:off x="5274698" y="5442409"/>
              <a:ext cx="1141967" cy="682952"/>
              <a:chOff x="4670763" y="5778854"/>
              <a:chExt cx="856252" cy="682794"/>
            </a:xfrm>
          </p:grpSpPr>
          <p:cxnSp>
            <p:nvCxnSpPr>
              <p:cNvPr id="304" name="Straight Connector 303"/>
              <p:cNvCxnSpPr/>
              <p:nvPr/>
            </p:nvCxnSpPr>
            <p:spPr>
              <a:xfrm>
                <a:off x="5121959" y="5995545"/>
                <a:ext cx="0" cy="92869"/>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5" name="Rounded Rectangle 304"/>
              <p:cNvSpPr/>
              <p:nvPr/>
            </p:nvSpPr>
            <p:spPr bwMode="auto">
              <a:xfrm>
                <a:off x="4801648" y="5778854"/>
                <a:ext cx="725367" cy="155996"/>
              </a:xfrm>
              <a:prstGeom prst="roundRect">
                <a:avLst>
                  <a:gd name="adj" fmla="val 39564"/>
                </a:avLst>
              </a:prstGeom>
              <a:solidFill>
                <a:srgbClr val="FFC000"/>
              </a:solidFill>
              <a:ln w="19050" cap="flat" cmpd="sng" algn="ctr">
                <a:solidFill>
                  <a:sysClr val="windowText" lastClr="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06" name="Group 195"/>
              <p:cNvGrpSpPr/>
              <p:nvPr/>
            </p:nvGrpSpPr>
            <p:grpSpPr>
              <a:xfrm>
                <a:off x="4990908" y="6079195"/>
                <a:ext cx="295456" cy="382453"/>
                <a:chOff x="1771650" y="1304925"/>
                <a:chExt cx="457200" cy="762000"/>
              </a:xfrm>
              <a:effectLst>
                <a:outerShdw blurRad="50800" dist="38100" dir="2700000" algn="tl" rotWithShape="0">
                  <a:prstClr val="black">
                    <a:alpha val="40000"/>
                  </a:prstClr>
                </a:outerShdw>
              </a:effectLst>
            </p:grpSpPr>
            <p:sp>
              <p:nvSpPr>
                <p:cNvPr id="310" name="Rectangle 309"/>
                <p:cNvSpPr/>
                <p:nvPr/>
              </p:nvSpPr>
              <p:spPr bwMode="auto">
                <a:xfrm>
                  <a:off x="1771650" y="1304925"/>
                  <a:ext cx="114300" cy="685800"/>
                </a:xfrm>
                <a:prstGeom prst="rect">
                  <a:avLst/>
                </a:prstGeom>
                <a:solidFill>
                  <a:schemeClr val="bg1">
                    <a:lumMod val="7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311" name="Rectangle 310"/>
                <p:cNvSpPr/>
                <p:nvPr/>
              </p:nvSpPr>
              <p:spPr bwMode="auto">
                <a:xfrm>
                  <a:off x="1885949" y="1304925"/>
                  <a:ext cx="114301" cy="4191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312" name="Rectangle 311"/>
                <p:cNvSpPr/>
                <p:nvPr/>
              </p:nvSpPr>
              <p:spPr bwMode="auto">
                <a:xfrm>
                  <a:off x="2000250" y="1304925"/>
                  <a:ext cx="114300" cy="762000"/>
                </a:xfrm>
                <a:prstGeom prst="rect">
                  <a:avLst/>
                </a:prstGeom>
                <a:solidFill>
                  <a:schemeClr val="tx2">
                    <a:lumMod val="20000"/>
                    <a:lumOff val="80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sp>
              <p:nvSpPr>
                <p:cNvPr id="313" name="Rectangle 312"/>
                <p:cNvSpPr/>
                <p:nvPr/>
              </p:nvSpPr>
              <p:spPr bwMode="auto">
                <a:xfrm>
                  <a:off x="2114550" y="1304925"/>
                  <a:ext cx="114300" cy="685800"/>
                </a:xfrm>
                <a:prstGeom prst="rect">
                  <a:avLst/>
                </a:prstGeom>
                <a:solidFill>
                  <a:schemeClr val="bg1">
                    <a:lumMod val="95000"/>
                  </a:schemeClr>
                </a:solidFill>
                <a:ln w="19050" cap="flat" cmpd="sng" algn="ctr">
                  <a:solidFill>
                    <a:srgbClr val="3B3B3B"/>
                  </a:solidFill>
                  <a:prstDash val="solid"/>
                  <a:round/>
                  <a:headEnd type="none" w="med" len="med"/>
                  <a:tailEnd type="none" w="med" len="med"/>
                </a:ln>
                <a:effectLst/>
              </p:spPr>
              <p:txBody>
                <a:bodyPr vert="horz" wrap="square" lIns="93502" tIns="46751" rIns="93502" bIns="46751" numCol="1" rtlCol="0" anchor="ctr" anchorCtr="0" compatLnSpc="1"/>
                <a:lstStyle/>
                <a:p>
                  <a:pPr defTabSz="1113155">
                    <a:defRPr/>
                  </a:pPr>
                  <a:endParaRPr lang="en-US" sz="1900" kern="0">
                    <a:solidFill>
                      <a:sysClr val="windowText" lastClr="000000"/>
                    </a:solidFill>
                    <a:latin typeface="微软雅黑" panose="020B0503020204020204" pitchFamily="34" charset="-122"/>
                    <a:ea typeface="微软雅黑" panose="020B0503020204020204" pitchFamily="34" charset="-122"/>
                    <a:cs typeface="ヒラギノ角ゴ ProN W3"/>
                  </a:endParaRPr>
                </a:p>
              </p:txBody>
            </p:sp>
          </p:grpSp>
          <p:sp>
            <p:nvSpPr>
              <p:cNvPr id="307" name="Rounded Rectangle 306"/>
              <p:cNvSpPr/>
              <p:nvPr/>
            </p:nvSpPr>
            <p:spPr bwMode="auto">
              <a:xfrm>
                <a:off x="4670763" y="5830849"/>
                <a:ext cx="725367" cy="155996"/>
              </a:xfrm>
              <a:prstGeom prst="roundRect">
                <a:avLst>
                  <a:gd name="adj" fmla="val 39564"/>
                </a:avLst>
              </a:prstGeom>
              <a:solidFill>
                <a:srgbClr val="EC8014"/>
              </a:solidFill>
              <a:ln w="19050" cap="flat" cmpd="sng" algn="ctr">
                <a:solidFill>
                  <a:sysClr val="windowText" lastClr="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3502" tIns="46751" rIns="93502" bIns="46751" numCol="1" rtlCol="0" anchor="ctr" anchorCtr="0" compatLnSpc="1"/>
              <a:lstStyle/>
              <a:p>
                <a:pPr defTabSz="1113155" fontAlgn="base">
                  <a:lnSpc>
                    <a:spcPct val="95000"/>
                  </a:lnSpc>
                  <a:spcBef>
                    <a:spcPct val="0"/>
                  </a:spcBef>
                  <a:spcAft>
                    <a:spcPct val="0"/>
                  </a:spcAft>
                  <a:defRPr/>
                </a:pPr>
                <a:endParaRPr lang="en-US" sz="1900" kern="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8" name="Rounded Rectangle 307"/>
              <p:cNvSpPr/>
              <p:nvPr/>
            </p:nvSpPr>
            <p:spPr bwMode="gray">
              <a:xfrm>
                <a:off x="4997918" y="6160172"/>
                <a:ext cx="209349" cy="45719"/>
              </a:xfrm>
              <a:prstGeom prst="roundRect">
                <a:avLst/>
              </a:prstGeom>
              <a:solidFill>
                <a:srgbClr val="EC8014"/>
              </a:solidFill>
              <a:ln w="12700" algn="ctr">
                <a:solidFill>
                  <a:schemeClr val="tx1"/>
                </a:solidFill>
                <a:miter lim="800000"/>
              </a:ln>
              <a:effectLst>
                <a:outerShdw blurRad="50800" dist="38100" dir="2700000" algn="tl" rotWithShape="0">
                  <a:prstClr val="black">
                    <a:alpha val="40000"/>
                  </a:prstClr>
                </a:outerShdw>
              </a:effectLst>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09" name="Rounded Rectangle 308"/>
              <p:cNvSpPr/>
              <p:nvPr/>
            </p:nvSpPr>
            <p:spPr bwMode="gray">
              <a:xfrm>
                <a:off x="5144704" y="6312572"/>
                <a:ext cx="132348" cy="45719"/>
              </a:xfrm>
              <a:prstGeom prst="roundRect">
                <a:avLst/>
              </a:prstGeom>
              <a:solidFill>
                <a:srgbClr val="FFC000"/>
              </a:solidFill>
              <a:ln w="12700" algn="ctr">
                <a:solidFill>
                  <a:schemeClr val="tx1"/>
                </a:solidFill>
                <a:miter lim="800000"/>
              </a:ln>
              <a:effectLst>
                <a:outerShdw blurRad="50800" dist="38100" dir="2700000" algn="tl" rotWithShape="0">
                  <a:prstClr val="black">
                    <a:alpha val="40000"/>
                  </a:prstClr>
                </a:outerShdw>
              </a:effectLst>
            </p:spPr>
            <p:txBody>
              <a:bodyPr lIns="90000" tIns="72000" rIns="90000" bIns="72000" rtlCol="0" anchor="ctr"/>
              <a:lstStyle/>
              <a:p>
                <a:pPr algn="ctr" defTabSz="1089025" fontAlgn="base">
                  <a:spcBef>
                    <a:spcPct val="50000"/>
                  </a:spcBef>
                  <a:spcAft>
                    <a:spcPct val="0"/>
                  </a:spcAft>
                  <a:buClr>
                    <a:srgbClr val="F0AB00"/>
                  </a:buClr>
                  <a:buSzPct val="80000"/>
                </a:pPr>
                <a:endParaRPr lang="en-US"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318" name="TextBox 317"/>
            <p:cNvSpPr txBox="1"/>
            <p:nvPr/>
          </p:nvSpPr>
          <p:spPr>
            <a:xfrm>
              <a:off x="939228" y="5992906"/>
              <a:ext cx="1378507" cy="461665"/>
            </a:xfrm>
            <a:prstGeom prst="rect">
              <a:avLst/>
            </a:prstGeom>
            <a:noFill/>
          </p:spPr>
          <p:txBody>
            <a:bodyPr wrap="square" rtlCol="0">
              <a:spAutoFit/>
            </a:bodyPr>
            <a:lstStyle/>
            <a:p>
              <a:pPr algn="ctr" defTabSz="914400">
                <a:defRPr/>
              </a:pPr>
              <a:r>
                <a:rPr lang="zh-CN" altLang="en-US" sz="1200" kern="0" dirty="0">
                  <a:latin typeface="微软雅黑" panose="020B0503020204020204" pitchFamily="34" charset="-122"/>
                  <a:ea typeface="微软雅黑" panose="020B0503020204020204" pitchFamily="34" charset="-122"/>
                  <a:cs typeface="ヒラギノ角ゴ ProN W3"/>
                </a:rPr>
                <a:t>分布式计算</a:t>
              </a:r>
              <a:endParaRPr lang="en-US" altLang="zh-CN" sz="1200" kern="0" dirty="0">
                <a:latin typeface="微软雅黑" panose="020B0503020204020204" pitchFamily="34" charset="-122"/>
                <a:ea typeface="微软雅黑" panose="020B0503020204020204" pitchFamily="34" charset="-122"/>
                <a:cs typeface="ヒラギノ角ゴ ProN W3"/>
              </a:endParaRPr>
            </a:p>
            <a:p>
              <a:pPr algn="ctr" defTabSz="914400">
                <a:defRPr/>
              </a:pPr>
              <a:r>
                <a:rPr lang="en-US" sz="1200" kern="0" dirty="0">
                  <a:latin typeface="微软雅黑" panose="020B0503020204020204" pitchFamily="34" charset="-122"/>
                  <a:ea typeface="微软雅黑" panose="020B0503020204020204" pitchFamily="34" charset="-122"/>
                  <a:cs typeface="ヒラギノ角ゴ ProN W3"/>
                </a:rPr>
                <a:t>Map</a:t>
              </a:r>
              <a:r>
                <a:rPr lang="en-US" altLang="zh-CN" sz="1200" kern="0" dirty="0">
                  <a:latin typeface="微软雅黑" panose="020B0503020204020204" pitchFamily="34" charset="-122"/>
                  <a:ea typeface="微软雅黑" panose="020B0503020204020204" pitchFamily="34" charset="-122"/>
                  <a:cs typeface="ヒラギノ角ゴ ProN W3"/>
                </a:rPr>
                <a:t>-</a:t>
              </a:r>
              <a:r>
                <a:rPr lang="en-US" sz="1200" kern="0" dirty="0">
                  <a:latin typeface="微软雅黑" panose="020B0503020204020204" pitchFamily="34" charset="-122"/>
                  <a:ea typeface="微软雅黑" panose="020B0503020204020204" pitchFamily="34" charset="-122"/>
                  <a:cs typeface="ヒラギノ角ゴ ProN W3"/>
                </a:rPr>
                <a:t>reduce</a:t>
              </a:r>
              <a:endParaRPr lang="en-US" sz="1200" kern="0" dirty="0">
                <a:latin typeface="微软雅黑" panose="020B0503020204020204" pitchFamily="34" charset="-122"/>
                <a:ea typeface="微软雅黑" panose="020B0503020204020204" pitchFamily="34" charset="-122"/>
                <a:cs typeface="ヒラギノ角ゴ ProN W3"/>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内存计算架构</a:t>
            </a:r>
            <a:endParaRPr lang="en-US" dirty="0">
              <a:latin typeface="微软雅黑" panose="020B0503020204020204" pitchFamily="34" charset="-122"/>
              <a:ea typeface="微软雅黑" panose="020B0503020204020204" pitchFamily="34" charset="-122"/>
            </a:endParaRPr>
          </a:p>
        </p:txBody>
      </p:sp>
      <p:sp>
        <p:nvSpPr>
          <p:cNvPr id="148" name="TextBox 147"/>
          <p:cNvSpPr txBox="1"/>
          <p:nvPr/>
        </p:nvSpPr>
        <p:spPr>
          <a:xfrm>
            <a:off x="941291" y="2081303"/>
            <a:ext cx="1031575" cy="312008"/>
          </a:xfrm>
          <a:prstGeom prst="rect">
            <a:avLst/>
          </a:prstGeom>
          <a:noFill/>
        </p:spPr>
        <p:txBody>
          <a:bodyPr wrap="square" lIns="0" tIns="0" rIns="0" bIns="0" rtlCol="0">
            <a:spAutoFit/>
          </a:bodyPr>
          <a:lstStyle/>
          <a:p>
            <a:pPr algn="ctr" defTabSz="1086485" fontAlgn="base">
              <a:lnSpc>
                <a:spcPts val="1190"/>
              </a:lnSpc>
              <a:spcBef>
                <a:spcPct val="50000"/>
              </a:spcBef>
              <a:spcAft>
                <a:spcPct val="0"/>
              </a:spcAft>
              <a:buClr>
                <a:srgbClr val="F0AB00"/>
              </a:buClr>
              <a:buSzPct val="80000"/>
              <a:defRPr/>
            </a:pPr>
            <a:r>
              <a:rPr lang="zh-CN" alt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rPr>
              <a:t>支持多种设备形式</a:t>
            </a:r>
            <a:endParaRPr lang="en-US" sz="1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149" name="Straight Connector 148"/>
          <p:cNvCxnSpPr>
            <a:stCxn id="150" idx="2"/>
          </p:cNvCxnSpPr>
          <p:nvPr/>
        </p:nvCxnSpPr>
        <p:spPr>
          <a:xfrm flipH="1">
            <a:off x="3719579" y="2456164"/>
            <a:ext cx="1" cy="818640"/>
          </a:xfrm>
          <a:prstGeom prst="line">
            <a:avLst/>
          </a:prstGeom>
          <a:noFill/>
          <a:ln w="19050" cap="flat" cmpd="sng" algn="ctr">
            <a:solidFill>
              <a:srgbClr val="CCCCCC"/>
            </a:solidFill>
            <a:prstDash val="solid"/>
          </a:ln>
          <a:effectLst/>
        </p:spPr>
      </p:cxnSp>
      <p:sp>
        <p:nvSpPr>
          <p:cNvPr id="150" name="TextBox 149"/>
          <p:cNvSpPr txBox="1"/>
          <p:nvPr/>
        </p:nvSpPr>
        <p:spPr>
          <a:xfrm>
            <a:off x="2852338" y="1772590"/>
            <a:ext cx="1734474" cy="683574"/>
          </a:xfrm>
          <a:prstGeom prst="rect">
            <a:avLst/>
          </a:prstGeom>
          <a:solidFill>
            <a:srgbClr val="FFC000"/>
          </a:solidFill>
          <a:ln cap="rnd">
            <a:solidFill>
              <a:srgbClr val="FFC000"/>
            </a:solidFill>
          </a:ln>
          <a:effectLst>
            <a:softEdge rad="0"/>
          </a:effectLst>
        </p:spPr>
        <p:txBody>
          <a:bodyPr wrap="square" lIns="45714" tIns="45714" rIns="45714" bIns="45714" rtlCol="0" anchor="ctr" anchorCtr="0">
            <a:noAutofit/>
          </a:bodyPr>
          <a:lstStyle/>
          <a:p>
            <a:pPr marL="0" marR="0" lvl="0" indent="0" algn="ctr" defTabSz="1086485" eaLnBrk="1" fontAlgn="base" latinLnBrk="0" hangingPunct="1">
              <a:lnSpc>
                <a:spcPct val="100000"/>
              </a:lnSpc>
              <a:spcBef>
                <a:spcPts val="0"/>
              </a:spcBef>
              <a:spcAft>
                <a:spcPct val="0"/>
              </a:spcAft>
              <a:buClr>
                <a:srgbClr val="F0AB00"/>
              </a:buClr>
              <a:buSzPct val="80000"/>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任何应用</a:t>
            </a:r>
            <a:endParaRPr kumimoji="0" 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a:p>
            <a:pPr marL="0" marR="0" lvl="0" indent="0" algn="ctr" defTabSz="1086485" eaLnBrk="1" fontAlgn="base" latinLnBrk="0" hangingPunct="1">
              <a:lnSpc>
                <a:spcPts val="1190"/>
              </a:lnSpc>
              <a:spcBef>
                <a:spcPts val="0"/>
              </a:spcBef>
              <a:spcAft>
                <a:spcPct val="0"/>
              </a:spcAft>
              <a:buClr>
                <a:srgbClr val="F0AB00"/>
              </a:buClr>
              <a:buSzPct val="80000"/>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任何应用服务器</a:t>
            </a:r>
            <a:endParaRPr kumimoji="0" 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151" name="Straight Connector 150"/>
          <p:cNvCxnSpPr>
            <a:stCxn id="152" idx="2"/>
          </p:cNvCxnSpPr>
          <p:nvPr/>
        </p:nvCxnSpPr>
        <p:spPr>
          <a:xfrm flipH="1">
            <a:off x="9755861" y="2488019"/>
            <a:ext cx="1" cy="717279"/>
          </a:xfrm>
          <a:prstGeom prst="line">
            <a:avLst/>
          </a:prstGeom>
          <a:noFill/>
          <a:ln w="19050" cap="flat" cmpd="sng" algn="ctr">
            <a:solidFill>
              <a:srgbClr val="CCCCCC"/>
            </a:solidFill>
            <a:prstDash val="solid"/>
          </a:ln>
          <a:effectLst/>
        </p:spPr>
      </p:cxnSp>
      <p:sp>
        <p:nvSpPr>
          <p:cNvPr id="152" name="TextBox 151"/>
          <p:cNvSpPr txBox="1"/>
          <p:nvPr/>
        </p:nvSpPr>
        <p:spPr>
          <a:xfrm>
            <a:off x="8323199" y="1772594"/>
            <a:ext cx="2865327" cy="715425"/>
          </a:xfrm>
          <a:prstGeom prst="rect">
            <a:avLst/>
          </a:prstGeom>
          <a:solidFill>
            <a:srgbClr val="FFC000"/>
          </a:solidFill>
          <a:ln cap="rnd">
            <a:solidFill>
              <a:srgbClr val="FFC000"/>
            </a:solidFill>
          </a:ln>
          <a:effectLst>
            <a:softEdge rad="0"/>
          </a:effectLst>
        </p:spPr>
        <p:txBody>
          <a:bodyPr wrap="square" lIns="45714" tIns="45714" rIns="45714" bIns="45714" rtlCol="0" anchor="ctr" anchorCtr="0">
            <a:noAutofit/>
          </a:bodyPr>
          <a:lstStyle>
            <a:defPPr>
              <a:defRPr lang="de-DE"/>
            </a:defPPr>
            <a:lvl1pPr algn="ctr" fontAlgn="base">
              <a:spcAft>
                <a:spcPct val="0"/>
              </a:spcAft>
              <a:buClr>
                <a:srgbClr val="F0AB00"/>
              </a:buClr>
              <a:buSzPct val="80000"/>
              <a:defRPr sz="900" b="1" kern="0">
                <a:solidFill>
                  <a:schemeClr val="bg1"/>
                </a:solidFill>
                <a:ea typeface="Arial Unicode MS" panose="020B0604020202020204" pitchFamily="34" charset="-128"/>
                <a:cs typeface="Arial Unicode MS" panose="020B0604020202020204" pitchFamily="34" charset="-128"/>
              </a:defRPr>
            </a:lvl1pPr>
          </a:lstStyle>
          <a:p>
            <a:pPr marL="0" marR="0" lvl="0" indent="0" algn="ctr" defTabSz="1086485" eaLnBrk="1" fontAlgn="base" latinLnBrk="0" hangingPunct="1">
              <a:lnSpc>
                <a:spcPct val="100000"/>
              </a:lnSpc>
              <a:spcBef>
                <a:spcPts val="0"/>
              </a:spcBef>
              <a:spcAft>
                <a:spcPct val="0"/>
              </a:spcAft>
              <a:buClr>
                <a:srgbClr val="F0AB00"/>
              </a:buClr>
              <a:buSzPct val="80000"/>
              <a:buFontTx/>
              <a:buNone/>
              <a:defRPr/>
            </a:pP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SAP </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商务套件</a:t>
            </a:r>
            <a:endPar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a:p>
            <a:pPr marL="0" marR="0" lvl="0" indent="0" algn="ctr" defTabSz="1086485" eaLnBrk="1" fontAlgn="base" latinLnBrk="0" hangingPunct="1">
              <a:lnSpc>
                <a:spcPct val="100000"/>
              </a:lnSpc>
              <a:spcBef>
                <a:spcPts val="0"/>
              </a:spcBef>
              <a:spcAft>
                <a:spcPct val="0"/>
              </a:spcAft>
              <a:buClr>
                <a:srgbClr val="F0AB00"/>
              </a:buClr>
              <a:buSzPct val="80000"/>
              <a:buFontTx/>
              <a:buNone/>
              <a:defRPr/>
            </a:pP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SAP</a:t>
            </a:r>
            <a:r>
              <a:rPr lang="zh-CN" altLang="en-US" sz="1600" dirty="0">
                <a:solidFill>
                  <a:prstClr val="black"/>
                </a:solidFill>
                <a:latin typeface="微软雅黑" panose="020B0503020204020204" pitchFamily="34" charset="-122"/>
                <a:ea typeface="微软雅黑" panose="020B0503020204020204" pitchFamily="34" charset="-122"/>
              </a:rPr>
              <a:t>数据仓库</a:t>
            </a:r>
            <a:r>
              <a:rPr lang="en-US" altLang="zh-CN" sz="1600" dirty="0">
                <a:solidFill>
                  <a:prstClr val="black"/>
                </a:solidFill>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分析套件</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cxnSp>
        <p:nvCxnSpPr>
          <p:cNvPr id="153" name="Elbow Connector 152"/>
          <p:cNvCxnSpPr/>
          <p:nvPr/>
        </p:nvCxnSpPr>
        <p:spPr>
          <a:xfrm rot="10800000">
            <a:off x="1788586" y="3070187"/>
            <a:ext cx="897051" cy="1265767"/>
          </a:xfrm>
          <a:prstGeom prst="bentConnector3">
            <a:avLst>
              <a:gd name="adj1" fmla="val 50000"/>
            </a:avLst>
          </a:prstGeom>
          <a:noFill/>
          <a:ln w="19050" cap="flat" cmpd="sng" algn="ctr">
            <a:solidFill>
              <a:srgbClr val="CCCCCC"/>
            </a:solidFill>
            <a:prstDash val="solid"/>
            <a:headEnd type="none" w="med" len="med"/>
            <a:tailEnd type="none" w="med" len="med"/>
          </a:ln>
          <a:effectLst/>
        </p:spPr>
      </p:cxnSp>
      <p:cxnSp>
        <p:nvCxnSpPr>
          <p:cNvPr id="154" name="Elbow Connector 153"/>
          <p:cNvCxnSpPr/>
          <p:nvPr/>
        </p:nvCxnSpPr>
        <p:spPr>
          <a:xfrm rot="10800000" flipV="1">
            <a:off x="1700425" y="4335952"/>
            <a:ext cx="985211" cy="1"/>
          </a:xfrm>
          <a:prstGeom prst="bentConnector3">
            <a:avLst>
              <a:gd name="adj1" fmla="val 50000"/>
            </a:avLst>
          </a:prstGeom>
          <a:noFill/>
          <a:ln w="19050" cap="flat" cmpd="sng" algn="ctr">
            <a:solidFill>
              <a:srgbClr val="CCCCCC"/>
            </a:solidFill>
            <a:prstDash val="solid"/>
            <a:headEnd type="none" w="med" len="med"/>
            <a:tailEnd type="none" w="med" len="med"/>
          </a:ln>
          <a:effectLst/>
        </p:spPr>
      </p:cxnSp>
      <p:cxnSp>
        <p:nvCxnSpPr>
          <p:cNvPr id="155" name="Elbow Connector 154"/>
          <p:cNvCxnSpPr/>
          <p:nvPr/>
        </p:nvCxnSpPr>
        <p:spPr>
          <a:xfrm rot="10800000" flipV="1">
            <a:off x="1788586" y="4335953"/>
            <a:ext cx="897051" cy="1091541"/>
          </a:xfrm>
          <a:prstGeom prst="bentConnector3">
            <a:avLst>
              <a:gd name="adj1" fmla="val 50000"/>
            </a:avLst>
          </a:prstGeom>
          <a:noFill/>
          <a:ln w="19050" cap="flat" cmpd="sng" algn="ctr">
            <a:solidFill>
              <a:srgbClr val="CCCCCC"/>
            </a:solidFill>
            <a:prstDash val="solid"/>
            <a:headEnd type="none" w="med" len="med"/>
            <a:tailEnd type="none" w="med" len="med"/>
          </a:ln>
          <a:effectLst/>
        </p:spPr>
      </p:cxnSp>
      <p:grpSp>
        <p:nvGrpSpPr>
          <p:cNvPr id="156" name="Group 155"/>
          <p:cNvGrpSpPr/>
          <p:nvPr/>
        </p:nvGrpSpPr>
        <p:grpSpPr>
          <a:xfrm>
            <a:off x="4376158" y="2536706"/>
            <a:ext cx="4486262" cy="834130"/>
            <a:chOff x="3362676" y="2351679"/>
            <a:chExt cx="3473770" cy="692835"/>
          </a:xfrm>
        </p:grpSpPr>
        <p:grpSp>
          <p:nvGrpSpPr>
            <p:cNvPr id="157" name="Group 156"/>
            <p:cNvGrpSpPr/>
            <p:nvPr/>
          </p:nvGrpSpPr>
          <p:grpSpPr>
            <a:xfrm>
              <a:off x="4899281" y="2355226"/>
              <a:ext cx="644051" cy="689288"/>
              <a:chOff x="3719304" y="2450476"/>
              <a:chExt cx="644051" cy="689288"/>
            </a:xfrm>
          </p:grpSpPr>
          <p:cxnSp>
            <p:nvCxnSpPr>
              <p:cNvPr id="170" name="Straight Connector 169"/>
              <p:cNvCxnSpPr/>
              <p:nvPr/>
            </p:nvCxnSpPr>
            <p:spPr>
              <a:xfrm flipV="1">
                <a:off x="4040978" y="2708870"/>
                <a:ext cx="0" cy="430894"/>
              </a:xfrm>
              <a:prstGeom prst="line">
                <a:avLst/>
              </a:prstGeom>
              <a:noFill/>
              <a:ln w="19050" cap="flat" cmpd="sng" algn="ctr">
                <a:solidFill>
                  <a:srgbClr val="CCCCCC"/>
                </a:solidFill>
                <a:prstDash val="solid"/>
                <a:tailEnd type="oval"/>
              </a:ln>
              <a:effectLst/>
            </p:spPr>
          </p:cxnSp>
          <p:sp>
            <p:nvSpPr>
              <p:cNvPr id="171" name="Rectangle 170"/>
              <p:cNvSpPr/>
              <p:nvPr/>
            </p:nvSpPr>
            <p:spPr>
              <a:xfrm>
                <a:off x="3719304" y="2450476"/>
                <a:ext cx="644051" cy="230131"/>
              </a:xfrm>
              <a:prstGeom prst="rect">
                <a:avLst/>
              </a:prstGeom>
            </p:spPr>
            <p:txBody>
              <a:bodyPr wrap="square">
                <a:spAutoFit/>
              </a:bodyPr>
              <a:lstStyle/>
              <a:p>
                <a:pPr algn="ctr" defTabSz="1086485" fontAlgn="base">
                  <a:spcBef>
                    <a:spcPct val="50000"/>
                  </a:spcBef>
                  <a:spcAft>
                    <a:spcPct val="0"/>
                  </a:spcAft>
                  <a:buClr>
                    <a:srgbClr val="F0AB00"/>
                  </a:buClr>
                  <a:buSzPct val="80000"/>
                  <a:defRPr/>
                </a:pPr>
                <a:r>
                  <a:rPr lang="en-US" sz="1200" b="1" kern="0" dirty="0">
                    <a:latin typeface="微软雅黑" panose="020B0503020204020204" pitchFamily="34" charset="-122"/>
                    <a:ea typeface="微软雅黑" panose="020B0503020204020204" pitchFamily="34" charset="-122"/>
                  </a:rPr>
                  <a:t>JSON</a:t>
                </a:r>
                <a:endParaRPr lang="en-US" sz="1200" b="1" kern="0" dirty="0">
                  <a:latin typeface="微软雅黑" panose="020B0503020204020204" pitchFamily="34" charset="-122"/>
                  <a:ea typeface="微软雅黑" panose="020B0503020204020204" pitchFamily="34" charset="-122"/>
                </a:endParaRPr>
              </a:p>
            </p:txBody>
          </p:sp>
        </p:grpSp>
        <p:grpSp>
          <p:nvGrpSpPr>
            <p:cNvPr id="158" name="Group 157"/>
            <p:cNvGrpSpPr/>
            <p:nvPr/>
          </p:nvGrpSpPr>
          <p:grpSpPr>
            <a:xfrm>
              <a:off x="4504514" y="2355224"/>
              <a:ext cx="361820" cy="680962"/>
              <a:chOff x="3324492" y="2450474"/>
              <a:chExt cx="361820" cy="680962"/>
            </a:xfrm>
          </p:grpSpPr>
          <p:sp>
            <p:nvSpPr>
              <p:cNvPr id="168" name="Rectangle 167"/>
              <p:cNvSpPr/>
              <p:nvPr/>
            </p:nvSpPr>
            <p:spPr>
              <a:xfrm>
                <a:off x="3324492" y="2450474"/>
                <a:ext cx="361820" cy="230131"/>
              </a:xfrm>
              <a:prstGeom prst="rect">
                <a:avLst/>
              </a:prstGeom>
            </p:spPr>
            <p:txBody>
              <a:bodyPr wrap="square">
                <a:spAutoFit/>
              </a:bodyPr>
              <a:lstStyle/>
              <a:p>
                <a:pPr algn="ctr" defTabSz="1086485" fontAlgn="base">
                  <a:spcBef>
                    <a:spcPct val="50000"/>
                  </a:spcBef>
                  <a:spcAft>
                    <a:spcPct val="0"/>
                  </a:spcAft>
                  <a:buClr>
                    <a:srgbClr val="F0AB00"/>
                  </a:buClr>
                  <a:buSzPct val="80000"/>
                  <a:defRPr/>
                </a:pPr>
                <a:r>
                  <a:rPr lang="en-US" sz="1200" b="1" kern="0" dirty="0">
                    <a:latin typeface="微软雅黑" panose="020B0503020204020204" pitchFamily="34" charset="-122"/>
                    <a:ea typeface="微软雅黑" panose="020B0503020204020204" pitchFamily="34" charset="-122"/>
                  </a:rPr>
                  <a:t>R</a:t>
                </a:r>
                <a:endParaRPr lang="en-US" sz="1200" b="1" kern="0" dirty="0">
                  <a:latin typeface="微软雅黑" panose="020B0503020204020204" pitchFamily="34" charset="-122"/>
                  <a:ea typeface="微软雅黑" panose="020B0503020204020204" pitchFamily="34" charset="-122"/>
                </a:endParaRPr>
              </a:p>
            </p:txBody>
          </p:sp>
          <p:cxnSp>
            <p:nvCxnSpPr>
              <p:cNvPr id="169" name="Straight Connector 168"/>
              <p:cNvCxnSpPr/>
              <p:nvPr/>
            </p:nvCxnSpPr>
            <p:spPr>
              <a:xfrm flipV="1">
                <a:off x="3497285" y="2700542"/>
                <a:ext cx="0" cy="430894"/>
              </a:xfrm>
              <a:prstGeom prst="line">
                <a:avLst/>
              </a:prstGeom>
              <a:noFill/>
              <a:ln w="19050" cap="flat" cmpd="sng" algn="ctr">
                <a:solidFill>
                  <a:srgbClr val="CCCCCC"/>
                </a:solidFill>
                <a:prstDash val="solid"/>
                <a:tailEnd type="oval"/>
              </a:ln>
              <a:effectLst/>
            </p:spPr>
          </p:cxnSp>
        </p:grpSp>
        <p:grpSp>
          <p:nvGrpSpPr>
            <p:cNvPr id="159" name="Group 158"/>
            <p:cNvGrpSpPr/>
            <p:nvPr/>
          </p:nvGrpSpPr>
          <p:grpSpPr>
            <a:xfrm>
              <a:off x="5455321" y="2355226"/>
              <a:ext cx="1381125" cy="689288"/>
              <a:chOff x="4173543" y="2450476"/>
              <a:chExt cx="1381125" cy="689288"/>
            </a:xfrm>
          </p:grpSpPr>
          <p:sp>
            <p:nvSpPr>
              <p:cNvPr id="166" name="Rectangle 165"/>
              <p:cNvSpPr/>
              <p:nvPr/>
            </p:nvSpPr>
            <p:spPr>
              <a:xfrm>
                <a:off x="4173543" y="2450476"/>
                <a:ext cx="1381125" cy="230131"/>
              </a:xfrm>
              <a:prstGeom prst="rect">
                <a:avLst/>
              </a:prstGeom>
            </p:spPr>
            <p:txBody>
              <a:bodyPr wrap="square">
                <a:spAutoFit/>
              </a:bodyPr>
              <a:lstStyle/>
              <a:p>
                <a:pPr algn="ctr" defTabSz="1086485" fontAlgn="base">
                  <a:spcBef>
                    <a:spcPct val="50000"/>
                  </a:spcBef>
                  <a:spcAft>
                    <a:spcPct val="0"/>
                  </a:spcAft>
                  <a:buClr>
                    <a:srgbClr val="F0AB00"/>
                  </a:buClr>
                  <a:buSzPct val="80000"/>
                  <a:defRPr/>
                </a:pPr>
                <a:r>
                  <a:rPr lang="en-US" sz="1200" b="1" kern="0" dirty="0">
                    <a:latin typeface="微软雅黑" panose="020B0503020204020204" pitchFamily="34" charset="-122"/>
                    <a:ea typeface="微软雅黑" panose="020B0503020204020204" pitchFamily="34" charset="-122"/>
                  </a:rPr>
                  <a:t>Open Connectivity</a:t>
                </a:r>
                <a:endParaRPr lang="en-US" sz="1200" b="1" kern="0" dirty="0">
                  <a:latin typeface="微软雅黑" panose="020B0503020204020204" pitchFamily="34" charset="-122"/>
                  <a:ea typeface="微软雅黑" panose="020B0503020204020204" pitchFamily="34" charset="-122"/>
                </a:endParaRPr>
              </a:p>
            </p:txBody>
          </p:sp>
          <p:cxnSp>
            <p:nvCxnSpPr>
              <p:cNvPr id="167" name="Straight Connector 166"/>
              <p:cNvCxnSpPr/>
              <p:nvPr/>
            </p:nvCxnSpPr>
            <p:spPr>
              <a:xfrm flipV="1">
                <a:off x="4743471" y="2708870"/>
                <a:ext cx="0" cy="430894"/>
              </a:xfrm>
              <a:prstGeom prst="line">
                <a:avLst/>
              </a:prstGeom>
              <a:noFill/>
              <a:ln w="19050" cap="flat" cmpd="sng" algn="ctr">
                <a:solidFill>
                  <a:srgbClr val="CCCCCC"/>
                </a:solidFill>
                <a:prstDash val="solid"/>
                <a:tailEnd type="oval"/>
              </a:ln>
              <a:effectLst/>
            </p:spPr>
          </p:cxnSp>
        </p:grpSp>
        <p:grpSp>
          <p:nvGrpSpPr>
            <p:cNvPr id="160" name="Group 159"/>
            <p:cNvGrpSpPr/>
            <p:nvPr/>
          </p:nvGrpSpPr>
          <p:grpSpPr>
            <a:xfrm>
              <a:off x="3891645" y="2355224"/>
              <a:ext cx="565366" cy="679765"/>
              <a:chOff x="3148695" y="2450474"/>
              <a:chExt cx="565366" cy="679765"/>
            </a:xfrm>
          </p:grpSpPr>
          <p:sp>
            <p:nvSpPr>
              <p:cNvPr id="164" name="Rectangle 163"/>
              <p:cNvSpPr/>
              <p:nvPr/>
            </p:nvSpPr>
            <p:spPr>
              <a:xfrm>
                <a:off x="3148695" y="2450474"/>
                <a:ext cx="565366" cy="230131"/>
              </a:xfrm>
              <a:prstGeom prst="rect">
                <a:avLst/>
              </a:prstGeom>
            </p:spPr>
            <p:txBody>
              <a:bodyPr wrap="square">
                <a:spAutoFit/>
              </a:bodyPr>
              <a:lstStyle/>
              <a:p>
                <a:pPr algn="ctr" defTabSz="1086485" fontAlgn="base">
                  <a:spcBef>
                    <a:spcPct val="50000"/>
                  </a:spcBef>
                  <a:spcAft>
                    <a:spcPct val="0"/>
                  </a:spcAft>
                  <a:buClr>
                    <a:srgbClr val="F0AB00"/>
                  </a:buClr>
                  <a:buSzPct val="80000"/>
                  <a:defRPr/>
                </a:pPr>
                <a:r>
                  <a:rPr lang="en-US" sz="1200" b="1" kern="0" dirty="0">
                    <a:latin typeface="微软雅黑" panose="020B0503020204020204" pitchFamily="34" charset="-122"/>
                    <a:ea typeface="微软雅黑" panose="020B0503020204020204" pitchFamily="34" charset="-122"/>
                  </a:rPr>
                  <a:t>MDX</a:t>
                </a:r>
                <a:endParaRPr lang="en-US" sz="1200" b="1" kern="0" dirty="0">
                  <a:latin typeface="微软雅黑" panose="020B0503020204020204" pitchFamily="34" charset="-122"/>
                  <a:ea typeface="微软雅黑" panose="020B0503020204020204" pitchFamily="34" charset="-122"/>
                </a:endParaRPr>
              </a:p>
            </p:txBody>
          </p:sp>
          <p:cxnSp>
            <p:nvCxnSpPr>
              <p:cNvPr id="165" name="Straight Connector 164"/>
              <p:cNvCxnSpPr/>
              <p:nvPr/>
            </p:nvCxnSpPr>
            <p:spPr>
              <a:xfrm flipV="1">
                <a:off x="3431378" y="2699345"/>
                <a:ext cx="0" cy="430894"/>
              </a:xfrm>
              <a:prstGeom prst="line">
                <a:avLst/>
              </a:prstGeom>
              <a:noFill/>
              <a:ln w="19050" cap="flat" cmpd="sng" algn="ctr">
                <a:solidFill>
                  <a:srgbClr val="CCCCCC"/>
                </a:solidFill>
                <a:prstDash val="solid"/>
                <a:tailEnd type="oval"/>
              </a:ln>
              <a:effectLst/>
            </p:spPr>
          </p:cxnSp>
        </p:grpSp>
        <p:grpSp>
          <p:nvGrpSpPr>
            <p:cNvPr id="161" name="Group 160"/>
            <p:cNvGrpSpPr/>
            <p:nvPr/>
          </p:nvGrpSpPr>
          <p:grpSpPr>
            <a:xfrm>
              <a:off x="3362676" y="2351679"/>
              <a:ext cx="565366" cy="679765"/>
              <a:chOff x="3148695" y="2450474"/>
              <a:chExt cx="565366" cy="679765"/>
            </a:xfrm>
          </p:grpSpPr>
          <p:sp>
            <p:nvSpPr>
              <p:cNvPr id="162" name="Rectangle 161"/>
              <p:cNvSpPr/>
              <p:nvPr/>
            </p:nvSpPr>
            <p:spPr>
              <a:xfrm>
                <a:off x="3148695" y="2450474"/>
                <a:ext cx="565366" cy="230131"/>
              </a:xfrm>
              <a:prstGeom prst="rect">
                <a:avLst/>
              </a:prstGeom>
            </p:spPr>
            <p:txBody>
              <a:bodyPr wrap="square">
                <a:spAutoFit/>
              </a:bodyPr>
              <a:lstStyle/>
              <a:p>
                <a:pPr algn="ctr" defTabSz="1086485" fontAlgn="base">
                  <a:spcBef>
                    <a:spcPct val="50000"/>
                  </a:spcBef>
                  <a:spcAft>
                    <a:spcPct val="0"/>
                  </a:spcAft>
                  <a:buClr>
                    <a:srgbClr val="F0AB00"/>
                  </a:buClr>
                  <a:buSzPct val="80000"/>
                  <a:defRPr/>
                </a:pPr>
                <a:r>
                  <a:rPr lang="en-US" sz="1200" b="1" kern="0" dirty="0">
                    <a:latin typeface="微软雅黑" panose="020B0503020204020204" pitchFamily="34" charset="-122"/>
                    <a:ea typeface="微软雅黑" panose="020B0503020204020204" pitchFamily="34" charset="-122"/>
                  </a:rPr>
                  <a:t>SQL</a:t>
                </a:r>
                <a:endParaRPr lang="en-US" sz="1200" b="1" kern="0" dirty="0">
                  <a:latin typeface="微软雅黑" panose="020B0503020204020204" pitchFamily="34" charset="-122"/>
                  <a:ea typeface="微软雅黑" panose="020B0503020204020204" pitchFamily="34" charset="-122"/>
                </a:endParaRPr>
              </a:p>
            </p:txBody>
          </p:sp>
          <p:cxnSp>
            <p:nvCxnSpPr>
              <p:cNvPr id="163" name="Straight Connector 162"/>
              <p:cNvCxnSpPr/>
              <p:nvPr/>
            </p:nvCxnSpPr>
            <p:spPr>
              <a:xfrm flipV="1">
                <a:off x="3431378" y="2699345"/>
                <a:ext cx="0" cy="430894"/>
              </a:xfrm>
              <a:prstGeom prst="line">
                <a:avLst/>
              </a:prstGeom>
              <a:noFill/>
              <a:ln w="19050" cap="flat" cmpd="sng" algn="ctr">
                <a:solidFill>
                  <a:srgbClr val="CCCCCC"/>
                </a:solidFill>
                <a:prstDash val="solid"/>
                <a:tailEnd type="oval"/>
              </a:ln>
              <a:effectLst/>
            </p:spPr>
          </p:cxnSp>
        </p:grpSp>
      </p:grpSp>
      <p:grpSp>
        <p:nvGrpSpPr>
          <p:cNvPr id="3" name="Group 2"/>
          <p:cNvGrpSpPr/>
          <p:nvPr/>
        </p:nvGrpSpPr>
        <p:grpSpPr>
          <a:xfrm>
            <a:off x="2424948" y="5782734"/>
            <a:ext cx="9018156" cy="336047"/>
            <a:chOff x="2424948" y="5782734"/>
            <a:chExt cx="9018156" cy="336047"/>
          </a:xfrm>
        </p:grpSpPr>
        <p:sp>
          <p:nvSpPr>
            <p:cNvPr id="182" name="Rectangle 181"/>
            <p:cNvSpPr/>
            <p:nvPr/>
          </p:nvSpPr>
          <p:spPr bwMode="gray">
            <a:xfrm>
              <a:off x="10275830" y="5782734"/>
              <a:ext cx="1167274" cy="336047"/>
            </a:xfrm>
            <a:prstGeom prst="rect">
              <a:avLst/>
            </a:prstGeom>
            <a:solidFill>
              <a:srgbClr val="666666"/>
            </a:solidFill>
            <a:ln w="6350" algn="ctr">
              <a:solidFill>
                <a:srgbClr val="666666"/>
              </a:solidFill>
              <a:miter lim="800000"/>
            </a:ln>
          </p:spPr>
          <p:txBody>
            <a:bodyPr lIns="0" tIns="72000" rIns="0" bIns="72000" rtlCol="0" anchor="ctr"/>
            <a:lstStyle/>
            <a:p>
              <a:pPr algn="ctr" defTabSz="1086485">
                <a:defRPr/>
              </a:pPr>
              <a:r>
                <a:rPr lang="zh-CN" altLang="en-US" sz="1200" kern="0" dirty="0">
                  <a:solidFill>
                    <a:srgbClr val="FFFFFF"/>
                  </a:solidFill>
                  <a:latin typeface="微软雅黑" panose="020B0503020204020204" pitchFamily="34" charset="-122"/>
                  <a:ea typeface="微软雅黑" panose="020B0503020204020204" pitchFamily="34" charset="-122"/>
                </a:rPr>
                <a:t>其它应用</a:t>
              </a:r>
              <a:endParaRPr lang="en-US" sz="1200" kern="0" dirty="0">
                <a:solidFill>
                  <a:srgbClr val="FFFFFF"/>
                </a:solidFill>
                <a:latin typeface="微软雅黑" panose="020B0503020204020204" pitchFamily="34" charset="-122"/>
                <a:ea typeface="微软雅黑" panose="020B0503020204020204" pitchFamily="34" charset="-122"/>
              </a:endParaRPr>
            </a:p>
          </p:txBody>
        </p:sp>
        <p:sp>
          <p:nvSpPr>
            <p:cNvPr id="183" name="Rectangle 182"/>
            <p:cNvSpPr/>
            <p:nvPr/>
          </p:nvSpPr>
          <p:spPr bwMode="gray">
            <a:xfrm>
              <a:off x="8975247" y="5782734"/>
              <a:ext cx="1167274" cy="336047"/>
            </a:xfrm>
            <a:prstGeom prst="rect">
              <a:avLst/>
            </a:prstGeom>
            <a:solidFill>
              <a:srgbClr val="666666"/>
            </a:solidFill>
            <a:ln w="6350" algn="ctr">
              <a:solidFill>
                <a:srgbClr val="666666"/>
              </a:solidFill>
              <a:miter lim="800000"/>
            </a:ln>
          </p:spPr>
          <p:txBody>
            <a:bodyPr lIns="0" tIns="72000" rIns="0" bIns="72000" rtlCol="0" anchor="ctr"/>
            <a:lstStyle/>
            <a:p>
              <a:pPr algn="ctr" defTabSz="1086485">
                <a:defRPr/>
              </a:pPr>
              <a:r>
                <a:rPr lang="zh-CN" altLang="en-US" sz="1200" kern="0" dirty="0">
                  <a:solidFill>
                    <a:srgbClr val="FFFFFF"/>
                  </a:solidFill>
                  <a:latin typeface="微软雅黑" panose="020B0503020204020204" pitchFamily="34" charset="-122"/>
                  <a:ea typeface="微软雅黑" panose="020B0503020204020204" pitchFamily="34" charset="-122"/>
                </a:rPr>
                <a:t>位置</a:t>
              </a:r>
              <a:endParaRPr lang="en-US" sz="1200" kern="0" dirty="0">
                <a:solidFill>
                  <a:srgbClr val="FFFFFF"/>
                </a:solidFill>
                <a:latin typeface="微软雅黑" panose="020B0503020204020204" pitchFamily="34" charset="-122"/>
                <a:ea typeface="微软雅黑" panose="020B0503020204020204" pitchFamily="34" charset="-122"/>
              </a:endParaRPr>
            </a:p>
          </p:txBody>
        </p:sp>
        <p:sp>
          <p:nvSpPr>
            <p:cNvPr id="184" name="Rectangle 183"/>
            <p:cNvSpPr/>
            <p:nvPr/>
          </p:nvSpPr>
          <p:spPr bwMode="gray">
            <a:xfrm>
              <a:off x="7656900" y="5782734"/>
              <a:ext cx="1167274" cy="336047"/>
            </a:xfrm>
            <a:prstGeom prst="rect">
              <a:avLst/>
            </a:prstGeom>
            <a:solidFill>
              <a:srgbClr val="666666"/>
            </a:solidFill>
            <a:ln w="6350" algn="ctr">
              <a:solidFill>
                <a:srgbClr val="666666"/>
              </a:solidFill>
              <a:miter lim="800000"/>
            </a:ln>
          </p:spPr>
          <p:txBody>
            <a:bodyPr lIns="0" tIns="72000" rIns="0" bIns="72000" rtlCol="0" anchor="ctr"/>
            <a:lstStyle/>
            <a:p>
              <a:pPr algn="ctr" defTabSz="1086485">
                <a:defRPr/>
              </a:pPr>
              <a:r>
                <a:rPr lang="zh-CN" altLang="en-US" sz="1200" kern="0" dirty="0">
                  <a:solidFill>
                    <a:srgbClr val="FFFFFF"/>
                  </a:solidFill>
                  <a:latin typeface="微软雅黑" panose="020B0503020204020204" pitchFamily="34" charset="-122"/>
                  <a:ea typeface="微软雅黑" panose="020B0503020204020204" pitchFamily="34" charset="-122"/>
                </a:rPr>
                <a:t>实时</a:t>
              </a:r>
              <a:endParaRPr lang="en-US" sz="1200" kern="0" dirty="0">
                <a:solidFill>
                  <a:srgbClr val="FFFFFF"/>
                </a:solidFill>
                <a:latin typeface="微软雅黑" panose="020B0503020204020204" pitchFamily="34" charset="-122"/>
                <a:ea typeface="微软雅黑" panose="020B0503020204020204" pitchFamily="34" charset="-122"/>
              </a:endParaRPr>
            </a:p>
          </p:txBody>
        </p:sp>
        <p:sp>
          <p:nvSpPr>
            <p:cNvPr id="185" name="Rectangle 184"/>
            <p:cNvSpPr/>
            <p:nvPr/>
          </p:nvSpPr>
          <p:spPr bwMode="gray">
            <a:xfrm>
              <a:off x="6395620" y="5782734"/>
              <a:ext cx="1167274" cy="336047"/>
            </a:xfrm>
            <a:prstGeom prst="rect">
              <a:avLst/>
            </a:prstGeom>
            <a:solidFill>
              <a:srgbClr val="666666"/>
            </a:solidFill>
            <a:ln w="6350" algn="ctr">
              <a:solidFill>
                <a:srgbClr val="666666"/>
              </a:solidFill>
              <a:miter lim="800000"/>
            </a:ln>
          </p:spPr>
          <p:txBody>
            <a:bodyPr lIns="0" tIns="72000" rIns="0" bIns="72000" rtlCol="0" anchor="ctr"/>
            <a:lstStyle/>
            <a:p>
              <a:pPr algn="ctr" defTabSz="1086485">
                <a:defRPr/>
              </a:pPr>
              <a:r>
                <a:rPr lang="en-US" sz="1200" kern="0" dirty="0">
                  <a:solidFill>
                    <a:srgbClr val="FFFFFF"/>
                  </a:solidFill>
                  <a:latin typeface="微软雅黑" panose="020B0503020204020204" pitchFamily="34" charset="-122"/>
                  <a:ea typeface="微软雅黑" panose="020B0503020204020204" pitchFamily="34" charset="-122"/>
                </a:rPr>
                <a:t>HADOOP</a:t>
              </a:r>
              <a:endParaRPr lang="en-US" sz="1200" kern="0" dirty="0">
                <a:solidFill>
                  <a:srgbClr val="FFFFFF"/>
                </a:solidFill>
                <a:latin typeface="微软雅黑" panose="020B0503020204020204" pitchFamily="34" charset="-122"/>
                <a:ea typeface="微软雅黑" panose="020B0503020204020204" pitchFamily="34" charset="-122"/>
              </a:endParaRPr>
            </a:p>
          </p:txBody>
        </p:sp>
        <p:sp>
          <p:nvSpPr>
            <p:cNvPr id="186" name="Rectangle 185"/>
            <p:cNvSpPr/>
            <p:nvPr/>
          </p:nvSpPr>
          <p:spPr bwMode="gray">
            <a:xfrm>
              <a:off x="5094522" y="5782734"/>
              <a:ext cx="1167274" cy="336047"/>
            </a:xfrm>
            <a:prstGeom prst="rect">
              <a:avLst/>
            </a:prstGeom>
            <a:solidFill>
              <a:srgbClr val="666666"/>
            </a:solidFill>
            <a:ln w="6350" algn="ctr">
              <a:solidFill>
                <a:srgbClr val="666666"/>
              </a:solidFill>
              <a:miter lim="800000"/>
            </a:ln>
          </p:spPr>
          <p:txBody>
            <a:bodyPr lIns="0" tIns="72000" rIns="0" bIns="72000" rtlCol="0" anchor="ctr"/>
            <a:lstStyle/>
            <a:p>
              <a:pPr algn="ctr" defTabSz="1086485">
                <a:defRPr/>
              </a:pPr>
              <a:r>
                <a:rPr lang="zh-CN" altLang="en-US" sz="1200" kern="0" dirty="0">
                  <a:solidFill>
                    <a:srgbClr val="FFFFFF"/>
                  </a:solidFill>
                  <a:latin typeface="微软雅黑" panose="020B0503020204020204" pitchFamily="34" charset="-122"/>
                  <a:ea typeface="微软雅黑" panose="020B0503020204020204" pitchFamily="34" charset="-122"/>
                </a:rPr>
                <a:t>机器</a:t>
              </a:r>
              <a:endParaRPr lang="en-US" sz="1200" kern="0" dirty="0">
                <a:solidFill>
                  <a:srgbClr val="FFFFFF"/>
                </a:solidFill>
                <a:latin typeface="微软雅黑" panose="020B0503020204020204" pitchFamily="34" charset="-122"/>
                <a:ea typeface="微软雅黑" panose="020B0503020204020204" pitchFamily="34" charset="-122"/>
              </a:endParaRPr>
            </a:p>
          </p:txBody>
        </p:sp>
        <p:sp>
          <p:nvSpPr>
            <p:cNvPr id="187" name="Rectangle 186"/>
            <p:cNvSpPr/>
            <p:nvPr/>
          </p:nvSpPr>
          <p:spPr bwMode="gray">
            <a:xfrm>
              <a:off x="3773410" y="5782734"/>
              <a:ext cx="1167274" cy="336047"/>
            </a:xfrm>
            <a:prstGeom prst="rect">
              <a:avLst/>
            </a:prstGeom>
            <a:solidFill>
              <a:srgbClr val="666666"/>
            </a:solidFill>
            <a:ln w="6350" algn="ctr">
              <a:solidFill>
                <a:srgbClr val="666666"/>
              </a:solidFill>
              <a:miter lim="800000"/>
            </a:ln>
          </p:spPr>
          <p:txBody>
            <a:bodyPr lIns="0" tIns="72000" rIns="0" bIns="72000" rtlCol="0" anchor="ctr"/>
            <a:lstStyle/>
            <a:p>
              <a:pPr algn="ctr" defTabSz="1086485">
                <a:defRPr/>
              </a:pPr>
              <a:r>
                <a:rPr lang="zh-CN" altLang="en-US" sz="1200" kern="0" dirty="0">
                  <a:solidFill>
                    <a:srgbClr val="FFFFFF"/>
                  </a:solidFill>
                  <a:latin typeface="微软雅黑" panose="020B0503020204020204" pitchFamily="34" charset="-122"/>
                  <a:ea typeface="微软雅黑" panose="020B0503020204020204" pitchFamily="34" charset="-122"/>
                </a:rPr>
                <a:t>非结构化</a:t>
              </a:r>
              <a:endParaRPr lang="en-US" sz="1200" kern="0" dirty="0">
                <a:solidFill>
                  <a:srgbClr val="FFFFFF"/>
                </a:solidFill>
                <a:latin typeface="微软雅黑" panose="020B0503020204020204" pitchFamily="34" charset="-122"/>
                <a:ea typeface="微软雅黑" panose="020B0503020204020204" pitchFamily="34" charset="-122"/>
              </a:endParaRPr>
            </a:p>
          </p:txBody>
        </p:sp>
        <p:sp>
          <p:nvSpPr>
            <p:cNvPr id="188" name="Rectangle 187"/>
            <p:cNvSpPr/>
            <p:nvPr/>
          </p:nvSpPr>
          <p:spPr bwMode="gray">
            <a:xfrm>
              <a:off x="2424948" y="5782734"/>
              <a:ext cx="1167274" cy="336047"/>
            </a:xfrm>
            <a:prstGeom prst="rect">
              <a:avLst/>
            </a:prstGeom>
            <a:solidFill>
              <a:srgbClr val="666666"/>
            </a:solidFill>
            <a:ln w="6350" algn="ctr">
              <a:solidFill>
                <a:srgbClr val="666666"/>
              </a:solidFill>
              <a:miter lim="800000"/>
            </a:ln>
          </p:spPr>
          <p:txBody>
            <a:bodyPr lIns="0" tIns="72000" rIns="0" bIns="72000" rtlCol="0" anchor="ctr"/>
            <a:lstStyle/>
            <a:p>
              <a:pPr algn="ctr" defTabSz="1086485">
                <a:defRPr/>
              </a:pPr>
              <a:r>
                <a:rPr lang="zh-CN" altLang="en-US" sz="1200" kern="0" dirty="0">
                  <a:solidFill>
                    <a:srgbClr val="FFFFFF"/>
                  </a:solidFill>
                  <a:latin typeface="微软雅黑" panose="020B0503020204020204" pitchFamily="34" charset="-122"/>
                  <a:ea typeface="微软雅黑" panose="020B0503020204020204" pitchFamily="34" charset="-122"/>
                </a:rPr>
                <a:t>事物</a:t>
              </a:r>
              <a:endParaRPr lang="en-US" sz="1200" kern="0" dirty="0">
                <a:solidFill>
                  <a:srgbClr val="FFFFFF"/>
                </a:solidFill>
                <a:latin typeface="微软雅黑" panose="020B0503020204020204" pitchFamily="34" charset="-122"/>
                <a:ea typeface="微软雅黑" panose="020B0503020204020204" pitchFamily="34" charset="-122"/>
              </a:endParaRPr>
            </a:p>
          </p:txBody>
        </p:sp>
      </p:grpSp>
      <p:grpSp>
        <p:nvGrpSpPr>
          <p:cNvPr id="174" name="Group 173"/>
          <p:cNvGrpSpPr/>
          <p:nvPr/>
        </p:nvGrpSpPr>
        <p:grpSpPr>
          <a:xfrm>
            <a:off x="3008583" y="5480536"/>
            <a:ext cx="7856548" cy="355497"/>
            <a:chOff x="1844973" y="4670897"/>
            <a:chExt cx="6083425" cy="295278"/>
          </a:xfrm>
        </p:grpSpPr>
        <p:cxnSp>
          <p:nvCxnSpPr>
            <p:cNvPr id="175" name="Straight Connector 174"/>
            <p:cNvCxnSpPr/>
            <p:nvPr/>
          </p:nvCxnSpPr>
          <p:spPr>
            <a:xfrm>
              <a:off x="7928396" y="4701381"/>
              <a:ext cx="2" cy="251929"/>
            </a:xfrm>
            <a:prstGeom prst="line">
              <a:avLst/>
            </a:prstGeom>
            <a:gradFill flip="none" rotWithShape="0">
              <a:gsLst>
                <a:gs pos="0">
                  <a:srgbClr val="CCCCCC">
                    <a:lumMod val="75000"/>
                  </a:srgbClr>
                </a:gs>
                <a:gs pos="63000">
                  <a:srgbClr val="000000">
                    <a:lumMod val="85000"/>
                    <a:lumOff val="15000"/>
                  </a:srgbClr>
                </a:gs>
              </a:gsLst>
              <a:lin ang="5400000" scaled="0"/>
              <a:tileRect/>
            </a:gradFill>
            <a:ln w="19050" algn="ctr">
              <a:solidFill>
                <a:srgbClr val="CCCCCC"/>
              </a:solidFill>
              <a:miter lim="800000"/>
            </a:ln>
          </p:spPr>
        </p:cxnSp>
        <p:cxnSp>
          <p:nvCxnSpPr>
            <p:cNvPr id="176" name="Straight Connector 175"/>
            <p:cNvCxnSpPr/>
            <p:nvPr/>
          </p:nvCxnSpPr>
          <p:spPr>
            <a:xfrm>
              <a:off x="6916953" y="4714246"/>
              <a:ext cx="2" cy="251929"/>
            </a:xfrm>
            <a:prstGeom prst="line">
              <a:avLst/>
            </a:prstGeom>
            <a:gradFill flip="none" rotWithShape="0">
              <a:gsLst>
                <a:gs pos="0">
                  <a:srgbClr val="CCCCCC">
                    <a:lumMod val="75000"/>
                  </a:srgbClr>
                </a:gs>
                <a:gs pos="63000">
                  <a:srgbClr val="000000">
                    <a:lumMod val="85000"/>
                    <a:lumOff val="15000"/>
                  </a:srgbClr>
                </a:gs>
              </a:gsLst>
              <a:lin ang="5400000" scaled="0"/>
              <a:tileRect/>
            </a:gradFill>
            <a:ln w="19050" algn="ctr">
              <a:solidFill>
                <a:srgbClr val="CCCCCC"/>
              </a:solidFill>
              <a:miter lim="800000"/>
            </a:ln>
          </p:spPr>
        </p:cxnSp>
        <p:cxnSp>
          <p:nvCxnSpPr>
            <p:cNvPr id="177" name="Straight Connector 176"/>
            <p:cNvCxnSpPr/>
            <p:nvPr/>
          </p:nvCxnSpPr>
          <p:spPr>
            <a:xfrm>
              <a:off x="5896139" y="4701381"/>
              <a:ext cx="2" cy="251929"/>
            </a:xfrm>
            <a:prstGeom prst="line">
              <a:avLst/>
            </a:prstGeom>
            <a:gradFill flip="none" rotWithShape="0">
              <a:gsLst>
                <a:gs pos="0">
                  <a:srgbClr val="CCCCCC">
                    <a:lumMod val="75000"/>
                  </a:srgbClr>
                </a:gs>
                <a:gs pos="63000">
                  <a:srgbClr val="000000">
                    <a:lumMod val="85000"/>
                    <a:lumOff val="15000"/>
                  </a:srgbClr>
                </a:gs>
              </a:gsLst>
              <a:lin ang="5400000" scaled="0"/>
              <a:tileRect/>
            </a:gradFill>
            <a:ln w="19050" algn="ctr">
              <a:solidFill>
                <a:srgbClr val="CCCCCC"/>
              </a:solidFill>
              <a:miter lim="800000"/>
            </a:ln>
          </p:spPr>
        </p:cxnSp>
        <p:cxnSp>
          <p:nvCxnSpPr>
            <p:cNvPr id="178" name="Straight Connector 177"/>
            <p:cNvCxnSpPr/>
            <p:nvPr/>
          </p:nvCxnSpPr>
          <p:spPr>
            <a:xfrm>
              <a:off x="4919514" y="4689947"/>
              <a:ext cx="2" cy="251929"/>
            </a:xfrm>
            <a:prstGeom prst="line">
              <a:avLst/>
            </a:prstGeom>
            <a:gradFill flip="none" rotWithShape="0">
              <a:gsLst>
                <a:gs pos="0">
                  <a:srgbClr val="CCCCCC">
                    <a:lumMod val="75000"/>
                  </a:srgbClr>
                </a:gs>
                <a:gs pos="63000">
                  <a:srgbClr val="000000">
                    <a:lumMod val="85000"/>
                    <a:lumOff val="15000"/>
                  </a:srgbClr>
                </a:gs>
              </a:gsLst>
              <a:lin ang="5400000" scaled="0"/>
              <a:tileRect/>
            </a:gradFill>
            <a:ln w="19050" algn="ctr">
              <a:solidFill>
                <a:srgbClr val="CCCCCC"/>
              </a:solidFill>
              <a:miter lim="800000"/>
            </a:ln>
          </p:spPr>
        </p:cxnSp>
        <p:cxnSp>
          <p:nvCxnSpPr>
            <p:cNvPr id="179" name="Straight Connector 178"/>
            <p:cNvCxnSpPr/>
            <p:nvPr/>
          </p:nvCxnSpPr>
          <p:spPr>
            <a:xfrm>
              <a:off x="3912057" y="4689947"/>
              <a:ext cx="2" cy="251929"/>
            </a:xfrm>
            <a:prstGeom prst="line">
              <a:avLst/>
            </a:prstGeom>
            <a:gradFill flip="none" rotWithShape="0">
              <a:gsLst>
                <a:gs pos="0">
                  <a:srgbClr val="CCCCCC">
                    <a:lumMod val="75000"/>
                  </a:srgbClr>
                </a:gs>
                <a:gs pos="63000">
                  <a:srgbClr val="000000">
                    <a:lumMod val="85000"/>
                    <a:lumOff val="15000"/>
                  </a:srgbClr>
                </a:gs>
              </a:gsLst>
              <a:lin ang="5400000" scaled="0"/>
              <a:tileRect/>
            </a:gradFill>
            <a:ln w="19050" algn="ctr">
              <a:solidFill>
                <a:srgbClr val="CCCCCC"/>
              </a:solidFill>
              <a:miter lim="800000"/>
            </a:ln>
          </p:spPr>
        </p:cxnSp>
        <p:cxnSp>
          <p:nvCxnSpPr>
            <p:cNvPr id="180" name="Straight Connector 179"/>
            <p:cNvCxnSpPr/>
            <p:nvPr/>
          </p:nvCxnSpPr>
          <p:spPr>
            <a:xfrm>
              <a:off x="2889103" y="4689947"/>
              <a:ext cx="2" cy="251929"/>
            </a:xfrm>
            <a:prstGeom prst="line">
              <a:avLst/>
            </a:prstGeom>
            <a:gradFill flip="none" rotWithShape="0">
              <a:gsLst>
                <a:gs pos="0">
                  <a:srgbClr val="CCCCCC">
                    <a:lumMod val="75000"/>
                  </a:srgbClr>
                </a:gs>
                <a:gs pos="63000">
                  <a:srgbClr val="000000">
                    <a:lumMod val="85000"/>
                    <a:lumOff val="15000"/>
                  </a:srgbClr>
                </a:gs>
              </a:gsLst>
              <a:lin ang="5400000" scaled="0"/>
              <a:tileRect/>
            </a:gradFill>
            <a:ln w="19050" algn="ctr">
              <a:solidFill>
                <a:srgbClr val="CCCCCC"/>
              </a:solidFill>
              <a:miter lim="800000"/>
            </a:ln>
          </p:spPr>
        </p:cxnSp>
        <p:cxnSp>
          <p:nvCxnSpPr>
            <p:cNvPr id="181" name="Straight Connector 180"/>
            <p:cNvCxnSpPr/>
            <p:nvPr/>
          </p:nvCxnSpPr>
          <p:spPr>
            <a:xfrm>
              <a:off x="1844973" y="4670897"/>
              <a:ext cx="2" cy="251929"/>
            </a:xfrm>
            <a:prstGeom prst="line">
              <a:avLst/>
            </a:prstGeom>
            <a:noFill/>
            <a:ln w="19050" cap="flat" cmpd="sng" algn="ctr">
              <a:solidFill>
                <a:srgbClr val="CCCCCC"/>
              </a:solidFill>
              <a:prstDash val="solid"/>
            </a:ln>
            <a:effectLst/>
          </p:spPr>
        </p:cxnSp>
      </p:grpSp>
      <p:grpSp>
        <p:nvGrpSpPr>
          <p:cNvPr id="189" name="Group 188"/>
          <p:cNvGrpSpPr/>
          <p:nvPr/>
        </p:nvGrpSpPr>
        <p:grpSpPr>
          <a:xfrm>
            <a:off x="831492" y="2741607"/>
            <a:ext cx="1212080" cy="795136"/>
            <a:chOff x="-1359464" y="1970336"/>
            <a:chExt cx="938529" cy="660446"/>
          </a:xfrm>
        </p:grpSpPr>
        <p:sp>
          <p:nvSpPr>
            <p:cNvPr id="190" name="Rectangle 189"/>
            <p:cNvSpPr/>
            <p:nvPr/>
          </p:nvSpPr>
          <p:spPr bwMode="gray">
            <a:xfrm>
              <a:off x="-1227110" y="2002508"/>
              <a:ext cx="684186" cy="458712"/>
            </a:xfrm>
            <a:prstGeom prst="rect">
              <a:avLst/>
            </a:prstGeom>
            <a:solidFill>
              <a:srgbClr val="FFFFFF"/>
            </a:solidFill>
            <a:ln w="6350" algn="ctr">
              <a:noFill/>
              <a:miter lim="800000"/>
            </a:ln>
          </p:spPr>
          <p:txBody>
            <a:bodyPr lIns="90000" tIns="72000" rIns="90000" bIns="72000" rtlCol="0" anchor="ctr"/>
            <a:lstStyle/>
            <a:p>
              <a:pPr algn="ctr" defTabSz="1086485" fontAlgn="base">
                <a:spcBef>
                  <a:spcPct val="50000"/>
                </a:spcBef>
                <a:spcAft>
                  <a:spcPct val="0"/>
                </a:spcAft>
                <a:buClr>
                  <a:srgbClr val="F0AB00"/>
                </a:buClr>
                <a:buSzPct val="80000"/>
                <a:defRPr/>
              </a:pPr>
              <a:endParaRPr lang="en-US" sz="2400" kern="0"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8"/>
              </a:endParaRPr>
            </a:p>
          </p:txBody>
        </p:sp>
        <p:pic>
          <p:nvPicPr>
            <p:cNvPr id="191" name="Picture 19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9464" y="1970336"/>
              <a:ext cx="938529" cy="660446"/>
            </a:xfrm>
            <a:prstGeom prst="rect">
              <a:avLst/>
            </a:prstGeom>
          </p:spPr>
        </p:pic>
      </p:grpSp>
      <p:grpSp>
        <p:nvGrpSpPr>
          <p:cNvPr id="192" name="Group 191"/>
          <p:cNvGrpSpPr/>
          <p:nvPr/>
        </p:nvGrpSpPr>
        <p:grpSpPr>
          <a:xfrm>
            <a:off x="883977" y="3993920"/>
            <a:ext cx="1112157" cy="684067"/>
            <a:chOff x="-1104464" y="3620849"/>
            <a:chExt cx="861157" cy="568191"/>
          </a:xfrm>
        </p:grpSpPr>
        <p:sp>
          <p:nvSpPr>
            <p:cNvPr id="193" name="Freeform 1231"/>
            <p:cNvSpPr/>
            <p:nvPr/>
          </p:nvSpPr>
          <p:spPr bwMode="auto">
            <a:xfrm>
              <a:off x="-1104464" y="3620849"/>
              <a:ext cx="861157" cy="568191"/>
            </a:xfrm>
            <a:custGeom>
              <a:avLst/>
              <a:gdLst>
                <a:gd name="T0" fmla="*/ 22 w 263"/>
                <a:gd name="T1" fmla="*/ 181 h 181"/>
                <a:gd name="T2" fmla="*/ 0 w 263"/>
                <a:gd name="T3" fmla="*/ 155 h 181"/>
                <a:gd name="T4" fmla="*/ 0 w 263"/>
                <a:gd name="T5" fmla="*/ 26 h 181"/>
                <a:gd name="T6" fmla="*/ 22 w 263"/>
                <a:gd name="T7" fmla="*/ 0 h 181"/>
                <a:gd name="T8" fmla="*/ 241 w 263"/>
                <a:gd name="T9" fmla="*/ 0 h 181"/>
                <a:gd name="T10" fmla="*/ 263 w 263"/>
                <a:gd name="T11" fmla="*/ 26 h 181"/>
                <a:gd name="T12" fmla="*/ 263 w 263"/>
                <a:gd name="T13" fmla="*/ 155 h 181"/>
                <a:gd name="T14" fmla="*/ 241 w 263"/>
                <a:gd name="T15" fmla="*/ 181 h 181"/>
                <a:gd name="T16" fmla="*/ 22 w 26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81">
                  <a:moveTo>
                    <a:pt x="22" y="181"/>
                  </a:moveTo>
                  <a:cubicBezTo>
                    <a:pt x="10" y="181"/>
                    <a:pt x="0" y="169"/>
                    <a:pt x="0" y="155"/>
                  </a:cubicBezTo>
                  <a:cubicBezTo>
                    <a:pt x="0" y="26"/>
                    <a:pt x="0" y="26"/>
                    <a:pt x="0" y="26"/>
                  </a:cubicBezTo>
                  <a:cubicBezTo>
                    <a:pt x="0" y="12"/>
                    <a:pt x="10" y="0"/>
                    <a:pt x="22" y="0"/>
                  </a:cubicBezTo>
                  <a:cubicBezTo>
                    <a:pt x="241" y="0"/>
                    <a:pt x="241" y="0"/>
                    <a:pt x="241" y="0"/>
                  </a:cubicBezTo>
                  <a:cubicBezTo>
                    <a:pt x="253" y="0"/>
                    <a:pt x="263" y="12"/>
                    <a:pt x="263" y="26"/>
                  </a:cubicBezTo>
                  <a:cubicBezTo>
                    <a:pt x="263" y="155"/>
                    <a:pt x="263" y="155"/>
                    <a:pt x="263" y="155"/>
                  </a:cubicBezTo>
                  <a:cubicBezTo>
                    <a:pt x="263" y="169"/>
                    <a:pt x="253" y="181"/>
                    <a:pt x="241" y="181"/>
                  </a:cubicBezTo>
                  <a:lnTo>
                    <a:pt x="22" y="181"/>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086485">
                <a:defRPr/>
              </a:pPr>
              <a:endParaRPr lang="en-US" sz="2400" kern="0">
                <a:solidFill>
                  <a:srgbClr val="000000"/>
                </a:solidFill>
                <a:latin typeface="微软雅黑" panose="020B0503020204020204" pitchFamily="34" charset="-122"/>
                <a:ea typeface="微软雅黑" panose="020B0503020204020204" pitchFamily="34" charset="-122"/>
              </a:endParaRPr>
            </a:p>
          </p:txBody>
        </p:sp>
        <p:sp>
          <p:nvSpPr>
            <p:cNvPr id="207" name="Freeform 1232"/>
            <p:cNvSpPr/>
            <p:nvPr/>
          </p:nvSpPr>
          <p:spPr bwMode="auto">
            <a:xfrm>
              <a:off x="-1057140" y="3669947"/>
              <a:ext cx="712359" cy="472855"/>
            </a:xfrm>
            <a:custGeom>
              <a:avLst/>
              <a:gdLst>
                <a:gd name="T0" fmla="*/ 225 w 225"/>
                <a:gd name="T1" fmla="*/ 141 h 151"/>
                <a:gd name="T2" fmla="*/ 215 w 225"/>
                <a:gd name="T3" fmla="*/ 151 h 151"/>
                <a:gd name="T4" fmla="*/ 10 w 225"/>
                <a:gd name="T5" fmla="*/ 151 h 151"/>
                <a:gd name="T6" fmla="*/ 0 w 225"/>
                <a:gd name="T7" fmla="*/ 141 h 151"/>
                <a:gd name="T8" fmla="*/ 0 w 225"/>
                <a:gd name="T9" fmla="*/ 10 h 151"/>
                <a:gd name="T10" fmla="*/ 10 w 225"/>
                <a:gd name="T11" fmla="*/ 0 h 151"/>
                <a:gd name="T12" fmla="*/ 215 w 225"/>
                <a:gd name="T13" fmla="*/ 0 h 151"/>
                <a:gd name="T14" fmla="*/ 225 w 225"/>
                <a:gd name="T15" fmla="*/ 10 h 151"/>
                <a:gd name="T16" fmla="*/ 225 w 225"/>
                <a:gd name="T17"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51">
                  <a:moveTo>
                    <a:pt x="225" y="141"/>
                  </a:moveTo>
                  <a:cubicBezTo>
                    <a:pt x="225" y="146"/>
                    <a:pt x="221" y="151"/>
                    <a:pt x="215" y="151"/>
                  </a:cubicBezTo>
                  <a:cubicBezTo>
                    <a:pt x="10" y="151"/>
                    <a:pt x="10" y="151"/>
                    <a:pt x="10" y="151"/>
                  </a:cubicBezTo>
                  <a:cubicBezTo>
                    <a:pt x="4" y="151"/>
                    <a:pt x="0" y="146"/>
                    <a:pt x="0" y="141"/>
                  </a:cubicBezTo>
                  <a:cubicBezTo>
                    <a:pt x="0" y="10"/>
                    <a:pt x="0" y="10"/>
                    <a:pt x="0" y="10"/>
                  </a:cubicBezTo>
                  <a:cubicBezTo>
                    <a:pt x="0" y="4"/>
                    <a:pt x="4" y="0"/>
                    <a:pt x="10" y="0"/>
                  </a:cubicBezTo>
                  <a:cubicBezTo>
                    <a:pt x="215" y="0"/>
                    <a:pt x="215" y="0"/>
                    <a:pt x="215" y="0"/>
                  </a:cubicBezTo>
                  <a:cubicBezTo>
                    <a:pt x="221" y="0"/>
                    <a:pt x="225" y="4"/>
                    <a:pt x="225" y="10"/>
                  </a:cubicBezTo>
                  <a:lnTo>
                    <a:pt x="225" y="1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086485">
                <a:defRPr/>
              </a:pPr>
              <a:endParaRPr lang="en-US" sz="2400" kern="0">
                <a:solidFill>
                  <a:srgbClr val="000000"/>
                </a:solidFill>
                <a:latin typeface="微软雅黑" panose="020B0503020204020204" pitchFamily="34" charset="-122"/>
                <a:ea typeface="微软雅黑" panose="020B0503020204020204" pitchFamily="34" charset="-122"/>
              </a:endParaRPr>
            </a:p>
          </p:txBody>
        </p:sp>
        <p:sp>
          <p:nvSpPr>
            <p:cNvPr id="265" name="Oval 1238"/>
            <p:cNvSpPr>
              <a:spLocks noChangeArrowheads="1"/>
            </p:cNvSpPr>
            <p:nvPr/>
          </p:nvSpPr>
          <p:spPr bwMode="auto">
            <a:xfrm rot="16200000">
              <a:off x="-325118" y="3885046"/>
              <a:ext cx="65285" cy="69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086485">
                <a:defRPr/>
              </a:pPr>
              <a:endParaRPr lang="en-US" sz="2400" kern="0">
                <a:solidFill>
                  <a:srgbClr val="000000"/>
                </a:solidFill>
                <a:latin typeface="微软雅黑" panose="020B0503020204020204" pitchFamily="34" charset="-122"/>
                <a:ea typeface="微软雅黑" panose="020B0503020204020204" pitchFamily="34" charset="-122"/>
              </a:endParaRPr>
            </a:p>
          </p:txBody>
        </p:sp>
      </p:grpSp>
      <p:grpSp>
        <p:nvGrpSpPr>
          <p:cNvPr id="266" name="Group 265"/>
          <p:cNvGrpSpPr/>
          <p:nvPr/>
        </p:nvGrpSpPr>
        <p:grpSpPr>
          <a:xfrm>
            <a:off x="1050318" y="5230853"/>
            <a:ext cx="814765" cy="439439"/>
            <a:chOff x="-1207513" y="5437628"/>
            <a:chExt cx="630883" cy="365001"/>
          </a:xfrm>
        </p:grpSpPr>
        <p:sp>
          <p:nvSpPr>
            <p:cNvPr id="267" name="Freeform 1234"/>
            <p:cNvSpPr/>
            <p:nvPr/>
          </p:nvSpPr>
          <p:spPr bwMode="auto">
            <a:xfrm rot="16200000">
              <a:off x="-1074572" y="5304687"/>
              <a:ext cx="365001" cy="630883"/>
            </a:xfrm>
            <a:custGeom>
              <a:avLst/>
              <a:gdLst>
                <a:gd name="T0" fmla="*/ 150 w 150"/>
                <a:gd name="T1" fmla="*/ 231 h 253"/>
                <a:gd name="T2" fmla="*/ 129 w 150"/>
                <a:gd name="T3" fmla="*/ 253 h 253"/>
                <a:gd name="T4" fmla="*/ 21 w 150"/>
                <a:gd name="T5" fmla="*/ 253 h 253"/>
                <a:gd name="T6" fmla="*/ 0 w 150"/>
                <a:gd name="T7" fmla="*/ 231 h 253"/>
                <a:gd name="T8" fmla="*/ 0 w 150"/>
                <a:gd name="T9" fmla="*/ 22 h 253"/>
                <a:gd name="T10" fmla="*/ 21 w 150"/>
                <a:gd name="T11" fmla="*/ 0 h 253"/>
                <a:gd name="T12" fmla="*/ 129 w 150"/>
                <a:gd name="T13" fmla="*/ 0 h 253"/>
                <a:gd name="T14" fmla="*/ 150 w 150"/>
                <a:gd name="T15" fmla="*/ 22 h 253"/>
                <a:gd name="T16" fmla="*/ 150 w 150"/>
                <a:gd name="T17" fmla="*/ 23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53">
                  <a:moveTo>
                    <a:pt x="150" y="231"/>
                  </a:moveTo>
                  <a:cubicBezTo>
                    <a:pt x="150" y="243"/>
                    <a:pt x="141" y="253"/>
                    <a:pt x="129" y="253"/>
                  </a:cubicBezTo>
                  <a:cubicBezTo>
                    <a:pt x="21" y="253"/>
                    <a:pt x="21" y="253"/>
                    <a:pt x="21" y="253"/>
                  </a:cubicBezTo>
                  <a:cubicBezTo>
                    <a:pt x="9" y="253"/>
                    <a:pt x="0" y="243"/>
                    <a:pt x="0" y="231"/>
                  </a:cubicBezTo>
                  <a:cubicBezTo>
                    <a:pt x="0" y="22"/>
                    <a:pt x="0" y="22"/>
                    <a:pt x="0" y="22"/>
                  </a:cubicBezTo>
                  <a:cubicBezTo>
                    <a:pt x="0" y="10"/>
                    <a:pt x="9" y="0"/>
                    <a:pt x="21" y="0"/>
                  </a:cubicBezTo>
                  <a:cubicBezTo>
                    <a:pt x="129" y="0"/>
                    <a:pt x="129" y="0"/>
                    <a:pt x="129" y="0"/>
                  </a:cubicBezTo>
                  <a:cubicBezTo>
                    <a:pt x="141" y="0"/>
                    <a:pt x="150" y="10"/>
                    <a:pt x="150" y="22"/>
                  </a:cubicBezTo>
                  <a:lnTo>
                    <a:pt x="150" y="231"/>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086485">
                <a:defRPr/>
              </a:pPr>
              <a:endParaRPr lang="en-US" sz="2400" kern="0">
                <a:solidFill>
                  <a:srgbClr val="000000"/>
                </a:solidFill>
                <a:latin typeface="微软雅黑" panose="020B0503020204020204" pitchFamily="34" charset="-122"/>
                <a:ea typeface="微软雅黑" panose="020B0503020204020204" pitchFamily="34" charset="-122"/>
              </a:endParaRPr>
            </a:p>
          </p:txBody>
        </p:sp>
        <p:sp>
          <p:nvSpPr>
            <p:cNvPr id="268" name="Rectangle 1233"/>
            <p:cNvSpPr>
              <a:spLocks noChangeArrowheads="1"/>
            </p:cNvSpPr>
            <p:nvPr/>
          </p:nvSpPr>
          <p:spPr bwMode="auto">
            <a:xfrm>
              <a:off x="-1169233" y="5599677"/>
              <a:ext cx="45719" cy="509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086485">
                <a:defRPr/>
              </a:pPr>
              <a:endParaRPr lang="en-US" sz="2400" kern="0">
                <a:solidFill>
                  <a:srgbClr val="000000"/>
                </a:solidFill>
                <a:latin typeface="微软雅黑" panose="020B0503020204020204" pitchFamily="34" charset="-122"/>
                <a:ea typeface="微软雅黑" panose="020B0503020204020204" pitchFamily="34" charset="-122"/>
              </a:endParaRPr>
            </a:p>
          </p:txBody>
        </p:sp>
        <p:sp>
          <p:nvSpPr>
            <p:cNvPr id="269" name="Rectangle 1236"/>
            <p:cNvSpPr>
              <a:spLocks noChangeArrowheads="1"/>
            </p:cNvSpPr>
            <p:nvPr/>
          </p:nvSpPr>
          <p:spPr bwMode="auto">
            <a:xfrm rot="16200000">
              <a:off x="-1047121" y="5428759"/>
              <a:ext cx="308618" cy="3852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086485">
                <a:defRPr/>
              </a:pPr>
              <a:endParaRPr lang="en-US" sz="2400" kern="0">
                <a:solidFill>
                  <a:srgbClr val="000000"/>
                </a:solidFill>
                <a:latin typeface="微软雅黑" panose="020B0503020204020204" pitchFamily="34" charset="-122"/>
                <a:ea typeface="微软雅黑" panose="020B0503020204020204" pitchFamily="34" charset="-122"/>
              </a:endParaRPr>
            </a:p>
          </p:txBody>
        </p:sp>
        <p:grpSp>
          <p:nvGrpSpPr>
            <p:cNvPr id="270" name="Group 269"/>
            <p:cNvGrpSpPr/>
            <p:nvPr/>
          </p:nvGrpSpPr>
          <p:grpSpPr>
            <a:xfrm>
              <a:off x="-668172" y="5508578"/>
              <a:ext cx="45719" cy="202664"/>
              <a:chOff x="-658646" y="5483298"/>
              <a:chExt cx="47124" cy="208892"/>
            </a:xfrm>
          </p:grpSpPr>
          <p:sp>
            <p:nvSpPr>
              <p:cNvPr id="271" name="Freeform 1235"/>
              <p:cNvSpPr/>
              <p:nvPr/>
            </p:nvSpPr>
            <p:spPr bwMode="auto">
              <a:xfrm rot="16200000">
                <a:off x="-707848" y="5597269"/>
                <a:ext cx="144123" cy="45719"/>
              </a:xfrm>
              <a:custGeom>
                <a:avLst/>
                <a:gdLst>
                  <a:gd name="T0" fmla="*/ 36 w 36"/>
                  <a:gd name="T1" fmla="*/ 5 h 11"/>
                  <a:gd name="T2" fmla="*/ 31 w 36"/>
                  <a:gd name="T3" fmla="*/ 11 h 11"/>
                  <a:gd name="T4" fmla="*/ 6 w 36"/>
                  <a:gd name="T5" fmla="*/ 11 h 11"/>
                  <a:gd name="T6" fmla="*/ 0 w 36"/>
                  <a:gd name="T7" fmla="*/ 5 h 11"/>
                  <a:gd name="T8" fmla="*/ 0 w 36"/>
                  <a:gd name="T9" fmla="*/ 5 h 11"/>
                  <a:gd name="T10" fmla="*/ 6 w 36"/>
                  <a:gd name="T11" fmla="*/ 0 h 11"/>
                  <a:gd name="T12" fmla="*/ 31 w 36"/>
                  <a:gd name="T13" fmla="*/ 0 h 11"/>
                  <a:gd name="T14" fmla="*/ 36 w 36"/>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1">
                    <a:moveTo>
                      <a:pt x="36" y="5"/>
                    </a:moveTo>
                    <a:cubicBezTo>
                      <a:pt x="36" y="8"/>
                      <a:pt x="34" y="11"/>
                      <a:pt x="31" y="11"/>
                    </a:cubicBezTo>
                    <a:cubicBezTo>
                      <a:pt x="6" y="11"/>
                      <a:pt x="6" y="11"/>
                      <a:pt x="6" y="11"/>
                    </a:cubicBezTo>
                    <a:cubicBezTo>
                      <a:pt x="3" y="11"/>
                      <a:pt x="0" y="8"/>
                      <a:pt x="0" y="5"/>
                    </a:cubicBezTo>
                    <a:cubicBezTo>
                      <a:pt x="0" y="5"/>
                      <a:pt x="0" y="5"/>
                      <a:pt x="0" y="5"/>
                    </a:cubicBezTo>
                    <a:cubicBezTo>
                      <a:pt x="0" y="2"/>
                      <a:pt x="3" y="0"/>
                      <a:pt x="6" y="0"/>
                    </a:cubicBezTo>
                    <a:cubicBezTo>
                      <a:pt x="31" y="0"/>
                      <a:pt x="31" y="0"/>
                      <a:pt x="31" y="0"/>
                    </a:cubicBezTo>
                    <a:cubicBezTo>
                      <a:pt x="34" y="0"/>
                      <a:pt x="36" y="2"/>
                      <a:pt x="36"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086485">
                  <a:defRPr/>
                </a:pPr>
                <a:endParaRPr lang="en-US" sz="2400" kern="0">
                  <a:solidFill>
                    <a:srgbClr val="000000"/>
                  </a:solidFill>
                  <a:latin typeface="微软雅黑" panose="020B0503020204020204" pitchFamily="34" charset="-122"/>
                  <a:ea typeface="微软雅黑" panose="020B0503020204020204" pitchFamily="34" charset="-122"/>
                </a:endParaRPr>
              </a:p>
            </p:txBody>
          </p:sp>
          <p:sp>
            <p:nvSpPr>
              <p:cNvPr id="272" name="Oval 1237"/>
              <p:cNvSpPr>
                <a:spLocks noChangeArrowheads="1"/>
              </p:cNvSpPr>
              <p:nvPr/>
            </p:nvSpPr>
            <p:spPr bwMode="auto">
              <a:xfrm rot="16200000">
                <a:off x="-657747" y="5482792"/>
                <a:ext cx="45719" cy="4673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086485">
                  <a:defRPr/>
                </a:pPr>
                <a:endParaRPr lang="en-US" sz="2400" kern="0">
                  <a:solidFill>
                    <a:srgbClr val="000000"/>
                  </a:solidFill>
                  <a:latin typeface="微软雅黑" panose="020B0503020204020204" pitchFamily="34" charset="-122"/>
                  <a:ea typeface="微软雅黑" panose="020B0503020204020204" pitchFamily="34" charset="-122"/>
                </a:endParaRPr>
              </a:p>
            </p:txBody>
          </p:sp>
        </p:grpSp>
      </p:grpSp>
      <p:sp>
        <p:nvSpPr>
          <p:cNvPr id="273" name="TextBox 272"/>
          <p:cNvSpPr txBox="1"/>
          <p:nvPr/>
        </p:nvSpPr>
        <p:spPr>
          <a:xfrm>
            <a:off x="2685637" y="3083117"/>
            <a:ext cx="8502889" cy="2505671"/>
          </a:xfrm>
          <a:prstGeom prst="rect">
            <a:avLst/>
          </a:prstGeom>
          <a:solidFill>
            <a:srgbClr val="FFC000">
              <a:lumMod val="20000"/>
              <a:lumOff val="80000"/>
            </a:srgbClr>
          </a:solidFill>
          <a:ln>
            <a:solidFill>
              <a:srgbClr val="FFC000">
                <a:lumMod val="20000"/>
                <a:lumOff val="80000"/>
              </a:srgbClr>
            </a:solidFill>
          </a:ln>
        </p:spPr>
        <p:txBody>
          <a:bodyPr wrap="square" lIns="45714" tIns="45714" rIns="45714" bIns="45714" rtlCol="0">
            <a:noAutofit/>
          </a:bodyPr>
          <a:lstStyle>
            <a:defPPr>
              <a:defRPr lang="de-DE"/>
            </a:defPPr>
            <a:lvl1pPr fontAlgn="base">
              <a:spcBef>
                <a:spcPct val="50000"/>
              </a:spcBef>
              <a:spcAft>
                <a:spcPct val="0"/>
              </a:spcAft>
              <a:buClr>
                <a:srgbClr val="F0AB00"/>
              </a:buClr>
              <a:buSzPct val="80000"/>
              <a:defRPr sz="1000" kern="0">
                <a:ea typeface="Arial Unicode MS" panose="020B0604020202020204" pitchFamily="34" charset="-128"/>
                <a:cs typeface="Arial Unicode MS" panose="020B0604020202020204" pitchFamily="34" charset="-128"/>
              </a:defRPr>
            </a:lvl1pPr>
          </a:lstStyle>
          <a:p>
            <a:pPr marL="0" marR="0" lvl="0" indent="0" algn="ctr" defTabSz="1086485" eaLnBrk="1" fontAlgn="base" latinLnBrk="0" hangingPunct="1">
              <a:lnSpc>
                <a:spcPct val="100000"/>
              </a:lnSpc>
              <a:spcBef>
                <a:spcPct val="50000"/>
              </a:spcBef>
              <a:spcAft>
                <a:spcPct val="0"/>
              </a:spcAft>
              <a:buClr>
                <a:srgbClr val="F0AB00"/>
              </a:buClr>
              <a:buSzPct val="80000"/>
              <a:buFontTx/>
              <a:buNone/>
              <a:defRPr/>
            </a:pPr>
            <a:r>
              <a:rPr kumimoji="0" 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SAP HANA</a:t>
            </a: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rPr>
              <a:t>平台</a:t>
            </a:r>
            <a:endParaRPr kumimoji="0" 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74" name="Group 273"/>
          <p:cNvGrpSpPr/>
          <p:nvPr/>
        </p:nvGrpSpPr>
        <p:grpSpPr>
          <a:xfrm>
            <a:off x="2852341" y="3439638"/>
            <a:ext cx="8171486" cy="1924067"/>
            <a:chOff x="1723993" y="3137637"/>
            <a:chExt cx="6327286" cy="1598145"/>
          </a:xfrm>
        </p:grpSpPr>
        <p:sp>
          <p:nvSpPr>
            <p:cNvPr id="275" name="TextBox 274"/>
            <p:cNvSpPr txBox="1"/>
            <p:nvPr/>
          </p:nvSpPr>
          <p:spPr>
            <a:xfrm>
              <a:off x="1723993" y="3137637"/>
              <a:ext cx="6327286" cy="325555"/>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SQL, </a:t>
              </a:r>
              <a:r>
                <a:rPr kumimoji="0" lang="en-US" sz="1400" b="1"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SQLScript</a:t>
              </a:r>
              <a:r>
                <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JavaScript</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6" name="TextBox 275"/>
            <p:cNvSpPr txBox="1"/>
            <p:nvPr/>
          </p:nvSpPr>
          <p:spPr>
            <a:xfrm>
              <a:off x="1723993" y="4410227"/>
              <a:ext cx="6327286" cy="325555"/>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复制、流处理和</a:t>
              </a:r>
              <a:r>
                <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ETL</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集成服务</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77" name="Group 276"/>
            <p:cNvGrpSpPr/>
            <p:nvPr/>
          </p:nvGrpSpPr>
          <p:grpSpPr>
            <a:xfrm>
              <a:off x="1723993" y="3527033"/>
              <a:ext cx="6327286" cy="828253"/>
              <a:chOff x="1723993" y="3527033"/>
              <a:chExt cx="6327286" cy="828253"/>
            </a:xfrm>
          </p:grpSpPr>
          <p:sp>
            <p:nvSpPr>
              <p:cNvPr id="278" name="TextBox 277"/>
              <p:cNvSpPr txBox="1"/>
              <p:nvPr/>
            </p:nvSpPr>
            <p:spPr>
              <a:xfrm>
                <a:off x="1723993" y="3528162"/>
                <a:ext cx="1244632" cy="390840"/>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空间</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9" name="TextBox 278"/>
              <p:cNvSpPr txBox="1"/>
              <p:nvPr/>
            </p:nvSpPr>
            <p:spPr>
              <a:xfrm>
                <a:off x="1723993" y="3964446"/>
                <a:ext cx="1244632" cy="390840"/>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业务功能库</a:t>
                </a: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(BFL)</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0" name="TextBox 279"/>
              <p:cNvSpPr txBox="1"/>
              <p:nvPr/>
            </p:nvSpPr>
            <p:spPr>
              <a:xfrm>
                <a:off x="2994656" y="3527033"/>
                <a:ext cx="1244632" cy="390840"/>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搜索</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1" name="TextBox 280"/>
              <p:cNvSpPr txBox="1"/>
              <p:nvPr/>
            </p:nvSpPr>
            <p:spPr>
              <a:xfrm>
                <a:off x="4265320" y="3527210"/>
                <a:ext cx="1244632" cy="390840"/>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文本挖掘</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2" name="TextBox 281"/>
              <p:cNvSpPr txBox="1"/>
              <p:nvPr/>
            </p:nvSpPr>
            <p:spPr>
              <a:xfrm>
                <a:off x="2994656" y="3964446"/>
                <a:ext cx="1244632" cy="390840"/>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预测分析库</a:t>
                </a: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(AFL)</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3" name="TextBox 282"/>
              <p:cNvSpPr txBox="1"/>
              <p:nvPr/>
            </p:nvSpPr>
            <p:spPr>
              <a:xfrm>
                <a:off x="4265320" y="3964446"/>
                <a:ext cx="1244632" cy="390840"/>
              </a:xfrm>
              <a:prstGeom prst="rect">
                <a:avLst/>
              </a:prstGeom>
              <a:solidFill>
                <a:srgbClr val="FF0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数据库服务</a:t>
                </a:r>
                <a:endParaRPr kumimoji="0" 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84" name="TextBox 283"/>
              <p:cNvSpPr txBox="1"/>
              <p:nvPr/>
            </p:nvSpPr>
            <p:spPr>
              <a:xfrm>
                <a:off x="5535983" y="3527210"/>
                <a:ext cx="1244632" cy="390840"/>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存储过程和数据模型</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5" name="TextBox 284"/>
              <p:cNvSpPr txBox="1"/>
              <p:nvPr/>
            </p:nvSpPr>
            <p:spPr>
              <a:xfrm>
                <a:off x="5535983" y="3964446"/>
                <a:ext cx="1244632" cy="390840"/>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计划引擎</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6" name="TextBox 285"/>
              <p:cNvSpPr txBox="1"/>
              <p:nvPr/>
            </p:nvSpPr>
            <p:spPr>
              <a:xfrm>
                <a:off x="6806647" y="3964446"/>
                <a:ext cx="1244632" cy="390840"/>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规则引擎</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7" name="TextBox 286"/>
              <p:cNvSpPr txBox="1"/>
              <p:nvPr/>
            </p:nvSpPr>
            <p:spPr>
              <a:xfrm>
                <a:off x="6806647" y="3528162"/>
                <a:ext cx="1244632" cy="390840"/>
              </a:xfrm>
              <a:prstGeom prst="rect">
                <a:avLst/>
              </a:prstGeom>
              <a:solidFill>
                <a:srgbClr val="FFC000"/>
              </a:solidFill>
              <a:ln cap="rnd">
                <a:solidFill>
                  <a:srgbClr val="FFC000"/>
                </a:solidFill>
              </a:ln>
              <a:effectLst>
                <a:softEdge rad="0"/>
              </a:effectLst>
            </p:spPr>
            <p:txBody>
              <a:bodyPr wrap="square" lIns="45720" tIns="45720" rIns="45720" bIns="45720" rtlCol="0" anchor="ctr" anchorCtr="0">
                <a:noAutofit/>
              </a:bodyPr>
              <a:lstStyle/>
              <a:p>
                <a:pPr marL="0" marR="0" lvl="0" indent="0" algn="ctr" defTabSz="108648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应用和</a:t>
                </a: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UI</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a:t>
                </a:r>
                <a:endParaRPr kumimoji="0" 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Rectangle 14"/>
          <p:cNvSpPr>
            <a:spLocks noChangeArrowheads="1"/>
          </p:cNvSpPr>
          <p:nvPr/>
        </p:nvSpPr>
        <p:spPr bwMode="gray">
          <a:xfrm>
            <a:off x="1500362" y="3444950"/>
            <a:ext cx="7287379" cy="807814"/>
          </a:xfrm>
          <a:prstGeom prst="rect">
            <a:avLst/>
          </a:prstGeom>
          <a:solidFill>
            <a:schemeClr val="accent3">
              <a:lumMod val="75000"/>
            </a:schemeClr>
          </a:solidFill>
          <a:ln w="12700">
            <a:noFill/>
            <a:round/>
          </a:ln>
          <a:effectLst>
            <a:outerShdw blurRad="25400" dist="19050" dir="5400000" algn="t" rotWithShape="0">
              <a:prstClr val="black">
                <a:alpha val="40000"/>
              </a:prstClr>
            </a:outerShdw>
          </a:effectLst>
        </p:spPr>
        <p:txBody>
          <a:bodyPr wrap="none" lIns="36000" tIns="36000" rIns="36000" bIns="36000" anchor="ctr" anchorCtr="0"/>
          <a:lstStyle/>
          <a:p>
            <a:pPr marL="88900"/>
            <a:r>
              <a:rPr lang="en-US" sz="1400" kern="0" dirty="0">
                <a:solidFill>
                  <a:schemeClr val="bg1"/>
                </a:solidFill>
                <a:latin typeface="+mn-lt"/>
                <a:ea typeface="Arial Unicode MS" panose="020B0604020202020204" pitchFamily="34" charset="-128"/>
                <a:cs typeface="Arial Unicode MS" panose="020B0604020202020204" pitchFamily="34" charset="-128"/>
              </a:rPr>
              <a:t>Parallel</a:t>
            </a:r>
            <a:br>
              <a:rPr lang="en-US" sz="1400" kern="0" dirty="0">
                <a:solidFill>
                  <a:schemeClr val="bg1"/>
                </a:solidFill>
                <a:latin typeface="+mn-lt"/>
                <a:ea typeface="Arial Unicode MS" panose="020B0604020202020204" pitchFamily="34" charset="-128"/>
                <a:cs typeface="Arial Unicode MS" panose="020B0604020202020204" pitchFamily="34" charset="-128"/>
              </a:rPr>
            </a:br>
            <a:r>
              <a:rPr lang="en-US" sz="1400" kern="0" dirty="0">
                <a:solidFill>
                  <a:schemeClr val="bg1"/>
                </a:solidFill>
                <a:latin typeface="+mn-lt"/>
                <a:ea typeface="Arial Unicode MS" panose="020B0604020202020204" pitchFamily="34" charset="-128"/>
                <a:cs typeface="Arial Unicode MS" panose="020B0604020202020204" pitchFamily="34" charset="-128"/>
              </a:rPr>
              <a:t>Processing Engines</a:t>
            </a:r>
            <a:endParaRPr lang="en-US" sz="1400" dirty="0">
              <a:solidFill>
                <a:srgbClr val="FFFFFF"/>
              </a:solidFill>
              <a:latin typeface="+mn-lt"/>
            </a:endParaRPr>
          </a:p>
        </p:txBody>
      </p:sp>
      <p:sp>
        <p:nvSpPr>
          <p:cNvPr id="248" name="Rectangle 247"/>
          <p:cNvSpPr/>
          <p:nvPr/>
        </p:nvSpPr>
        <p:spPr bwMode="gray">
          <a:xfrm>
            <a:off x="1500361" y="5121392"/>
            <a:ext cx="7287380" cy="320766"/>
          </a:xfrm>
          <a:prstGeom prst="rect">
            <a:avLst/>
          </a:prstGeom>
          <a:solidFill>
            <a:schemeClr val="accent3">
              <a:lumMod val="75000"/>
            </a:schemeClr>
          </a:solidFill>
          <a:ln w="12700">
            <a:noFill/>
            <a:round/>
          </a:ln>
          <a:effectLst>
            <a:outerShdw blurRad="25400" dist="19050" dir="5400000" algn="t" rotWithShape="0">
              <a:prstClr val="black">
                <a:alpha val="40000"/>
              </a:prstClr>
            </a:outerShdw>
          </a:effectLst>
        </p:spPr>
        <p:txBody>
          <a:bodyPr wrap="none" lIns="36000" tIns="36000" rIns="36000" bIns="36000" anchor="ctr" anchorCtr="0"/>
          <a:lstStyle/>
          <a:p>
            <a:pPr marL="88900"/>
            <a:r>
              <a:rPr lang="en-US" sz="1400" dirty="0">
                <a:solidFill>
                  <a:srgbClr val="FFFFFF"/>
                </a:solidFill>
              </a:rPr>
              <a:t>Certified Hardware</a:t>
            </a:r>
            <a:endParaRPr lang="en-US" sz="1400" dirty="0">
              <a:solidFill>
                <a:srgbClr val="FFFFFF"/>
              </a:solidFill>
            </a:endParaRPr>
          </a:p>
        </p:txBody>
      </p:sp>
      <p:sp>
        <p:nvSpPr>
          <p:cNvPr id="29" name="Right Arrow 28"/>
          <p:cNvSpPr/>
          <p:nvPr/>
        </p:nvSpPr>
        <p:spPr bwMode="gray">
          <a:xfrm>
            <a:off x="4026005" y="5655816"/>
            <a:ext cx="2740262" cy="218530"/>
          </a:xfrm>
          <a:prstGeom prst="rightArrow">
            <a:avLst/>
          </a:prstGeom>
          <a:solidFill>
            <a:schemeClr val="bg2">
              <a:lumMod val="50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p:txBody>
          <a:bodyPr/>
          <a:lstStyle/>
          <a:p>
            <a:r>
              <a:rPr lang="en-US" dirty="0">
                <a:solidFill>
                  <a:srgbClr val="666666"/>
                </a:solidFill>
                <a:latin typeface="微软雅黑" panose="020B0503020204020204" pitchFamily="34" charset="-122"/>
                <a:ea typeface="微软雅黑" panose="020B0503020204020204" pitchFamily="34" charset="-122"/>
              </a:rPr>
              <a:t>SAP HANA </a:t>
            </a:r>
            <a:r>
              <a:rPr lang="zh-CN" altLang="en-US" dirty="0">
                <a:solidFill>
                  <a:srgbClr val="666666"/>
                </a:solidFill>
                <a:latin typeface="微软雅黑" panose="020B0503020204020204" pitchFamily="34" charset="-122"/>
                <a:ea typeface="微软雅黑" panose="020B0503020204020204" pitchFamily="34" charset="-122"/>
              </a:rPr>
              <a:t>创新平台集成架构</a:t>
            </a:r>
            <a:endParaRPr lang="en-US" dirty="0">
              <a:solidFill>
                <a:srgbClr val="666666"/>
              </a:solidFill>
              <a:latin typeface="微软雅黑" panose="020B0503020204020204" pitchFamily="34" charset="-122"/>
              <a:ea typeface="微软雅黑" panose="020B0503020204020204" pitchFamily="34" charset="-122"/>
            </a:endParaRPr>
          </a:p>
        </p:txBody>
      </p:sp>
      <p:sp>
        <p:nvSpPr>
          <p:cNvPr id="12" name="Rectangle 14"/>
          <p:cNvSpPr>
            <a:spLocks noChangeArrowheads="1"/>
          </p:cNvSpPr>
          <p:nvPr/>
        </p:nvSpPr>
        <p:spPr bwMode="gray">
          <a:xfrm>
            <a:off x="1500362" y="2709550"/>
            <a:ext cx="7287379" cy="684000"/>
          </a:xfrm>
          <a:prstGeom prst="rect">
            <a:avLst/>
          </a:prstGeom>
          <a:solidFill>
            <a:schemeClr val="accent3"/>
          </a:solidFill>
          <a:ln w="12700">
            <a:noFill/>
            <a:round/>
          </a:ln>
          <a:effectLst>
            <a:outerShdw blurRad="25400" dist="19050" dir="5400000" algn="t" rotWithShape="0">
              <a:prstClr val="black">
                <a:alpha val="40000"/>
              </a:prstClr>
            </a:outerShdw>
          </a:effectLst>
        </p:spPr>
        <p:txBody>
          <a:bodyPr wrap="none" lIns="36000" tIns="36000" rIns="36000" bIns="36000" anchor="ctr" anchorCtr="0"/>
          <a:lstStyle/>
          <a:p>
            <a:pPr marL="88900"/>
            <a:r>
              <a:rPr lang="en-US" sz="1400" dirty="0">
                <a:solidFill>
                  <a:srgbClr val="FFFFFF"/>
                </a:solidFill>
                <a:latin typeface="+mn-lt"/>
              </a:rPr>
              <a:t>Application</a:t>
            </a:r>
            <a:endParaRPr lang="en-US" sz="1400" dirty="0">
              <a:solidFill>
                <a:srgbClr val="FFFFFF"/>
              </a:solidFill>
              <a:latin typeface="+mn-lt"/>
            </a:endParaRPr>
          </a:p>
        </p:txBody>
      </p:sp>
      <p:sp>
        <p:nvSpPr>
          <p:cNvPr id="13" name="Rectangle 14"/>
          <p:cNvSpPr>
            <a:spLocks noChangeArrowheads="1"/>
          </p:cNvSpPr>
          <p:nvPr/>
        </p:nvSpPr>
        <p:spPr bwMode="gray">
          <a:xfrm>
            <a:off x="1500361" y="4295169"/>
            <a:ext cx="7287380" cy="786478"/>
          </a:xfrm>
          <a:prstGeom prst="rect">
            <a:avLst/>
          </a:prstGeom>
          <a:solidFill>
            <a:schemeClr val="accent3">
              <a:lumMod val="75000"/>
            </a:schemeClr>
          </a:solidFill>
          <a:ln w="12700">
            <a:noFill/>
            <a:round/>
          </a:ln>
          <a:effectLst>
            <a:outerShdw blurRad="25400" dist="19050" dir="5400000" algn="t" rotWithShape="0">
              <a:prstClr val="black">
                <a:alpha val="40000"/>
              </a:prstClr>
            </a:outerShdw>
          </a:effectLst>
        </p:spPr>
        <p:txBody>
          <a:bodyPr wrap="none" lIns="36000" tIns="36000" rIns="36000" bIns="36000" anchor="ctr" anchorCtr="0"/>
          <a:lstStyle/>
          <a:p>
            <a:pPr marL="88900"/>
            <a:r>
              <a:rPr lang="en-US" sz="1400" dirty="0">
                <a:solidFill>
                  <a:srgbClr val="FFFFFF"/>
                </a:solidFill>
                <a:latin typeface="+mn-lt"/>
              </a:rPr>
              <a:t>Data Stores</a:t>
            </a:r>
            <a:endParaRPr lang="en-US" sz="1400" dirty="0">
              <a:solidFill>
                <a:srgbClr val="FFFFFF"/>
              </a:solidFill>
              <a:latin typeface="+mn-lt"/>
            </a:endParaRPr>
          </a:p>
        </p:txBody>
      </p:sp>
      <p:sp>
        <p:nvSpPr>
          <p:cNvPr id="56" name="Flowchart: Magnetic Disk 89"/>
          <p:cNvSpPr/>
          <p:nvPr/>
        </p:nvSpPr>
        <p:spPr bwMode="gray">
          <a:xfrm>
            <a:off x="3163739" y="5563814"/>
            <a:ext cx="900000" cy="368593"/>
          </a:xfrm>
          <a:prstGeom prst="flowChartMagneticDisk">
            <a:avLst/>
          </a:prstGeom>
          <a:solidFill>
            <a:schemeClr val="bg2">
              <a:lumMod val="50000"/>
            </a:schemeClr>
          </a:solidFill>
          <a:ln w="6350" algn="ctr">
            <a:solidFill>
              <a:srgbClr val="FFFFFF"/>
            </a:solidFill>
            <a:miter lim="800000"/>
          </a:ln>
        </p:spPr>
        <p:txBody>
          <a:bodyPr wrap="none" lIns="119983" tIns="108000" rIns="119983" bIns="72000" rtlCol="0" anchor="ctr"/>
          <a:lstStyle/>
          <a:p>
            <a:pPr algn="ctr" defTabSz="1219200" fontAlgn="base">
              <a:spcBef>
                <a:spcPct val="50000"/>
              </a:spcBef>
              <a:spcAft>
                <a:spcPct val="0"/>
              </a:spcAft>
              <a:buClr>
                <a:srgbClr val="F0AB00"/>
              </a:buClr>
              <a:buSzPct val="80000"/>
            </a:pPr>
            <a:r>
              <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t>Internet</a:t>
            </a:r>
            <a:br>
              <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br>
            <a:r>
              <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t>of Things</a:t>
            </a:r>
            <a:endPar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62" name="Rectangle 61"/>
          <p:cNvSpPr/>
          <p:nvPr/>
        </p:nvSpPr>
        <p:spPr>
          <a:xfrm>
            <a:off x="1500362" y="1967003"/>
            <a:ext cx="7287379" cy="684000"/>
          </a:xfrm>
          <a:prstGeom prst="rect">
            <a:avLst/>
          </a:prstGeom>
          <a:solidFill>
            <a:schemeClr val="tx2">
              <a:lumMod val="40000"/>
              <a:lumOff val="60000"/>
            </a:schemeClr>
          </a:solidFill>
          <a:ln w="19050" cap="flat" cmpd="sng" algn="ctr">
            <a:noFill/>
            <a:prstDash val="solid"/>
          </a:ln>
          <a:effectLst/>
        </p:spPr>
        <p:txBody>
          <a:bodyPr lIns="102396" tIns="51198" rIns="102396" bIns="51198" rtlCol="0" anchor="ctr"/>
          <a:lstStyle/>
          <a:p>
            <a:pPr>
              <a:defRPr/>
            </a:pPr>
            <a:r>
              <a:rPr lang="en-US" sz="1400" kern="0" dirty="0">
                <a:solidFill>
                  <a:schemeClr val="bg1"/>
                </a:solidFill>
                <a:latin typeface="+mn-lt"/>
              </a:rPr>
              <a:t>UI</a:t>
            </a:r>
            <a:endParaRPr lang="en-US" sz="1400" kern="0" dirty="0">
              <a:solidFill>
                <a:schemeClr val="bg1"/>
              </a:solidFill>
              <a:latin typeface="+mn-lt"/>
            </a:endParaRPr>
          </a:p>
        </p:txBody>
      </p:sp>
      <p:sp>
        <p:nvSpPr>
          <p:cNvPr id="63" name="Rectangle 62"/>
          <p:cNvSpPr/>
          <p:nvPr/>
        </p:nvSpPr>
        <p:spPr bwMode="gray">
          <a:xfrm>
            <a:off x="3134360" y="2100513"/>
            <a:ext cx="1419281" cy="434572"/>
          </a:xfrm>
          <a:prstGeom prst="rect">
            <a:avLst/>
          </a:prstGeom>
          <a:solidFill>
            <a:srgbClr val="FFFFFF">
              <a:alpha val="72000"/>
            </a:srgbClr>
          </a:solidFill>
          <a:ln w="10000" cap="flat" cmpd="sng" algn="ctr">
            <a:noFill/>
            <a:prstDash val="solid"/>
          </a:ln>
          <a:effectLst/>
        </p:spPr>
        <p:txBody>
          <a:bodyPr lIns="100784" tIns="80627" rIns="100784" bIns="80627" rtlCol="0" anchor="ctr"/>
          <a:lstStyle/>
          <a:p>
            <a:pPr algn="ctr"/>
            <a:r>
              <a:rPr lang="en-US" sz="800" b="1" dirty="0">
                <a:solidFill>
                  <a:srgbClr val="1C1C1C"/>
                </a:solidFill>
              </a:rPr>
              <a:t>SAP NetWeaver Portal</a:t>
            </a:r>
            <a:endParaRPr lang="en-US" sz="800" b="1" dirty="0">
              <a:solidFill>
                <a:srgbClr val="1C1C1C"/>
              </a:solidFill>
            </a:endParaRPr>
          </a:p>
        </p:txBody>
      </p:sp>
      <p:sp>
        <p:nvSpPr>
          <p:cNvPr id="64" name="Rectangle 63"/>
          <p:cNvSpPr/>
          <p:nvPr/>
        </p:nvSpPr>
        <p:spPr bwMode="gray">
          <a:xfrm>
            <a:off x="5030676" y="2101880"/>
            <a:ext cx="1418131" cy="433205"/>
          </a:xfrm>
          <a:prstGeom prst="rect">
            <a:avLst/>
          </a:prstGeom>
          <a:solidFill>
            <a:srgbClr val="FFFFFF">
              <a:alpha val="72000"/>
            </a:srgbClr>
          </a:solidFill>
          <a:ln w="10000" cap="flat" cmpd="sng" algn="ctr">
            <a:noFill/>
            <a:prstDash val="solid"/>
          </a:ln>
          <a:effectLst/>
        </p:spPr>
        <p:txBody>
          <a:bodyPr lIns="100784" tIns="80627" rIns="100784" bIns="80627" rtlCol="0" anchor="ctr"/>
          <a:lstStyle/>
          <a:p>
            <a:pPr algn="ctr"/>
            <a:r>
              <a:rPr lang="en-US" sz="800" b="1" dirty="0">
                <a:solidFill>
                  <a:srgbClr val="1C1C1C"/>
                </a:solidFill>
              </a:rPr>
              <a:t>SAP Fiori</a:t>
            </a:r>
            <a:br>
              <a:rPr lang="en-US" sz="800" b="1" dirty="0">
                <a:solidFill>
                  <a:srgbClr val="1C1C1C"/>
                </a:solidFill>
              </a:rPr>
            </a:br>
            <a:r>
              <a:rPr lang="en-US" sz="800" b="1" dirty="0">
                <a:solidFill>
                  <a:srgbClr val="1C1C1C"/>
                </a:solidFill>
              </a:rPr>
              <a:t>SAP UI5 / HTML 5</a:t>
            </a:r>
            <a:endParaRPr lang="en-US" sz="800" b="1" dirty="0">
              <a:solidFill>
                <a:srgbClr val="1C1C1C"/>
              </a:solidFill>
            </a:endParaRPr>
          </a:p>
        </p:txBody>
      </p:sp>
      <p:sp>
        <p:nvSpPr>
          <p:cNvPr id="65" name="Rectangle 64"/>
          <p:cNvSpPr/>
          <p:nvPr/>
        </p:nvSpPr>
        <p:spPr bwMode="gray">
          <a:xfrm>
            <a:off x="6920604" y="2101880"/>
            <a:ext cx="1418131" cy="433205"/>
          </a:xfrm>
          <a:prstGeom prst="rect">
            <a:avLst/>
          </a:prstGeom>
          <a:solidFill>
            <a:srgbClr val="FFFFFF">
              <a:alpha val="72000"/>
            </a:srgbClr>
          </a:solidFill>
          <a:ln w="10000" cap="flat" cmpd="sng" algn="ctr">
            <a:noFill/>
            <a:prstDash val="solid"/>
          </a:ln>
          <a:effectLst/>
        </p:spPr>
        <p:txBody>
          <a:bodyPr lIns="100784" tIns="80627" rIns="100784" bIns="80627" rtlCol="0" anchor="ctr"/>
          <a:lstStyle/>
          <a:p>
            <a:pPr algn="ctr"/>
            <a:r>
              <a:rPr lang="en-US" sz="800" b="1" dirty="0">
                <a:solidFill>
                  <a:srgbClr val="1C1C1C"/>
                </a:solidFill>
              </a:rPr>
              <a:t>Native  Mobile Apps</a:t>
            </a:r>
            <a:endParaRPr lang="en-US" sz="800" b="1" dirty="0">
              <a:solidFill>
                <a:srgbClr val="1C1C1C"/>
              </a:solidFill>
            </a:endParaRPr>
          </a:p>
        </p:txBody>
      </p:sp>
      <p:sp>
        <p:nvSpPr>
          <p:cNvPr id="6" name="Rectangle 5"/>
          <p:cNvSpPr/>
          <p:nvPr/>
        </p:nvSpPr>
        <p:spPr bwMode="auto">
          <a:xfrm>
            <a:off x="8846829" y="1977485"/>
            <a:ext cx="1174768" cy="2701193"/>
          </a:xfrm>
          <a:prstGeom prst="rect">
            <a:avLst/>
          </a:prstGeom>
          <a:solidFill>
            <a:schemeClr val="bg1">
              <a:lumMod val="75000"/>
            </a:schemeClr>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36000" tIns="54429" rIns="36000" bIns="54429" numCol="1" rtlCol="0" anchor="t" anchorCtr="0" compatLnSpc="1"/>
          <a:lstStyle/>
          <a:p>
            <a:pPr algn="ctr"/>
            <a:r>
              <a:rPr lang="en-US" sz="1200" dirty="0">
                <a:solidFill>
                  <a:srgbClr val="FFFFFF"/>
                </a:solidFill>
              </a:rPr>
              <a:t>Connectivity</a:t>
            </a:r>
            <a:endParaRPr lang="en-US" sz="1200" dirty="0">
              <a:solidFill>
                <a:srgbClr val="FFFFFF"/>
              </a:solidFill>
            </a:endParaRPr>
          </a:p>
        </p:txBody>
      </p:sp>
      <p:sp>
        <p:nvSpPr>
          <p:cNvPr id="67" name="Rectangle 66"/>
          <p:cNvSpPr/>
          <p:nvPr/>
        </p:nvSpPr>
        <p:spPr bwMode="gray">
          <a:xfrm>
            <a:off x="8904416" y="3208447"/>
            <a:ext cx="1044000" cy="550106"/>
          </a:xfrm>
          <a:prstGeom prst="rect">
            <a:avLst/>
          </a:prstGeom>
          <a:solidFill>
            <a:schemeClr val="bg2">
              <a:lumMod val="50000"/>
            </a:schemeClr>
          </a:solidFill>
          <a:ln w="6350" algn="ctr">
            <a:noFill/>
            <a:miter lim="800000"/>
          </a:ln>
        </p:spPr>
        <p:txBody>
          <a:bodyPr lIns="0" tIns="114311" rIns="0" bIns="114311" rtlCol="0" anchor="ctr"/>
          <a:lstStyle/>
          <a:p>
            <a:pPr algn="ctr">
              <a:spcBef>
                <a:spcPct val="50000"/>
              </a:spcBef>
              <a:buClr>
                <a:srgbClr val="F0AB00"/>
              </a:buClr>
              <a:buSzPct val="80000"/>
            </a:pPr>
            <a:r>
              <a:rPr lang="en-US" sz="800" b="1" kern="0" dirty="0">
                <a:solidFill>
                  <a:schemeClr val="bg1"/>
                </a:solidFill>
                <a:ea typeface="Arial Unicode MS" panose="020B0604020202020204" pitchFamily="34" charset="-128"/>
                <a:cs typeface="Arial Unicode MS" panose="020B0604020202020204" pitchFamily="34" charset="-128"/>
              </a:rPr>
              <a:t>SAP </a:t>
            </a:r>
            <a:br>
              <a:rPr lang="en-US" sz="800" b="1" kern="0" dirty="0">
                <a:solidFill>
                  <a:schemeClr val="bg1"/>
                </a:solidFill>
                <a:ea typeface="Arial Unicode MS" panose="020B0604020202020204" pitchFamily="34" charset="-128"/>
                <a:cs typeface="Arial Unicode MS" panose="020B0604020202020204" pitchFamily="34" charset="-128"/>
              </a:rPr>
            </a:br>
            <a:r>
              <a:rPr lang="en-US" sz="800" b="1" kern="0" dirty="0">
                <a:solidFill>
                  <a:schemeClr val="bg1"/>
                </a:solidFill>
                <a:ea typeface="Arial Unicode MS" panose="020B0604020202020204" pitchFamily="34" charset="-128"/>
                <a:cs typeface="Arial Unicode MS" panose="020B0604020202020204" pitchFamily="34" charset="-128"/>
              </a:rPr>
              <a:t>HANA Cloud Integration</a:t>
            </a:r>
            <a:endParaRPr lang="en-US" sz="800" b="1" kern="0" dirty="0">
              <a:solidFill>
                <a:srgbClr val="FFFFFF"/>
              </a:solidFill>
              <a:ea typeface="Arial Unicode MS" panose="020B0604020202020204" pitchFamily="34" charset="-128"/>
              <a:cs typeface="Arial Unicode MS" panose="020B0604020202020204" pitchFamily="34" charset="-128"/>
            </a:endParaRPr>
          </a:p>
        </p:txBody>
      </p:sp>
      <p:sp>
        <p:nvSpPr>
          <p:cNvPr id="68" name="Rectangle 67"/>
          <p:cNvSpPr/>
          <p:nvPr/>
        </p:nvSpPr>
        <p:spPr bwMode="gray">
          <a:xfrm>
            <a:off x="8904416" y="4105166"/>
            <a:ext cx="1044000" cy="500089"/>
          </a:xfrm>
          <a:prstGeom prst="rect">
            <a:avLst/>
          </a:prstGeom>
          <a:solidFill>
            <a:schemeClr val="bg2">
              <a:lumMod val="50000"/>
            </a:schemeClr>
          </a:solidFill>
          <a:ln w="6350" algn="ctr">
            <a:noFill/>
            <a:miter lim="800000"/>
          </a:ln>
        </p:spPr>
        <p:txBody>
          <a:bodyPr lIns="0" tIns="114311" rIns="0" bIns="114311" rtlCol="0" anchor="ctr"/>
          <a:lstStyle/>
          <a:p>
            <a:pPr algn="ctr">
              <a:spcBef>
                <a:spcPct val="50000"/>
              </a:spcBef>
              <a:buClr>
                <a:srgbClr val="F0AB00"/>
              </a:buClr>
              <a:buSzPct val="80000"/>
            </a:pPr>
            <a:r>
              <a:rPr lang="en-US" sz="800" b="1" kern="0" dirty="0">
                <a:solidFill>
                  <a:srgbClr val="FFFFFF"/>
                </a:solidFill>
                <a:ea typeface="Arial Unicode MS" panose="020B0604020202020204" pitchFamily="34" charset="-128"/>
                <a:cs typeface="Arial Unicode MS" panose="020B0604020202020204" pitchFamily="34" charset="-128"/>
              </a:rPr>
              <a:t>SAP Process Integration/ Orchestration</a:t>
            </a:r>
            <a:br>
              <a:rPr lang="en-US" sz="800" b="1" kern="0" dirty="0">
                <a:solidFill>
                  <a:srgbClr val="FFFFFF"/>
                </a:solidFill>
                <a:ea typeface="Arial Unicode MS" panose="020B0604020202020204" pitchFamily="34" charset="-128"/>
                <a:cs typeface="Arial Unicode MS" panose="020B0604020202020204" pitchFamily="34" charset="-128"/>
              </a:rPr>
            </a:br>
            <a:r>
              <a:rPr lang="en-US" sz="800" b="1" kern="0" dirty="0">
                <a:solidFill>
                  <a:srgbClr val="FFFFFF"/>
                </a:solidFill>
                <a:ea typeface="Arial Unicode MS" panose="020B0604020202020204" pitchFamily="34" charset="-128"/>
                <a:cs typeface="Arial Unicode MS" panose="020B0604020202020204" pitchFamily="34" charset="-128"/>
              </a:rPr>
              <a:t>(PI/PO)</a:t>
            </a:r>
            <a:endParaRPr lang="en-US" sz="800" b="1" kern="0" dirty="0">
              <a:solidFill>
                <a:srgbClr val="FFFFFF"/>
              </a:solidFill>
              <a:ea typeface="Arial Unicode MS" panose="020B0604020202020204" pitchFamily="34" charset="-128"/>
              <a:cs typeface="Arial Unicode MS" panose="020B0604020202020204" pitchFamily="34" charset="-128"/>
            </a:endParaRPr>
          </a:p>
        </p:txBody>
      </p:sp>
      <p:grpSp>
        <p:nvGrpSpPr>
          <p:cNvPr id="142" name="Group 141"/>
          <p:cNvGrpSpPr/>
          <p:nvPr/>
        </p:nvGrpSpPr>
        <p:grpSpPr>
          <a:xfrm>
            <a:off x="3452912" y="4431146"/>
            <a:ext cx="1100730" cy="469106"/>
            <a:chOff x="349052" y="5155435"/>
            <a:chExt cx="1027592" cy="390811"/>
          </a:xfrm>
        </p:grpSpPr>
        <p:grpSp>
          <p:nvGrpSpPr>
            <p:cNvPr id="144" name="Group 143"/>
            <p:cNvGrpSpPr/>
            <p:nvPr/>
          </p:nvGrpSpPr>
          <p:grpSpPr>
            <a:xfrm rot="10800000">
              <a:off x="744743" y="5216459"/>
              <a:ext cx="522072" cy="283093"/>
              <a:chOff x="2294348" y="1680453"/>
              <a:chExt cx="425175" cy="354848"/>
            </a:xfrm>
          </p:grpSpPr>
          <p:sp>
            <p:nvSpPr>
              <p:cNvPr id="145" name="Isosceles Triangle 144"/>
              <p:cNvSpPr/>
              <p:nvPr/>
            </p:nvSpPr>
            <p:spPr bwMode="gray">
              <a:xfrm rot="16200000">
                <a:off x="2336672" y="1652449"/>
                <a:ext cx="354848" cy="410855"/>
              </a:xfrm>
              <a:prstGeom prst="triangle">
                <a:avLst/>
              </a:prstGeom>
              <a:solidFill>
                <a:schemeClr val="bg2">
                  <a:lumMod val="50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2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6" name="Rectangle 145"/>
              <p:cNvSpPr/>
              <p:nvPr/>
            </p:nvSpPr>
            <p:spPr bwMode="gray">
              <a:xfrm>
                <a:off x="2294348" y="1788880"/>
                <a:ext cx="260031" cy="128851"/>
              </a:xfrm>
              <a:prstGeom prst="rect">
                <a:avLst/>
              </a:prstGeom>
              <a:solidFill>
                <a:schemeClr val="bg2">
                  <a:lumMod val="50000"/>
                </a:schemeClr>
              </a:solidFill>
              <a:ln w="6350" algn="ctr">
                <a:noFill/>
                <a:miter lim="800000"/>
              </a:ln>
            </p:spPr>
            <p:txBody>
              <a:bodyPr wrap="none" lIns="27432"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pPr>
                <a:endParaRPr kumimoji="0" lang="en-US" sz="800" b="1" i="0" u="none" strike="noStrike" kern="0" cap="none" spc="0" normalizeH="0" baseline="0" noProof="0" dirty="0">
                  <a:ln>
                    <a:noFill/>
                  </a:ln>
                  <a:effectLst/>
                  <a:uLnTx/>
                  <a:uFillTx/>
                  <a:ea typeface="Arial Unicode MS" panose="020B0604020202020204" pitchFamily="34" charset="-128"/>
                  <a:cs typeface="Arial Unicode MS" panose="020B0604020202020204" pitchFamily="34" charset="-128"/>
                </a:endParaRPr>
              </a:p>
            </p:txBody>
          </p:sp>
        </p:grpSp>
        <p:sp>
          <p:nvSpPr>
            <p:cNvPr id="147" name="Rectangle 146"/>
            <p:cNvSpPr/>
            <p:nvPr/>
          </p:nvSpPr>
          <p:spPr bwMode="gray">
            <a:xfrm rot="10800000">
              <a:off x="463114" y="5271336"/>
              <a:ext cx="281626" cy="173335"/>
            </a:xfrm>
            <a:prstGeom prst="rect">
              <a:avLst/>
            </a:prstGeom>
            <a:solidFill>
              <a:schemeClr val="bg1">
                <a:lumMod val="7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2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8" name="Rectangle 147"/>
            <p:cNvSpPr/>
            <p:nvPr/>
          </p:nvSpPr>
          <p:spPr bwMode="gray">
            <a:xfrm>
              <a:off x="349052" y="5155435"/>
              <a:ext cx="1027592" cy="390811"/>
            </a:xfrm>
            <a:prstGeom prst="rect">
              <a:avLst/>
            </a:prstGeom>
            <a:no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r>
                <a:rPr kumimoji="0" lang="en-US" sz="800"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rPr>
                <a:t>Event</a:t>
              </a:r>
              <a:br>
                <a:rPr kumimoji="0" lang="en-US" sz="800"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rPr>
              </a:br>
              <a:r>
                <a:rPr kumimoji="0" lang="en-US" sz="800" i="0" u="none" strike="noStrike" kern="0" cap="none" spc="0" normalizeH="0" noProof="0" dirty="0">
                  <a:ln>
                    <a:noFill/>
                  </a:ln>
                  <a:solidFill>
                    <a:schemeClr val="bg1"/>
                  </a:solidFill>
                  <a:effectLst/>
                  <a:uLnTx/>
                  <a:uFillTx/>
                  <a:ea typeface="Arial Unicode MS" panose="020B0604020202020204" pitchFamily="34" charset="-128"/>
                  <a:cs typeface="Arial Unicode MS" panose="020B0604020202020204" pitchFamily="34" charset="-128"/>
                </a:rPr>
                <a:t> </a:t>
              </a:r>
              <a:r>
                <a:rPr kumimoji="0" lang="en-US" sz="800"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rPr>
                <a:t>Streaming</a:t>
              </a:r>
              <a:endParaRPr kumimoji="0" lang="en-US" sz="800"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endParaRPr>
            </a:p>
          </p:txBody>
        </p:sp>
      </p:grpSp>
      <p:sp>
        <p:nvSpPr>
          <p:cNvPr id="153" name="Bent Arrow 152"/>
          <p:cNvSpPr/>
          <p:nvPr/>
        </p:nvSpPr>
        <p:spPr bwMode="gray">
          <a:xfrm>
            <a:off x="3372647" y="4588196"/>
            <a:ext cx="381658" cy="1020592"/>
          </a:xfrm>
          <a:prstGeom prst="bentArrow">
            <a:avLst/>
          </a:prstGeom>
          <a:solidFill>
            <a:schemeClr val="bg2">
              <a:lumMod val="50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4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36" name="Flowchart: Magnetic Disk 1"/>
          <p:cNvSpPr/>
          <p:nvPr/>
        </p:nvSpPr>
        <p:spPr bwMode="gray">
          <a:xfrm>
            <a:off x="6770761" y="5587300"/>
            <a:ext cx="1399477" cy="345107"/>
          </a:xfrm>
          <a:prstGeom prst="flowChartMagneticDisk">
            <a:avLst/>
          </a:prstGeom>
          <a:solidFill>
            <a:schemeClr val="accent2"/>
          </a:solidFill>
          <a:ln w="6350" algn="ctr">
            <a:solidFill>
              <a:srgbClr val="FFFFFF"/>
            </a:solidFill>
            <a:miter lim="800000"/>
          </a:ln>
        </p:spPr>
        <p:txBody>
          <a:bodyPr wrap="none" lIns="119983" tIns="95987" rIns="119983" bIns="95987" rtlCol="0" anchor="ctr"/>
          <a:lstStyle/>
          <a:p>
            <a:pPr algn="ctr" defTabSz="1219200" fontAlgn="base">
              <a:spcBef>
                <a:spcPct val="50000"/>
              </a:spcBef>
              <a:spcAft>
                <a:spcPct val="0"/>
              </a:spcAft>
              <a:buClr>
                <a:srgbClr val="F0AB00"/>
              </a:buClr>
              <a:buSzPct val="80000"/>
            </a:pPr>
            <a:r>
              <a:rPr lang="en-US" sz="800" b="1"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t>Hadoop</a:t>
            </a:r>
            <a:endParaRPr lang="en-US" sz="800" b="1" kern="0" dirty="0">
              <a:solidFill>
                <a:srgbClr val="FFFFFF"/>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137" name="Up-Down Arrow 136"/>
          <p:cNvSpPr/>
          <p:nvPr/>
        </p:nvSpPr>
        <p:spPr bwMode="gray">
          <a:xfrm>
            <a:off x="7397714" y="5409215"/>
            <a:ext cx="204992" cy="191296"/>
          </a:xfrm>
          <a:prstGeom prst="upDownArrow">
            <a:avLst>
              <a:gd name="adj1" fmla="val 50000"/>
              <a:gd name="adj2" fmla="val 29724"/>
            </a:avLst>
          </a:prstGeom>
          <a:solidFill>
            <a:schemeClr val="accent2"/>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38" name="Up-Down Arrow 137"/>
          <p:cNvSpPr/>
          <p:nvPr/>
        </p:nvSpPr>
        <p:spPr bwMode="gray">
          <a:xfrm rot="5400000">
            <a:off x="7340486" y="4505017"/>
            <a:ext cx="204992" cy="445082"/>
          </a:xfrm>
          <a:prstGeom prst="upDownArrow">
            <a:avLst>
              <a:gd name="adj1" fmla="val 50000"/>
              <a:gd name="adj2" fmla="val 29724"/>
            </a:avLst>
          </a:prstGeom>
          <a:solidFill>
            <a:schemeClr val="bg1">
              <a:lumMod val="50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nvGrpSpPr>
          <p:cNvPr id="95" name="Group 94"/>
          <p:cNvGrpSpPr/>
          <p:nvPr/>
        </p:nvGrpSpPr>
        <p:grpSpPr>
          <a:xfrm>
            <a:off x="7706647" y="4414024"/>
            <a:ext cx="978123" cy="560235"/>
            <a:chOff x="10637761" y="3354343"/>
            <a:chExt cx="1123023" cy="1755132"/>
          </a:xfrm>
          <a:solidFill>
            <a:schemeClr val="bg1">
              <a:lumMod val="50000"/>
            </a:schemeClr>
          </a:solidFill>
        </p:grpSpPr>
        <p:sp>
          <p:nvSpPr>
            <p:cNvPr id="159" name="Oval 158"/>
            <p:cNvSpPr/>
            <p:nvPr/>
          </p:nvSpPr>
          <p:spPr bwMode="gray">
            <a:xfrm>
              <a:off x="10637761" y="4897305"/>
              <a:ext cx="1123023" cy="212170"/>
            </a:xfrm>
            <a:prstGeom prst="ellipse">
              <a:avLst/>
            </a:prstGeom>
            <a:grpFill/>
            <a:ln w="6350" algn="ctr">
              <a:solidFill>
                <a:schemeClr val="bg1"/>
              </a:solid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55" name="Rectangle 154"/>
            <p:cNvSpPr/>
            <p:nvPr/>
          </p:nvSpPr>
          <p:spPr bwMode="gray">
            <a:xfrm>
              <a:off x="10637761" y="3474665"/>
              <a:ext cx="1123023" cy="1528176"/>
            </a:xfrm>
            <a:prstGeom prst="rect">
              <a:avLst/>
            </a:prstGeom>
            <a:grpFill/>
            <a:ln w="6350" algn="ctr">
              <a:noFill/>
              <a:miter lim="800000"/>
            </a:ln>
          </p:spPr>
          <p:txBody>
            <a:bodyPr lIns="0" tIns="72000" rIns="0" bIns="0" rtlCol="0" anchor="ctr"/>
            <a:lstStyle/>
            <a:p>
              <a:pPr marR="0" algn="ctr" defTabSz="914400" eaLnBrk="1" fontAlgn="base" latinLnBrk="0" hangingPunct="1">
                <a:lnSpc>
                  <a:spcPct val="100000"/>
                </a:lnSpc>
                <a:spcBef>
                  <a:spcPct val="50000"/>
                </a:spcBef>
                <a:spcAft>
                  <a:spcPct val="0"/>
                </a:spcAft>
                <a:buClr>
                  <a:srgbClr val="F0AB00"/>
                </a:buClr>
                <a:buSzPct val="80000"/>
              </a:pPr>
              <a:r>
                <a:rPr kumimoji="0" lang="en-US" sz="800" b="1"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rPr>
                <a:t>HANA</a:t>
              </a:r>
              <a:br>
                <a:rPr kumimoji="0" lang="en-US" sz="800" b="1"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rPr>
              </a:br>
              <a:r>
                <a:rPr kumimoji="0" lang="en-US" sz="800" b="1"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rPr>
                <a:t>Extended</a:t>
              </a:r>
              <a:br>
                <a:rPr kumimoji="0" lang="en-US" sz="800" b="1"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rPr>
              </a:br>
              <a:r>
                <a:rPr kumimoji="0" lang="en-US" sz="800" b="1"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rPr>
                <a:t>Storage</a:t>
              </a:r>
              <a:endParaRPr kumimoji="0" lang="en-US" sz="800" b="1" i="0" u="none" strike="noStrike" kern="0" cap="none" spc="0" normalizeH="0" baseline="0" noProof="0" dirty="0">
                <a:ln>
                  <a:noFill/>
                </a:ln>
                <a:solidFill>
                  <a:schemeClr val="bg1"/>
                </a:solidFill>
                <a:effectLst/>
                <a:uLnTx/>
                <a:uFillTx/>
                <a:ea typeface="Arial Unicode MS" panose="020B0604020202020204" pitchFamily="34" charset="-128"/>
                <a:cs typeface="Arial Unicode MS" panose="020B0604020202020204" pitchFamily="34" charset="-128"/>
              </a:endParaRPr>
            </a:p>
          </p:txBody>
        </p:sp>
        <p:sp>
          <p:nvSpPr>
            <p:cNvPr id="158" name="Oval 157"/>
            <p:cNvSpPr/>
            <p:nvPr/>
          </p:nvSpPr>
          <p:spPr bwMode="gray">
            <a:xfrm>
              <a:off x="10637761" y="3354343"/>
              <a:ext cx="1123023" cy="212170"/>
            </a:xfrm>
            <a:prstGeom prst="ellipse">
              <a:avLst/>
            </a:prstGeom>
            <a:grpFill/>
            <a:ln w="6350" algn="ctr">
              <a:solidFill>
                <a:schemeClr val="bg1"/>
              </a:solid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cxnSp>
          <p:nvCxnSpPr>
            <p:cNvPr id="44" name="Straight Connector 43"/>
            <p:cNvCxnSpPr>
              <a:stCxn id="158" idx="2"/>
              <a:endCxn id="159" idx="2"/>
            </p:cNvCxnSpPr>
            <p:nvPr/>
          </p:nvCxnSpPr>
          <p:spPr>
            <a:xfrm>
              <a:off x="10637761" y="3460428"/>
              <a:ext cx="0" cy="1542962"/>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158" idx="6"/>
              <a:endCxn id="159" idx="6"/>
            </p:cNvCxnSpPr>
            <p:nvPr/>
          </p:nvCxnSpPr>
          <p:spPr>
            <a:xfrm>
              <a:off x="11760784" y="3460428"/>
              <a:ext cx="0" cy="1542962"/>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3" name="Right Arrow 142"/>
          <p:cNvSpPr/>
          <p:nvPr/>
        </p:nvSpPr>
        <p:spPr bwMode="gray">
          <a:xfrm rot="16200000">
            <a:off x="5654165" y="5412145"/>
            <a:ext cx="145143" cy="161216"/>
          </a:xfrm>
          <a:prstGeom prst="rightArrow">
            <a:avLst/>
          </a:prstGeom>
          <a:solidFill>
            <a:schemeClr val="bg2">
              <a:lumMod val="50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5" name="Flowchart: Magnetic Disk 88"/>
          <p:cNvSpPr/>
          <p:nvPr/>
        </p:nvSpPr>
        <p:spPr bwMode="gray">
          <a:xfrm>
            <a:off x="4224703" y="5563814"/>
            <a:ext cx="900000" cy="368593"/>
          </a:xfrm>
          <a:prstGeom prst="flowChartMagneticDisk">
            <a:avLst/>
          </a:prstGeom>
          <a:solidFill>
            <a:schemeClr val="bg2">
              <a:lumMod val="50000"/>
            </a:schemeClr>
          </a:solidFill>
          <a:ln w="6350" algn="ctr">
            <a:solidFill>
              <a:srgbClr val="FFFFFF"/>
            </a:solidFill>
            <a:miter lim="800000"/>
          </a:ln>
        </p:spPr>
        <p:txBody>
          <a:bodyPr wrap="none" lIns="119983" tIns="108000" rIns="119983" bIns="72000" rtlCol="0" anchor="ctr"/>
          <a:lstStyle/>
          <a:p>
            <a:pPr algn="ctr" defTabSz="1219200" fontAlgn="base">
              <a:spcBef>
                <a:spcPct val="50000"/>
              </a:spcBef>
              <a:spcAft>
                <a:spcPct val="0"/>
              </a:spcAft>
              <a:buClr>
                <a:srgbClr val="F0AB00"/>
              </a:buClr>
              <a:buSzPct val="80000"/>
            </a:pPr>
            <a:r>
              <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t>Structured &amp;</a:t>
            </a:r>
            <a:br>
              <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br>
            <a:r>
              <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t>transactional data</a:t>
            </a:r>
            <a:endPar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endParaRPr>
          </a:p>
        </p:txBody>
      </p:sp>
      <p:grpSp>
        <p:nvGrpSpPr>
          <p:cNvPr id="116" name="Group 115"/>
          <p:cNvGrpSpPr/>
          <p:nvPr/>
        </p:nvGrpSpPr>
        <p:grpSpPr>
          <a:xfrm>
            <a:off x="6410111" y="3812632"/>
            <a:ext cx="288000" cy="288000"/>
            <a:chOff x="6411243" y="2014358"/>
            <a:chExt cx="480766" cy="463883"/>
          </a:xfrm>
        </p:grpSpPr>
        <p:sp>
          <p:nvSpPr>
            <p:cNvPr id="122" name="Rounded Rectangle 121"/>
            <p:cNvSpPr/>
            <p:nvPr/>
          </p:nvSpPr>
          <p:spPr bwMode="gray">
            <a:xfrm>
              <a:off x="6411243" y="2014358"/>
              <a:ext cx="480766" cy="463883"/>
            </a:xfrm>
            <a:prstGeom prst="roundRect">
              <a:avLst/>
            </a:prstGeom>
            <a:solidFill>
              <a:schemeClr val="tx2"/>
            </a:solidFill>
          </p:spPr>
          <p:txBody>
            <a:bodyPr wrap="square" rtlCol="0" anchor="ctr" anchorCtr="1">
              <a:noAutofit/>
            </a:bodyPr>
            <a:lstStyle/>
            <a:p>
              <a:pPr algn="ctr"/>
              <a:endParaRPr lang="en-US" sz="800" b="1" dirty="0">
                <a:solidFill>
                  <a:schemeClr val="bg1"/>
                </a:solidFill>
                <a:cs typeface="Arial" panose="020B0604020202020204"/>
              </a:endParaRPr>
            </a:p>
          </p:txBody>
        </p:sp>
        <p:sp>
          <p:nvSpPr>
            <p:cNvPr id="118" name="Bent Arrow 117"/>
            <p:cNvSpPr/>
            <p:nvPr/>
          </p:nvSpPr>
          <p:spPr bwMode="gray">
            <a:xfrm>
              <a:off x="6707228" y="2197994"/>
              <a:ext cx="131763" cy="164754"/>
            </a:xfrm>
            <a:prstGeom prst="bentArrow">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1" i="0" u="none" strike="noStrike" kern="0" cap="none" spc="0" normalizeH="0" baseline="0" noProof="0" dirty="0" err="1">
                <a:ln>
                  <a:noFill/>
                </a:ln>
                <a:solidFill>
                  <a:schemeClr val="bg1"/>
                </a:solidFill>
                <a:effectLst/>
                <a:uLnTx/>
                <a:uFillTx/>
                <a:ea typeface="Arial Unicode MS" panose="020B0604020202020204" pitchFamily="34" charset="-128"/>
                <a:cs typeface="Arial Unicode MS" panose="020B0604020202020204" pitchFamily="34" charset="-128"/>
              </a:endParaRPr>
            </a:p>
          </p:txBody>
        </p:sp>
        <p:sp>
          <p:nvSpPr>
            <p:cNvPr id="119" name="Bent Arrow 118"/>
            <p:cNvSpPr/>
            <p:nvPr/>
          </p:nvSpPr>
          <p:spPr bwMode="gray">
            <a:xfrm flipH="1">
              <a:off x="6515100" y="2201191"/>
              <a:ext cx="111165" cy="164754"/>
            </a:xfrm>
            <a:prstGeom prst="bentArrow">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1" i="0" u="none" strike="noStrike" kern="0" cap="none" spc="0" normalizeH="0" baseline="0" noProof="0" dirty="0" err="1">
                <a:ln>
                  <a:noFill/>
                </a:ln>
                <a:solidFill>
                  <a:schemeClr val="bg1"/>
                </a:solidFill>
                <a:effectLst/>
                <a:uLnTx/>
                <a:uFillTx/>
                <a:ea typeface="Arial Unicode MS" panose="020B0604020202020204" pitchFamily="34" charset="-128"/>
                <a:cs typeface="Arial Unicode MS" panose="020B0604020202020204" pitchFamily="34" charset="-128"/>
              </a:endParaRPr>
            </a:p>
          </p:txBody>
        </p:sp>
        <p:sp>
          <p:nvSpPr>
            <p:cNvPr id="120" name="Up Arrow 119"/>
            <p:cNvSpPr/>
            <p:nvPr/>
          </p:nvSpPr>
          <p:spPr bwMode="gray">
            <a:xfrm>
              <a:off x="6635789" y="2145406"/>
              <a:ext cx="57904" cy="220539"/>
            </a:xfrm>
            <a:prstGeom prst="upArrow">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1" i="0" u="none" strike="noStrike" kern="0" cap="none" spc="0" normalizeH="0" baseline="0" noProof="0" dirty="0" err="1">
                <a:ln>
                  <a:noFill/>
                </a:ln>
                <a:solidFill>
                  <a:schemeClr val="bg1"/>
                </a:solidFill>
                <a:effectLst/>
                <a:uLnTx/>
                <a:uFillTx/>
                <a:ea typeface="Arial Unicode MS" panose="020B0604020202020204" pitchFamily="34" charset="-128"/>
                <a:cs typeface="Arial Unicode MS" panose="020B0604020202020204" pitchFamily="34" charset="-128"/>
              </a:endParaRPr>
            </a:p>
          </p:txBody>
        </p:sp>
      </p:grpSp>
      <p:sp>
        <p:nvSpPr>
          <p:cNvPr id="157" name="Rectangle 156"/>
          <p:cNvSpPr/>
          <p:nvPr/>
        </p:nvSpPr>
        <p:spPr>
          <a:xfrm>
            <a:off x="3951003" y="4073650"/>
            <a:ext cx="422219" cy="215444"/>
          </a:xfrm>
          <a:prstGeom prst="rect">
            <a:avLst/>
          </a:prstGeom>
        </p:spPr>
        <p:txBody>
          <a:bodyPr wrap="square">
            <a:spAutoFit/>
          </a:bodyPr>
          <a:lstStyle/>
          <a:p>
            <a:pPr algn="ctr" fontAlgn="base">
              <a:spcBef>
                <a:spcPct val="50000"/>
              </a:spcBef>
              <a:spcAft>
                <a:spcPct val="0"/>
              </a:spcAft>
              <a:buClr>
                <a:srgbClr val="F0AB00"/>
              </a:buClr>
              <a:buSzPct val="80000"/>
            </a:pPr>
            <a:r>
              <a:rPr lang="en-US" sz="800" kern="0" dirty="0">
                <a:solidFill>
                  <a:schemeClr val="bg1"/>
                </a:solidFill>
                <a:ea typeface="Arial Unicode MS" panose="020B0604020202020204" pitchFamily="34" charset="-128"/>
                <a:cs typeface="Arial Narrow" panose="020B0606020202030204"/>
              </a:rPr>
              <a:t>SQL</a:t>
            </a:r>
            <a:endParaRPr lang="en-US" sz="800" kern="0" dirty="0">
              <a:solidFill>
                <a:schemeClr val="bg1"/>
              </a:solidFill>
              <a:ea typeface="Arial Unicode MS" panose="020B0604020202020204" pitchFamily="34" charset="-128"/>
              <a:cs typeface="Arial Unicode MS" panose="020B0604020202020204" pitchFamily="34" charset="-128"/>
            </a:endParaRPr>
          </a:p>
        </p:txBody>
      </p:sp>
      <p:sp>
        <p:nvSpPr>
          <p:cNvPr id="160" name="Rectangle 159"/>
          <p:cNvSpPr/>
          <p:nvPr/>
        </p:nvSpPr>
        <p:spPr>
          <a:xfrm>
            <a:off x="4374597" y="4059311"/>
            <a:ext cx="589260" cy="215444"/>
          </a:xfrm>
          <a:prstGeom prst="rect">
            <a:avLst/>
          </a:prstGeom>
        </p:spPr>
        <p:txBody>
          <a:bodyPr wrap="square">
            <a:spAutoFit/>
          </a:bodyPr>
          <a:lstStyle/>
          <a:p>
            <a:pPr algn="ctr" fontAlgn="base">
              <a:spcBef>
                <a:spcPct val="50000"/>
              </a:spcBef>
              <a:spcAft>
                <a:spcPct val="0"/>
              </a:spcAft>
              <a:buClr>
                <a:srgbClr val="F0AB00"/>
              </a:buClr>
              <a:buSzPct val="80000"/>
            </a:pPr>
            <a:r>
              <a:rPr lang="en-US" sz="800" kern="0" dirty="0">
                <a:solidFill>
                  <a:schemeClr val="bg1"/>
                </a:solidFill>
                <a:ea typeface="Arial Unicode MS" panose="020B0604020202020204" pitchFamily="34" charset="-128"/>
                <a:cs typeface="Arial Narrow" panose="020B0606020202030204"/>
              </a:rPr>
              <a:t>OLAP</a:t>
            </a:r>
            <a:endParaRPr lang="en-US" sz="800" kern="0" dirty="0">
              <a:solidFill>
                <a:schemeClr val="bg1"/>
              </a:solidFill>
              <a:ea typeface="Arial Unicode MS" panose="020B0604020202020204" pitchFamily="34" charset="-128"/>
              <a:cs typeface="Arial Unicode MS" panose="020B0604020202020204" pitchFamily="34" charset="-128"/>
            </a:endParaRPr>
          </a:p>
        </p:txBody>
      </p:sp>
      <p:sp>
        <p:nvSpPr>
          <p:cNvPr id="162" name="Rectangle 161"/>
          <p:cNvSpPr/>
          <p:nvPr/>
        </p:nvSpPr>
        <p:spPr>
          <a:xfrm>
            <a:off x="4781129" y="4061978"/>
            <a:ext cx="675476" cy="215444"/>
          </a:xfrm>
          <a:prstGeom prst="rect">
            <a:avLst/>
          </a:prstGeom>
        </p:spPr>
        <p:txBody>
          <a:bodyPr wrap="square">
            <a:spAutoFit/>
          </a:bodyPr>
          <a:lstStyle/>
          <a:p>
            <a:pPr algn="ctr" fontAlgn="base">
              <a:spcBef>
                <a:spcPct val="50000"/>
              </a:spcBef>
              <a:spcAft>
                <a:spcPct val="0"/>
              </a:spcAft>
              <a:buClr>
                <a:srgbClr val="F0AB00"/>
              </a:buClr>
              <a:buSzPct val="80000"/>
            </a:pPr>
            <a:r>
              <a:rPr lang="en-US" sz="800" kern="0" dirty="0">
                <a:solidFill>
                  <a:schemeClr val="bg1"/>
                </a:solidFill>
                <a:ea typeface="Arial Unicode MS" panose="020B0604020202020204" pitchFamily="34" charset="-128"/>
                <a:cs typeface="Arial Narrow" panose="020B0606020202030204"/>
              </a:rPr>
              <a:t>Predictive</a:t>
            </a:r>
            <a:endParaRPr lang="en-US" sz="800" kern="0" dirty="0">
              <a:solidFill>
                <a:schemeClr val="bg1"/>
              </a:solidFill>
              <a:ea typeface="Arial Unicode MS" panose="020B0604020202020204" pitchFamily="34" charset="-128"/>
              <a:cs typeface="Arial Unicode MS" panose="020B0604020202020204" pitchFamily="34" charset="-128"/>
            </a:endParaRPr>
          </a:p>
        </p:txBody>
      </p:sp>
      <p:sp>
        <p:nvSpPr>
          <p:cNvPr id="163" name="Rectangle 162"/>
          <p:cNvSpPr/>
          <p:nvPr/>
        </p:nvSpPr>
        <p:spPr>
          <a:xfrm>
            <a:off x="5243949" y="4059311"/>
            <a:ext cx="682074" cy="215444"/>
          </a:xfrm>
          <a:prstGeom prst="rect">
            <a:avLst/>
          </a:prstGeom>
        </p:spPr>
        <p:txBody>
          <a:bodyPr wrap="square">
            <a:spAutoFit/>
          </a:bodyPr>
          <a:lstStyle/>
          <a:p>
            <a:pPr algn="ctr" fontAlgn="base">
              <a:spcBef>
                <a:spcPct val="50000"/>
              </a:spcBef>
              <a:spcAft>
                <a:spcPct val="0"/>
              </a:spcAft>
              <a:buClr>
                <a:srgbClr val="F0AB00"/>
              </a:buClr>
              <a:buSzPct val="80000"/>
            </a:pPr>
            <a:r>
              <a:rPr lang="en-US" sz="800" kern="0" dirty="0">
                <a:solidFill>
                  <a:schemeClr val="bg1"/>
                </a:solidFill>
                <a:ea typeface="Arial Unicode MS" panose="020B0604020202020204" pitchFamily="34" charset="-128"/>
                <a:cs typeface="Arial Unicode MS" panose="020B0604020202020204" pitchFamily="34" charset="-128"/>
              </a:rPr>
              <a:t>Text </a:t>
            </a:r>
            <a:endParaRPr lang="en-US" sz="800" kern="0" dirty="0">
              <a:solidFill>
                <a:schemeClr val="bg1"/>
              </a:solidFill>
              <a:ea typeface="Arial Unicode MS" panose="020B0604020202020204" pitchFamily="34" charset="-128"/>
              <a:cs typeface="Arial Unicode MS" panose="020B0604020202020204" pitchFamily="34" charset="-128"/>
            </a:endParaRPr>
          </a:p>
        </p:txBody>
      </p:sp>
      <p:sp>
        <p:nvSpPr>
          <p:cNvPr id="164" name="Rectangle 163"/>
          <p:cNvSpPr/>
          <p:nvPr/>
        </p:nvSpPr>
        <p:spPr>
          <a:xfrm>
            <a:off x="5821050" y="4084664"/>
            <a:ext cx="508430" cy="215444"/>
          </a:xfrm>
          <a:prstGeom prst="rect">
            <a:avLst/>
          </a:prstGeom>
        </p:spPr>
        <p:txBody>
          <a:bodyPr wrap="square">
            <a:spAutoFit/>
          </a:bodyPr>
          <a:lstStyle/>
          <a:p>
            <a:pPr algn="ctr" fontAlgn="base">
              <a:spcBef>
                <a:spcPct val="50000"/>
              </a:spcBef>
              <a:spcAft>
                <a:spcPct val="0"/>
              </a:spcAft>
              <a:buClr>
                <a:srgbClr val="F0AB00"/>
              </a:buClr>
              <a:buSzPct val="80000"/>
            </a:pPr>
            <a:r>
              <a:rPr lang="en-US" sz="800" kern="0" dirty="0">
                <a:solidFill>
                  <a:schemeClr val="bg1"/>
                </a:solidFill>
                <a:ea typeface="Arial Unicode MS" panose="020B0604020202020204" pitchFamily="34" charset="-128"/>
                <a:cs typeface="Arial Unicode MS" panose="020B0604020202020204" pitchFamily="34" charset="-128"/>
              </a:rPr>
              <a:t>Spatial</a:t>
            </a:r>
            <a:endParaRPr lang="en-US" sz="800" kern="0" dirty="0">
              <a:solidFill>
                <a:schemeClr val="bg1"/>
              </a:solidFill>
              <a:ea typeface="Arial Unicode MS" panose="020B0604020202020204" pitchFamily="34" charset="-128"/>
              <a:cs typeface="Arial Unicode MS" panose="020B0604020202020204" pitchFamily="34" charset="-128"/>
            </a:endParaRPr>
          </a:p>
        </p:txBody>
      </p:sp>
      <p:grpSp>
        <p:nvGrpSpPr>
          <p:cNvPr id="17" name="Group 16"/>
          <p:cNvGrpSpPr/>
          <p:nvPr/>
        </p:nvGrpSpPr>
        <p:grpSpPr>
          <a:xfrm>
            <a:off x="4014251" y="3799908"/>
            <a:ext cx="288000" cy="288000"/>
            <a:chOff x="1613817" y="4344075"/>
            <a:chExt cx="438616" cy="367117"/>
          </a:xfrm>
        </p:grpSpPr>
        <p:sp>
          <p:nvSpPr>
            <p:cNvPr id="166" name="Rounded Rectangle 165"/>
            <p:cNvSpPr/>
            <p:nvPr/>
          </p:nvSpPr>
          <p:spPr bwMode="gray">
            <a:xfrm>
              <a:off x="1613817" y="4344075"/>
              <a:ext cx="438616" cy="367117"/>
            </a:xfrm>
            <a:prstGeom prst="roundRect">
              <a:avLst/>
            </a:prstGeom>
            <a:solidFill>
              <a:schemeClr val="tx2"/>
            </a:solidFill>
          </p:spPr>
          <p:txBody>
            <a:bodyPr wrap="square" rtlCol="0" anchor="ctr" anchorCtr="1">
              <a:noAutofit/>
            </a:bodyPr>
            <a:lstStyle/>
            <a:p>
              <a:pPr algn="ctr"/>
              <a:endParaRPr lang="en-US" sz="800" dirty="0">
                <a:solidFill>
                  <a:schemeClr val="bg1"/>
                </a:solidFill>
                <a:cs typeface="Arial" panose="020B0604020202020204"/>
              </a:endParaRPr>
            </a:p>
          </p:txBody>
        </p:sp>
        <p:grpSp>
          <p:nvGrpSpPr>
            <p:cNvPr id="167" name="Group 166"/>
            <p:cNvGrpSpPr/>
            <p:nvPr/>
          </p:nvGrpSpPr>
          <p:grpSpPr>
            <a:xfrm>
              <a:off x="1674148" y="4465791"/>
              <a:ext cx="321292" cy="147619"/>
              <a:chOff x="5105418" y="2797190"/>
              <a:chExt cx="918606" cy="609874"/>
            </a:xfrm>
          </p:grpSpPr>
          <p:sp>
            <p:nvSpPr>
              <p:cNvPr id="176" name="Rectangle 175"/>
              <p:cNvSpPr/>
              <p:nvPr/>
            </p:nvSpPr>
            <p:spPr>
              <a:xfrm>
                <a:off x="5105418" y="279723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7" name="Rectangle 176"/>
              <p:cNvSpPr/>
              <p:nvPr/>
            </p:nvSpPr>
            <p:spPr>
              <a:xfrm>
                <a:off x="5105418" y="294963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8" name="Rectangle 177"/>
              <p:cNvSpPr/>
              <p:nvPr/>
            </p:nvSpPr>
            <p:spPr>
              <a:xfrm>
                <a:off x="5105418" y="3102035"/>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9" name="Rectangle 178"/>
              <p:cNvSpPr/>
              <p:nvPr/>
            </p:nvSpPr>
            <p:spPr>
              <a:xfrm>
                <a:off x="5105418" y="3254358"/>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0" name="Rectangle 179"/>
              <p:cNvSpPr/>
              <p:nvPr/>
            </p:nvSpPr>
            <p:spPr>
              <a:xfrm>
                <a:off x="5334020" y="279719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1" name="Rectangle 180"/>
              <p:cNvSpPr/>
              <p:nvPr/>
            </p:nvSpPr>
            <p:spPr>
              <a:xfrm>
                <a:off x="5334020" y="2949591"/>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2" name="Rectangle 181"/>
              <p:cNvSpPr/>
              <p:nvPr/>
            </p:nvSpPr>
            <p:spPr>
              <a:xfrm>
                <a:off x="5334016" y="3101991"/>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3" name="Rectangle 182"/>
              <p:cNvSpPr/>
              <p:nvPr/>
            </p:nvSpPr>
            <p:spPr>
              <a:xfrm>
                <a:off x="5334020" y="325435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4" name="Rectangle 183"/>
              <p:cNvSpPr/>
              <p:nvPr/>
            </p:nvSpPr>
            <p:spPr>
              <a:xfrm>
                <a:off x="5566820" y="279754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5" name="Rectangle 184"/>
              <p:cNvSpPr/>
              <p:nvPr/>
            </p:nvSpPr>
            <p:spPr>
              <a:xfrm>
                <a:off x="5566820" y="294994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6" name="Rectangle 185"/>
              <p:cNvSpPr/>
              <p:nvPr/>
            </p:nvSpPr>
            <p:spPr>
              <a:xfrm>
                <a:off x="5566820" y="310234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7" name="Rectangle 186"/>
              <p:cNvSpPr/>
              <p:nvPr/>
            </p:nvSpPr>
            <p:spPr>
              <a:xfrm>
                <a:off x="5566815" y="325466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8" name="Rectangle 187"/>
              <p:cNvSpPr/>
              <p:nvPr/>
            </p:nvSpPr>
            <p:spPr>
              <a:xfrm>
                <a:off x="5795414" y="279750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9" name="Rectangle 188"/>
              <p:cNvSpPr/>
              <p:nvPr/>
            </p:nvSpPr>
            <p:spPr>
              <a:xfrm>
                <a:off x="5795423" y="294990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0" name="Rectangle 189"/>
              <p:cNvSpPr/>
              <p:nvPr/>
            </p:nvSpPr>
            <p:spPr>
              <a:xfrm>
                <a:off x="5795410" y="3102296"/>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1" name="Rectangle 190"/>
              <p:cNvSpPr/>
              <p:nvPr/>
            </p:nvSpPr>
            <p:spPr>
              <a:xfrm>
                <a:off x="5795398" y="3254652"/>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grpSp>
        <p:nvGrpSpPr>
          <p:cNvPr id="19" name="Group 18"/>
          <p:cNvGrpSpPr/>
          <p:nvPr/>
        </p:nvGrpSpPr>
        <p:grpSpPr>
          <a:xfrm>
            <a:off x="4493423" y="3811779"/>
            <a:ext cx="288000" cy="288000"/>
            <a:chOff x="2202443" y="4344076"/>
            <a:chExt cx="438616" cy="367117"/>
          </a:xfrm>
        </p:grpSpPr>
        <p:sp>
          <p:nvSpPr>
            <p:cNvPr id="168" name="Rounded Rectangle 167"/>
            <p:cNvSpPr/>
            <p:nvPr/>
          </p:nvSpPr>
          <p:spPr bwMode="gray">
            <a:xfrm>
              <a:off x="2202443" y="4344076"/>
              <a:ext cx="438616" cy="367117"/>
            </a:xfrm>
            <a:prstGeom prst="roundRect">
              <a:avLst/>
            </a:prstGeom>
            <a:solidFill>
              <a:schemeClr val="tx2"/>
            </a:solidFill>
          </p:spPr>
          <p:txBody>
            <a:bodyPr wrap="square" rtlCol="0" anchor="ctr" anchorCtr="1">
              <a:noAutofit/>
            </a:bodyPr>
            <a:lstStyle/>
            <a:p>
              <a:pPr algn="ctr"/>
              <a:endParaRPr lang="en-US" sz="800" dirty="0">
                <a:solidFill>
                  <a:schemeClr val="bg1"/>
                </a:solidFill>
                <a:cs typeface="Arial" panose="020B0604020202020204"/>
              </a:endParaRPr>
            </a:p>
          </p:txBody>
        </p:sp>
        <p:pic>
          <p:nvPicPr>
            <p:cNvPr id="169" name="Picture 9" descr="\\psf\Home\Graphic Tank\SAP 3D non-standard-71.png"/>
            <p:cNvPicPr>
              <a:picLocks noChangeAspect="1" noChangeArrowheads="1"/>
            </p:cNvPicPr>
            <p:nvPr/>
          </p:nvPicPr>
          <p:blipFill>
            <a:blip r:embed="rId1" cstate="print"/>
            <a:srcRect/>
            <a:stretch>
              <a:fillRect/>
            </a:stretch>
          </p:blipFill>
          <p:spPr bwMode="auto">
            <a:xfrm>
              <a:off x="2307816" y="4400084"/>
              <a:ext cx="229549" cy="2456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4972595" y="3814416"/>
            <a:ext cx="288000" cy="288000"/>
            <a:chOff x="2800610" y="4346713"/>
            <a:chExt cx="438616" cy="367117"/>
          </a:xfrm>
        </p:grpSpPr>
        <p:sp>
          <p:nvSpPr>
            <p:cNvPr id="170" name="Rounded Rectangle 169"/>
            <p:cNvSpPr/>
            <p:nvPr/>
          </p:nvSpPr>
          <p:spPr bwMode="gray">
            <a:xfrm>
              <a:off x="2800610" y="4346713"/>
              <a:ext cx="438616" cy="367117"/>
            </a:xfrm>
            <a:prstGeom prst="roundRect">
              <a:avLst/>
            </a:prstGeom>
            <a:solidFill>
              <a:schemeClr val="tx2"/>
            </a:solidFill>
          </p:spPr>
          <p:txBody>
            <a:bodyPr wrap="square" rtlCol="0" anchor="ctr" anchorCtr="1">
              <a:noAutofit/>
            </a:bodyPr>
            <a:lstStyle/>
            <a:p>
              <a:pPr algn="ctr"/>
              <a:endParaRPr lang="en-US" sz="800" dirty="0">
                <a:solidFill>
                  <a:schemeClr val="bg1"/>
                </a:solidFill>
                <a:cs typeface="Arial" panose="020B0604020202020204"/>
              </a:endParaRPr>
            </a:p>
          </p:txBody>
        </p:sp>
        <p:pic>
          <p:nvPicPr>
            <p:cNvPr id="171" name="Picture 9" descr="\\psf\Home\Graphic Tank\HANA Building Blocks IN BRAND-58.png"/>
            <p:cNvPicPr>
              <a:picLocks noChangeAspect="1" noChangeArrowheads="1"/>
            </p:cNvPicPr>
            <p:nvPr/>
          </p:nvPicPr>
          <p:blipFill>
            <a:blip r:embed="rId2" cstate="print"/>
            <a:srcRect/>
            <a:stretch>
              <a:fillRect/>
            </a:stretch>
          </p:blipFill>
          <p:spPr bwMode="auto">
            <a:xfrm>
              <a:off x="2851656" y="4414312"/>
              <a:ext cx="347356" cy="270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5451767" y="3812632"/>
            <a:ext cx="288000" cy="288000"/>
            <a:chOff x="3389748" y="4344929"/>
            <a:chExt cx="438616" cy="367117"/>
          </a:xfrm>
        </p:grpSpPr>
        <p:sp>
          <p:nvSpPr>
            <p:cNvPr id="172" name="Rounded Rectangle 171"/>
            <p:cNvSpPr/>
            <p:nvPr/>
          </p:nvSpPr>
          <p:spPr bwMode="gray">
            <a:xfrm>
              <a:off x="3389748" y="4344929"/>
              <a:ext cx="438616" cy="367117"/>
            </a:xfrm>
            <a:prstGeom prst="roundRect">
              <a:avLst/>
            </a:prstGeom>
            <a:solidFill>
              <a:schemeClr val="tx2"/>
            </a:solidFill>
          </p:spPr>
          <p:txBody>
            <a:bodyPr wrap="square" rtlCol="0" anchor="ctr" anchorCtr="1">
              <a:noAutofit/>
            </a:bodyPr>
            <a:lstStyle/>
            <a:p>
              <a:pPr algn="ctr"/>
              <a:endParaRPr lang="en-US" sz="800" dirty="0">
                <a:solidFill>
                  <a:schemeClr val="bg1"/>
                </a:solidFill>
                <a:cs typeface="Arial" panose="020B0604020202020204"/>
              </a:endParaRPr>
            </a:p>
          </p:txBody>
        </p:sp>
        <p:pic>
          <p:nvPicPr>
            <p:cNvPr id="173" name="Picture 8" descr="\\psf\Home\Graphic Tank\Misc 1 v2-06.png"/>
            <p:cNvPicPr>
              <a:picLocks noChangeAspect="1" noChangeArrowheads="1"/>
            </p:cNvPicPr>
            <p:nvPr/>
          </p:nvPicPr>
          <p:blipFill>
            <a:blip r:embed="rId3" cstate="print">
              <a:biLevel thresh="25000"/>
            </a:blip>
            <a:srcRect/>
            <a:stretch>
              <a:fillRect/>
            </a:stretch>
          </p:blipFill>
          <p:spPr bwMode="auto">
            <a:xfrm>
              <a:off x="3494353" y="4448769"/>
              <a:ext cx="241894" cy="2003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5930939" y="3823466"/>
            <a:ext cx="288000" cy="288000"/>
            <a:chOff x="3976687" y="4355857"/>
            <a:chExt cx="438616" cy="367117"/>
          </a:xfrm>
        </p:grpSpPr>
        <p:sp>
          <p:nvSpPr>
            <p:cNvPr id="174" name="Rounded Rectangle 173"/>
            <p:cNvSpPr/>
            <p:nvPr/>
          </p:nvSpPr>
          <p:spPr bwMode="gray">
            <a:xfrm>
              <a:off x="3976687" y="4355857"/>
              <a:ext cx="438616" cy="367117"/>
            </a:xfrm>
            <a:prstGeom prst="roundRect">
              <a:avLst/>
            </a:prstGeom>
            <a:solidFill>
              <a:schemeClr val="tx2"/>
            </a:solidFill>
          </p:spPr>
          <p:txBody>
            <a:bodyPr wrap="square" rtlCol="0" anchor="ctr" anchorCtr="1">
              <a:noAutofit/>
            </a:bodyPr>
            <a:lstStyle/>
            <a:p>
              <a:pPr algn="ctr"/>
              <a:endParaRPr lang="en-US" sz="800" dirty="0">
                <a:solidFill>
                  <a:schemeClr val="bg1"/>
                </a:solidFill>
                <a:cs typeface="Arial" panose="020B0604020202020204"/>
              </a:endParaRPr>
            </a:p>
          </p:txBody>
        </p:sp>
        <p:pic>
          <p:nvPicPr>
            <p:cNvPr id="175" name="Picture 5" descr="\\psf\Home\Graphic Tank\Misc 1 v2-50.png"/>
            <p:cNvPicPr>
              <a:picLocks noChangeAspect="1" noChangeArrowheads="1"/>
            </p:cNvPicPr>
            <p:nvPr/>
          </p:nvPicPr>
          <p:blipFill>
            <a:blip r:embed="rId4" cstate="print">
              <a:biLevel thresh="25000"/>
            </a:blip>
            <a:srcRect/>
            <a:stretch>
              <a:fillRect/>
            </a:stretch>
          </p:blipFill>
          <p:spPr bwMode="auto">
            <a:xfrm rot="835285">
              <a:off x="4090372" y="4440210"/>
              <a:ext cx="259012" cy="246173"/>
            </a:xfrm>
            <a:prstGeom prst="rect">
              <a:avLst/>
            </a:prstGeom>
            <a:noFill/>
            <a:extLst>
              <a:ext uri="{909E8E84-426E-40DD-AFC4-6F175D3DCCD1}">
                <a14:hiddenFill xmlns:a14="http://schemas.microsoft.com/office/drawing/2010/main">
                  <a:solidFill>
                    <a:srgbClr val="FFFFFF"/>
                  </a:solidFill>
                </a14:hiddenFill>
              </a:ext>
            </a:extLst>
          </p:spPr>
        </p:pic>
      </p:grpSp>
      <p:sp>
        <p:nvSpPr>
          <p:cNvPr id="193" name="Rectangle 192"/>
          <p:cNvSpPr/>
          <p:nvPr/>
        </p:nvSpPr>
        <p:spPr>
          <a:xfrm>
            <a:off x="6299570" y="4087593"/>
            <a:ext cx="521825" cy="215444"/>
          </a:xfrm>
          <a:prstGeom prst="rect">
            <a:avLst/>
          </a:prstGeom>
        </p:spPr>
        <p:txBody>
          <a:bodyPr wrap="square">
            <a:spAutoFit/>
          </a:bodyPr>
          <a:lstStyle/>
          <a:p>
            <a:pPr algn="ctr" fontAlgn="base">
              <a:spcBef>
                <a:spcPct val="50000"/>
              </a:spcBef>
              <a:spcAft>
                <a:spcPct val="0"/>
              </a:spcAft>
              <a:buClr>
                <a:srgbClr val="F0AB00"/>
              </a:buClr>
              <a:buSzPct val="80000"/>
            </a:pPr>
            <a:r>
              <a:rPr lang="en-US" sz="800" kern="0" dirty="0">
                <a:solidFill>
                  <a:schemeClr val="bg1"/>
                </a:solidFill>
                <a:ea typeface="Arial Unicode MS" panose="020B0604020202020204" pitchFamily="34" charset="-128"/>
                <a:cs typeface="Arial Unicode MS" panose="020B0604020202020204" pitchFamily="34" charset="-128"/>
              </a:rPr>
              <a:t>Rules</a:t>
            </a:r>
            <a:endParaRPr lang="en-US" sz="800" kern="0" dirty="0">
              <a:solidFill>
                <a:schemeClr val="bg1"/>
              </a:solidFill>
              <a:ea typeface="Arial Unicode MS" panose="020B0604020202020204" pitchFamily="34" charset="-128"/>
              <a:cs typeface="Arial Unicode MS" panose="020B0604020202020204" pitchFamily="34" charset="-128"/>
            </a:endParaRPr>
          </a:p>
        </p:txBody>
      </p:sp>
      <p:sp>
        <p:nvSpPr>
          <p:cNvPr id="199" name="Rectangle 198"/>
          <p:cNvSpPr/>
          <p:nvPr/>
        </p:nvSpPr>
        <p:spPr>
          <a:xfrm>
            <a:off x="6778742" y="4084869"/>
            <a:ext cx="530603" cy="215444"/>
          </a:xfrm>
          <a:prstGeom prst="rect">
            <a:avLst/>
          </a:prstGeom>
        </p:spPr>
        <p:txBody>
          <a:bodyPr wrap="square">
            <a:spAutoFit/>
          </a:bodyPr>
          <a:lstStyle/>
          <a:p>
            <a:pPr algn="ctr" fontAlgn="base">
              <a:spcBef>
                <a:spcPct val="50000"/>
              </a:spcBef>
              <a:spcAft>
                <a:spcPct val="0"/>
              </a:spcAft>
              <a:buClr>
                <a:srgbClr val="F0AB00"/>
              </a:buClr>
              <a:buSzPct val="80000"/>
            </a:pPr>
            <a:r>
              <a:rPr lang="en-US" sz="800" kern="0" dirty="0">
                <a:solidFill>
                  <a:schemeClr val="bg1"/>
                </a:solidFill>
                <a:ea typeface="Arial Unicode MS" panose="020B0604020202020204" pitchFamily="34" charset="-128"/>
                <a:cs typeface="Arial Unicode MS" panose="020B0604020202020204" pitchFamily="34" charset="-128"/>
              </a:rPr>
              <a:t>Graph</a:t>
            </a:r>
            <a:endParaRPr lang="en-US" sz="800" kern="0" dirty="0">
              <a:solidFill>
                <a:schemeClr val="bg1"/>
              </a:solidFill>
              <a:ea typeface="Arial Unicode MS" panose="020B0604020202020204" pitchFamily="34" charset="-128"/>
              <a:cs typeface="Arial Unicode MS" panose="020B0604020202020204" pitchFamily="34" charset="-128"/>
            </a:endParaRPr>
          </a:p>
        </p:txBody>
      </p:sp>
      <p:grpSp>
        <p:nvGrpSpPr>
          <p:cNvPr id="221" name="Group 220"/>
          <p:cNvGrpSpPr/>
          <p:nvPr/>
        </p:nvGrpSpPr>
        <p:grpSpPr>
          <a:xfrm>
            <a:off x="6889286" y="3812636"/>
            <a:ext cx="288000" cy="288000"/>
            <a:chOff x="4161611" y="4380562"/>
            <a:chExt cx="288000" cy="288001"/>
          </a:xfrm>
        </p:grpSpPr>
        <p:sp>
          <p:nvSpPr>
            <p:cNvPr id="195" name="Rounded Rectangle 194"/>
            <p:cNvSpPr/>
            <p:nvPr/>
          </p:nvSpPr>
          <p:spPr bwMode="gray">
            <a:xfrm>
              <a:off x="4161611" y="4380562"/>
              <a:ext cx="288000" cy="288001"/>
            </a:xfrm>
            <a:prstGeom prst="roundRect">
              <a:avLst/>
            </a:prstGeom>
            <a:solidFill>
              <a:schemeClr val="tx2"/>
            </a:solidFill>
          </p:spPr>
          <p:txBody>
            <a:bodyPr wrap="square" rtlCol="0" anchor="ctr" anchorCtr="1">
              <a:noAutofit/>
            </a:bodyPr>
            <a:lstStyle/>
            <a:p>
              <a:pPr algn="ctr"/>
              <a:endParaRPr lang="en-US" sz="800" b="1" dirty="0">
                <a:solidFill>
                  <a:schemeClr val="bg1"/>
                </a:solidFill>
                <a:cs typeface="Arial" panose="020B0604020202020204"/>
              </a:endParaRPr>
            </a:p>
          </p:txBody>
        </p:sp>
        <p:sp>
          <p:nvSpPr>
            <p:cNvPr id="38" name="Oval 37"/>
            <p:cNvSpPr/>
            <p:nvPr/>
          </p:nvSpPr>
          <p:spPr bwMode="gray">
            <a:xfrm>
              <a:off x="4241936" y="4533066"/>
              <a:ext cx="36000" cy="36000"/>
            </a:xfrm>
            <a:prstGeom prst="ellipse">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0" name="Oval 199"/>
            <p:cNvSpPr/>
            <p:nvPr/>
          </p:nvSpPr>
          <p:spPr bwMode="gray">
            <a:xfrm>
              <a:off x="4393434" y="4446611"/>
              <a:ext cx="36000" cy="36000"/>
            </a:xfrm>
            <a:prstGeom prst="ellipse">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1" name="Oval 200"/>
            <p:cNvSpPr/>
            <p:nvPr/>
          </p:nvSpPr>
          <p:spPr bwMode="gray">
            <a:xfrm>
              <a:off x="4174929" y="4534267"/>
              <a:ext cx="36000" cy="36000"/>
            </a:xfrm>
            <a:prstGeom prst="ellipse">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2" name="Oval 201"/>
            <p:cNvSpPr/>
            <p:nvPr/>
          </p:nvSpPr>
          <p:spPr bwMode="gray">
            <a:xfrm>
              <a:off x="4401992" y="4577895"/>
              <a:ext cx="36000" cy="36000"/>
            </a:xfrm>
            <a:prstGeom prst="ellipse">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3" name="Oval 202"/>
            <p:cNvSpPr/>
            <p:nvPr/>
          </p:nvSpPr>
          <p:spPr bwMode="gray">
            <a:xfrm>
              <a:off x="4337632" y="4525300"/>
              <a:ext cx="36000" cy="36000"/>
            </a:xfrm>
            <a:prstGeom prst="ellipse">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4" name="Oval 203"/>
            <p:cNvSpPr/>
            <p:nvPr/>
          </p:nvSpPr>
          <p:spPr bwMode="gray">
            <a:xfrm>
              <a:off x="4294331" y="4578932"/>
              <a:ext cx="36000" cy="36000"/>
            </a:xfrm>
            <a:prstGeom prst="ellipse">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5" name="Oval 204"/>
            <p:cNvSpPr/>
            <p:nvPr/>
          </p:nvSpPr>
          <p:spPr bwMode="gray">
            <a:xfrm>
              <a:off x="4284151" y="4447648"/>
              <a:ext cx="36000" cy="36000"/>
            </a:xfrm>
            <a:prstGeom prst="ellipse">
              <a:avLst/>
            </a:prstGeom>
            <a:solidFill>
              <a:schemeClr val="bg1"/>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cxnSp>
          <p:nvCxnSpPr>
            <p:cNvPr id="101" name="Straight Connector 100"/>
            <p:cNvCxnSpPr>
              <a:stCxn id="201" idx="6"/>
              <a:endCxn id="38" idx="2"/>
            </p:cNvCxnSpPr>
            <p:nvPr/>
          </p:nvCxnSpPr>
          <p:spPr>
            <a:xfrm flipV="1">
              <a:off x="4210929" y="4551066"/>
              <a:ext cx="31007" cy="120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38" idx="0"/>
              <a:endCxn id="205" idx="3"/>
            </p:cNvCxnSpPr>
            <p:nvPr/>
          </p:nvCxnSpPr>
          <p:spPr>
            <a:xfrm flipV="1">
              <a:off x="4259936" y="4478376"/>
              <a:ext cx="29487" cy="5469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38" idx="5"/>
              <a:endCxn id="204" idx="1"/>
            </p:cNvCxnSpPr>
            <p:nvPr/>
          </p:nvCxnSpPr>
          <p:spPr>
            <a:xfrm>
              <a:off x="4272664" y="4563794"/>
              <a:ext cx="26939" cy="2041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204" idx="6"/>
              <a:endCxn id="202" idx="2"/>
            </p:cNvCxnSpPr>
            <p:nvPr/>
          </p:nvCxnSpPr>
          <p:spPr>
            <a:xfrm flipV="1">
              <a:off x="4330331" y="4595895"/>
              <a:ext cx="71661" cy="10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204" idx="7"/>
              <a:endCxn id="203" idx="3"/>
            </p:cNvCxnSpPr>
            <p:nvPr/>
          </p:nvCxnSpPr>
          <p:spPr>
            <a:xfrm flipV="1">
              <a:off x="4325059" y="4556028"/>
              <a:ext cx="17845" cy="2817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205" idx="6"/>
              <a:endCxn id="200" idx="2"/>
            </p:cNvCxnSpPr>
            <p:nvPr/>
          </p:nvCxnSpPr>
          <p:spPr>
            <a:xfrm flipV="1">
              <a:off x="4320151" y="4464611"/>
              <a:ext cx="73283" cy="10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200" idx="4"/>
              <a:endCxn id="202" idx="0"/>
            </p:cNvCxnSpPr>
            <p:nvPr/>
          </p:nvCxnSpPr>
          <p:spPr>
            <a:xfrm>
              <a:off x="4411434" y="4482611"/>
              <a:ext cx="8558" cy="9528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205" idx="4"/>
              <a:endCxn id="203" idx="1"/>
            </p:cNvCxnSpPr>
            <p:nvPr/>
          </p:nvCxnSpPr>
          <p:spPr>
            <a:xfrm>
              <a:off x="4302151" y="4483648"/>
              <a:ext cx="40753" cy="4692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a:stCxn id="168" idx="0"/>
          </p:cNvCxnSpPr>
          <p:nvPr/>
        </p:nvCxnSpPr>
        <p:spPr>
          <a:xfrm rot="5400000" flipH="1" flipV="1">
            <a:off x="5634612" y="2575406"/>
            <a:ext cx="239184" cy="22335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0"/>
          <p:cNvCxnSpPr>
            <a:stCxn id="168" idx="0"/>
            <a:endCxn id="42" idx="3"/>
          </p:cNvCxnSpPr>
          <p:nvPr/>
        </p:nvCxnSpPr>
        <p:spPr>
          <a:xfrm rot="16200000" flipV="1">
            <a:off x="4204706" y="3379061"/>
            <a:ext cx="229329" cy="63610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146" idx="1"/>
            <a:endCxn id="27" idx="1"/>
          </p:cNvCxnSpPr>
          <p:nvPr/>
        </p:nvCxnSpPr>
        <p:spPr>
          <a:xfrm>
            <a:off x="4435996" y="4678678"/>
            <a:ext cx="158519" cy="1610"/>
          </a:xfrm>
          <a:prstGeom prst="bent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Right Arrow 148"/>
          <p:cNvSpPr/>
          <p:nvPr/>
        </p:nvSpPr>
        <p:spPr bwMode="gray">
          <a:xfrm rot="16200000">
            <a:off x="4644733" y="5422378"/>
            <a:ext cx="145145" cy="161216"/>
          </a:xfrm>
          <a:prstGeom prst="rightArrow">
            <a:avLst/>
          </a:prstGeom>
          <a:solidFill>
            <a:schemeClr val="bg2">
              <a:lumMod val="50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20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54" name="Flowchart: Magnetic Disk 1"/>
          <p:cNvSpPr/>
          <p:nvPr/>
        </p:nvSpPr>
        <p:spPr bwMode="gray">
          <a:xfrm>
            <a:off x="5282777" y="5563814"/>
            <a:ext cx="900000" cy="368593"/>
          </a:xfrm>
          <a:prstGeom prst="flowChartMagneticDisk">
            <a:avLst/>
          </a:prstGeom>
          <a:solidFill>
            <a:schemeClr val="bg2">
              <a:lumMod val="50000"/>
            </a:schemeClr>
          </a:solidFill>
          <a:ln w="6350" algn="ctr">
            <a:solidFill>
              <a:srgbClr val="FFFFFF"/>
            </a:solidFill>
            <a:miter lim="800000"/>
          </a:ln>
        </p:spPr>
        <p:txBody>
          <a:bodyPr wrap="none" lIns="119983" tIns="108000" rIns="119983" bIns="72000" rtlCol="0" anchor="ctr"/>
          <a:lstStyle/>
          <a:p>
            <a:pPr algn="ctr" defTabSz="1219200" fontAlgn="base">
              <a:spcBef>
                <a:spcPct val="50000"/>
              </a:spcBef>
              <a:spcAft>
                <a:spcPct val="0"/>
              </a:spcAft>
              <a:buClr>
                <a:srgbClr val="F0AB00"/>
              </a:buClr>
              <a:buSzPct val="80000"/>
            </a:pPr>
            <a:r>
              <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t>Un-structured</a:t>
            </a:r>
            <a:br>
              <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br>
            <a:r>
              <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rPr>
              <a:t>data</a:t>
            </a:r>
            <a:endParaRPr lang="en-US" sz="800" kern="0" dirty="0">
              <a:solidFill>
                <a:srgbClr val="FFFFFF"/>
              </a:solidFill>
              <a:latin typeface="Arial" panose="020B0604020202020204" pitchFamily="34" charset="0"/>
              <a:ea typeface="Arial Unicode MS" panose="020B0604020202020204" pitchFamily="34" charset="-128"/>
              <a:cs typeface="Arial" panose="020B0604020202020204" pitchFamily="34" charset="0"/>
            </a:endParaRPr>
          </a:p>
        </p:txBody>
      </p:sp>
      <p:grpSp>
        <p:nvGrpSpPr>
          <p:cNvPr id="246" name="Group 245"/>
          <p:cNvGrpSpPr/>
          <p:nvPr/>
        </p:nvGrpSpPr>
        <p:grpSpPr>
          <a:xfrm>
            <a:off x="4594513" y="4350471"/>
            <a:ext cx="2625928" cy="659634"/>
            <a:chOff x="2836779" y="4856117"/>
            <a:chExt cx="2347020" cy="659634"/>
          </a:xfrm>
        </p:grpSpPr>
        <p:grpSp>
          <p:nvGrpSpPr>
            <p:cNvPr id="244" name="Group 243"/>
            <p:cNvGrpSpPr/>
            <p:nvPr/>
          </p:nvGrpSpPr>
          <p:grpSpPr>
            <a:xfrm>
              <a:off x="2836779" y="4856117"/>
              <a:ext cx="2347020" cy="659634"/>
              <a:chOff x="2830430" y="4875167"/>
              <a:chExt cx="1993446" cy="589618"/>
            </a:xfrm>
          </p:grpSpPr>
          <p:pic>
            <p:nvPicPr>
              <p:cNvPr id="27" name="Picture 26" descr="\\psf\Home\Graphic Tank\SAP 3D non-standard IN BRAND-99.png"/>
              <p:cNvPicPr>
                <a:picLocks noChangeAspect="1" noChangeArrowheads="1"/>
              </p:cNvPicPr>
              <p:nvPr/>
            </p:nvPicPr>
            <p:blipFill>
              <a:blip r:embed="rId5" cstate="print"/>
              <a:srcRect/>
              <a:stretch>
                <a:fillRect/>
              </a:stretch>
            </p:blipFill>
            <p:spPr bwMode="auto">
              <a:xfrm>
                <a:off x="2830430" y="4875167"/>
                <a:ext cx="615764" cy="589618"/>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descr="\\psf\Home\Graphic Tank\SAP 3D non-standard IN BRAND-99.png"/>
              <p:cNvPicPr>
                <a:picLocks noChangeAspect="1" noChangeArrowheads="1"/>
              </p:cNvPicPr>
              <p:nvPr/>
            </p:nvPicPr>
            <p:blipFill>
              <a:blip r:embed="rId5" cstate="print"/>
              <a:srcRect/>
              <a:stretch>
                <a:fillRect/>
              </a:stretch>
            </p:blipFill>
            <p:spPr bwMode="auto">
              <a:xfrm>
                <a:off x="3287740" y="4875167"/>
                <a:ext cx="615764" cy="589618"/>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42" descr="\\psf\Home\Graphic Tank\SAP 3D non-standard IN BRAND-99.png"/>
              <p:cNvPicPr>
                <a:picLocks noChangeAspect="1" noChangeArrowheads="1"/>
              </p:cNvPicPr>
              <p:nvPr/>
            </p:nvPicPr>
            <p:blipFill>
              <a:blip r:embed="rId5" cstate="print"/>
              <a:srcRect/>
              <a:stretch>
                <a:fillRect/>
              </a:stretch>
            </p:blipFill>
            <p:spPr bwMode="auto">
              <a:xfrm>
                <a:off x="3744284" y="4875167"/>
                <a:ext cx="615764" cy="589618"/>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390" descr="\\psf\Home\Graphic Tank\SAP 3D non-standard IN BRAND-99.png"/>
              <p:cNvPicPr>
                <a:picLocks noChangeAspect="1" noChangeArrowheads="1"/>
              </p:cNvPicPr>
              <p:nvPr/>
            </p:nvPicPr>
            <p:blipFill>
              <a:blip r:embed="rId5" cstate="print"/>
              <a:srcRect/>
              <a:stretch>
                <a:fillRect/>
              </a:stretch>
            </p:blipFill>
            <p:spPr bwMode="auto">
              <a:xfrm>
                <a:off x="4208112" y="4875167"/>
                <a:ext cx="615764" cy="589618"/>
              </a:xfrm>
              <a:prstGeom prst="rect">
                <a:avLst/>
              </a:prstGeom>
              <a:noFill/>
              <a:extLst>
                <a:ext uri="{909E8E84-426E-40DD-AFC4-6F175D3DCCD1}">
                  <a14:hiddenFill xmlns:a14="http://schemas.microsoft.com/office/drawing/2010/main">
                    <a:solidFill>
                      <a:srgbClr val="FFFFFF"/>
                    </a:solidFill>
                  </a14:hiddenFill>
                </a:ext>
              </a:extLst>
            </p:spPr>
          </p:pic>
        </p:grpSp>
        <p:sp>
          <p:nvSpPr>
            <p:cNvPr id="241" name="TextBox 53"/>
            <p:cNvSpPr txBox="1"/>
            <p:nvPr/>
          </p:nvSpPr>
          <p:spPr>
            <a:xfrm>
              <a:off x="2917043" y="4929426"/>
              <a:ext cx="2185624" cy="215444"/>
            </a:xfrm>
            <a:prstGeom prst="rect">
              <a:avLst/>
            </a:prstGeom>
            <a:noFill/>
          </p:spPr>
          <p:txBody>
            <a:bodyPr wrap="square" rtlCol="0" anchor="ctr">
              <a:spAutoFit/>
            </a:bodyPr>
            <a:lstStyle>
              <a:defPPr>
                <a:defRPr lang="de-DE"/>
              </a:defPPr>
              <a:lvl1pPr marL="0" algn="l" defTabSz="914400" rtl="0" eaLnBrk="1" latinLnBrk="0" hangingPunct="1">
                <a:defRPr lang="de-DE" sz="1800" kern="1200">
                  <a:solidFill>
                    <a:schemeClr val="tx1"/>
                  </a:solidFill>
                  <a:latin typeface="Arial" panose="020B0604020202020204"/>
                  <a:ea typeface="+mn-ea"/>
                  <a:cs typeface="+mn-cs"/>
                </a:defRPr>
              </a:lvl1pPr>
              <a:lvl2pPr marL="457200" algn="l" defTabSz="914400" rtl="0" eaLnBrk="1" latinLnBrk="0" hangingPunct="1">
                <a:buClr>
                  <a:srgbClr val="FDB913"/>
                </a:buClr>
                <a:buSzPct val="100000"/>
                <a:buFont typeface="Wingdings" panose="05000000000000000000"/>
                <a:buChar char=""/>
                <a:defRPr lang="de-DE" sz="1800" kern="1200">
                  <a:solidFill>
                    <a:schemeClr val="tx1"/>
                  </a:solidFill>
                  <a:latin typeface="Arial" panose="020B0604020202020204"/>
                  <a:ea typeface="+mn-ea"/>
                  <a:cs typeface="+mn-cs"/>
                </a:defRPr>
              </a:lvl2pPr>
              <a:lvl3pPr marL="914400" algn="l" defTabSz="914400" rtl="0" eaLnBrk="1" latinLnBrk="0" hangingPunct="1">
                <a:buClr>
                  <a:srgbClr val="666666"/>
                </a:buClr>
                <a:buSzPct val="80000"/>
                <a:buFont typeface="Wingdings" panose="05000000000000000000"/>
                <a:buChar char="n"/>
                <a:defRPr lang="de-DE" sz="1400" kern="1200">
                  <a:solidFill>
                    <a:schemeClr val="tx1"/>
                  </a:solidFill>
                  <a:latin typeface="Arial" panose="020B0604020202020204"/>
                  <a:ea typeface="+mn-ea"/>
                  <a:cs typeface="+mn-cs"/>
                </a:defRPr>
              </a:lvl3pPr>
              <a:lvl4pPr marL="1371600" algn="l" defTabSz="914400" rtl="0" eaLnBrk="1" latinLnBrk="0" hangingPunct="1">
                <a:buClr>
                  <a:srgbClr val="666666"/>
                </a:buClr>
                <a:buSzPct val="80000"/>
                <a:buFont typeface="Arial" panose="020B0604020202020204"/>
                <a:buChar char=""/>
                <a:defRPr lang="de-DE" sz="1200" kern="1200">
                  <a:solidFill>
                    <a:schemeClr val="tx1"/>
                  </a:solidFill>
                  <a:latin typeface="Arial" panose="020B0604020202020204"/>
                  <a:ea typeface="+mn-ea"/>
                  <a:cs typeface="+mn-cs"/>
                </a:defRPr>
              </a:lvl4pPr>
              <a:lvl5pPr marL="1828800" algn="l" defTabSz="914400" rtl="0" eaLnBrk="1" latinLnBrk="0" hangingPunct="1">
                <a:buClr>
                  <a:srgbClr val="666666"/>
                </a:buClr>
                <a:buSzPct val="80000"/>
                <a:buFont typeface="Arial" panose="020B0604020202020204"/>
                <a:buChar char=""/>
                <a:defRPr lang="de-DE" sz="1000" kern="1200">
                  <a:solidFill>
                    <a:schemeClr val="tx1"/>
                  </a:solidFill>
                  <a:latin typeface="Arial" panose="020B0604020202020204"/>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rgbClr val="000000"/>
                  </a:solidFill>
                  <a:latin typeface="BentonSans Bold" panose="02000803000000020004" pitchFamily="2" charset="0"/>
                </a:rPr>
                <a:t>SAP HANA In-Memory</a:t>
              </a:r>
              <a:endParaRPr lang="en-US" sz="800" dirty="0">
                <a:solidFill>
                  <a:srgbClr val="000000"/>
                </a:solidFill>
                <a:latin typeface="BentonSans Bold" panose="02000803000000020004" pitchFamily="2" charset="0"/>
              </a:endParaRPr>
            </a:p>
          </p:txBody>
        </p:sp>
        <p:grpSp>
          <p:nvGrpSpPr>
            <p:cNvPr id="226" name="Group 225"/>
            <p:cNvGrpSpPr/>
            <p:nvPr/>
          </p:nvGrpSpPr>
          <p:grpSpPr>
            <a:xfrm>
              <a:off x="2963517" y="5127252"/>
              <a:ext cx="2057962" cy="242463"/>
              <a:chOff x="3341157" y="5152289"/>
              <a:chExt cx="3164058" cy="853994"/>
            </a:xfrm>
          </p:grpSpPr>
          <p:sp>
            <p:nvSpPr>
              <p:cNvPr id="224" name="Rounded Rectangle 223"/>
              <p:cNvSpPr/>
              <p:nvPr/>
            </p:nvSpPr>
            <p:spPr bwMode="gray">
              <a:xfrm>
                <a:off x="6023870" y="5152289"/>
                <a:ext cx="481345" cy="853994"/>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wrap="none" lIns="90000" tIns="72000" rIns="90000" bIns="72000" rtlCol="0" anchor="ctr"/>
              <a:lstStyle/>
              <a:p>
                <a:pPr algn="ctr" defTabSz="767715" fontAlgn="base">
                  <a:spcBef>
                    <a:spcPct val="50000"/>
                  </a:spcBef>
                  <a:spcAft>
                    <a:spcPct val="0"/>
                  </a:spcAft>
                  <a:buClr>
                    <a:srgbClr val="F0AB00"/>
                  </a:buClr>
                  <a:buSzPct val="80000"/>
                </a:pPr>
                <a:r>
                  <a:rPr lang="en-US" sz="800" kern="0" dirty="0">
                    <a:ea typeface="Arial Unicode MS" panose="020B0604020202020204" pitchFamily="34" charset="-128"/>
                    <a:cs typeface="Arial Unicode MS" panose="020B0604020202020204" pitchFamily="34" charset="-128"/>
                  </a:rPr>
                  <a:t>Row</a:t>
                </a:r>
                <a:br>
                  <a:rPr lang="en-US" sz="800" kern="0" dirty="0">
                    <a:ea typeface="Arial Unicode MS" panose="020B0604020202020204" pitchFamily="34" charset="-128"/>
                    <a:cs typeface="Arial Unicode MS" panose="020B0604020202020204" pitchFamily="34" charset="-128"/>
                  </a:rPr>
                </a:br>
                <a:r>
                  <a:rPr lang="en-US" sz="800" kern="0" dirty="0">
                    <a:ea typeface="Arial Unicode MS" panose="020B0604020202020204" pitchFamily="34" charset="-128"/>
                    <a:cs typeface="Arial Unicode MS" panose="020B0604020202020204" pitchFamily="34" charset="-128"/>
                  </a:rPr>
                  <a:t>Store</a:t>
                </a:r>
                <a:endParaRPr lang="en-US" sz="800" kern="0" dirty="0">
                  <a:ea typeface="Arial Unicode MS" panose="020B0604020202020204" pitchFamily="34" charset="-128"/>
                  <a:cs typeface="Arial Unicode MS" panose="020B0604020202020204" pitchFamily="34" charset="-128"/>
                </a:endParaRPr>
              </a:p>
            </p:txBody>
          </p:sp>
          <p:sp>
            <p:nvSpPr>
              <p:cNvPr id="225" name="Rounded Rectangle 224"/>
              <p:cNvSpPr/>
              <p:nvPr/>
            </p:nvSpPr>
            <p:spPr bwMode="gray">
              <a:xfrm>
                <a:off x="3341157" y="5152293"/>
                <a:ext cx="2582406" cy="853990"/>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algn="ctr" defTabSz="767715" fontAlgn="base">
                  <a:spcBef>
                    <a:spcPct val="50000"/>
                  </a:spcBef>
                  <a:spcAft>
                    <a:spcPct val="0"/>
                  </a:spcAft>
                  <a:buClr>
                    <a:srgbClr val="F0AB00"/>
                  </a:buClr>
                  <a:buSzPct val="80000"/>
                </a:pPr>
                <a:r>
                  <a:rPr lang="en-US" sz="800" kern="0" dirty="0">
                    <a:ea typeface="Arial Unicode MS" panose="020B0604020202020204" pitchFamily="34" charset="-128"/>
                    <a:cs typeface="Arial Unicode MS" panose="020B0604020202020204" pitchFamily="34" charset="-128"/>
                  </a:rPr>
                  <a:t>Column Store</a:t>
                </a:r>
                <a:endParaRPr lang="en-US" sz="800" kern="0" dirty="0">
                  <a:ea typeface="Arial Unicode MS" panose="020B0604020202020204" pitchFamily="34" charset="-128"/>
                  <a:cs typeface="Arial Unicode MS" panose="020B0604020202020204" pitchFamily="34" charset="-128"/>
                </a:endParaRPr>
              </a:p>
            </p:txBody>
          </p:sp>
        </p:grpSp>
      </p:grpSp>
      <p:grpSp>
        <p:nvGrpSpPr>
          <p:cNvPr id="45" name="Group 44"/>
          <p:cNvGrpSpPr/>
          <p:nvPr/>
        </p:nvGrpSpPr>
        <p:grpSpPr>
          <a:xfrm>
            <a:off x="3678442" y="2953148"/>
            <a:ext cx="3670435" cy="829061"/>
            <a:chOff x="1570887" y="3485008"/>
            <a:chExt cx="4376959" cy="829061"/>
          </a:xfrm>
        </p:grpSpPr>
        <p:cxnSp>
          <p:nvCxnSpPr>
            <p:cNvPr id="46" name="Straight Connector 45"/>
            <p:cNvCxnSpPr/>
            <p:nvPr/>
          </p:nvCxnSpPr>
          <p:spPr>
            <a:xfrm flipH="1">
              <a:off x="2572936" y="3809005"/>
              <a:ext cx="0" cy="26697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3864777" y="3485008"/>
              <a:ext cx="622797" cy="688708"/>
              <a:chOff x="3693805" y="3490196"/>
              <a:chExt cx="622797" cy="847135"/>
            </a:xfrm>
          </p:grpSpPr>
          <p:sp>
            <p:nvSpPr>
              <p:cNvPr id="51" name="Rectangle 14"/>
              <p:cNvSpPr>
                <a:spLocks noChangeArrowheads="1"/>
              </p:cNvSpPr>
              <p:nvPr/>
            </p:nvSpPr>
            <p:spPr bwMode="gray">
              <a:xfrm>
                <a:off x="3881806" y="4231480"/>
                <a:ext cx="203206" cy="105851"/>
              </a:xfrm>
              <a:prstGeom prst="rect">
                <a:avLst/>
              </a:prstGeom>
              <a:solidFill>
                <a:schemeClr val="accent4">
                  <a:lumMod val="75000"/>
                </a:schemeClr>
              </a:solidFill>
              <a:ln w="19050" algn="ctr">
                <a:noFill/>
                <a:miter lim="800000"/>
              </a:ln>
              <a:effectLst>
                <a:prstShdw prst="shdw17" dist="17961" dir="2700000">
                  <a:srgbClr val="86A4C4">
                    <a:gamma/>
                    <a:shade val="60000"/>
                    <a:invGamma/>
                  </a:srgbClr>
                </a:prstShdw>
              </a:effectLst>
            </p:spPr>
            <p:txBody>
              <a:bodyPr lIns="47994" tIns="0" rIns="0" bIns="0" anchor="ctr" anchorCtr="1"/>
              <a:lstStyle/>
              <a:p>
                <a:pPr algn="ctr">
                  <a:defRPr/>
                </a:pPr>
                <a:endParaRPr lang="en-US" sz="1000" b="1" dirty="0">
                  <a:solidFill>
                    <a:srgbClr val="FFFFFF"/>
                  </a:solidFill>
                </a:endParaRPr>
              </a:p>
            </p:txBody>
          </p:sp>
          <p:grpSp>
            <p:nvGrpSpPr>
              <p:cNvPr id="10" name="Group 9"/>
              <p:cNvGrpSpPr/>
              <p:nvPr/>
            </p:nvGrpSpPr>
            <p:grpSpPr>
              <a:xfrm>
                <a:off x="3693805" y="3490196"/>
                <a:ext cx="622797" cy="741286"/>
                <a:chOff x="3693805" y="3490196"/>
                <a:chExt cx="622797" cy="741286"/>
              </a:xfrm>
            </p:grpSpPr>
            <p:cxnSp>
              <p:nvCxnSpPr>
                <p:cNvPr id="50" name="Straight Connector 49"/>
                <p:cNvCxnSpPr>
                  <a:endCxn id="51" idx="0"/>
                </p:cNvCxnSpPr>
                <p:nvPr/>
              </p:nvCxnSpPr>
              <p:spPr>
                <a:xfrm>
                  <a:off x="3977607" y="3888724"/>
                  <a:ext cx="5803" cy="3427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Rectangle 14"/>
                <p:cNvSpPr>
                  <a:spLocks noChangeArrowheads="1"/>
                </p:cNvSpPr>
                <p:nvPr/>
              </p:nvSpPr>
              <p:spPr bwMode="gray">
                <a:xfrm>
                  <a:off x="3693805" y="3490196"/>
                  <a:ext cx="622797" cy="398530"/>
                </a:xfrm>
                <a:prstGeom prst="rect">
                  <a:avLst/>
                </a:prstGeom>
                <a:solidFill>
                  <a:schemeClr val="accent4">
                    <a:lumMod val="75000"/>
                  </a:schemeClr>
                </a:solidFill>
                <a:ln w="19050" algn="ctr">
                  <a:noFill/>
                  <a:miter lim="800000"/>
                </a:ln>
                <a:effectLst/>
              </p:spPr>
              <p:txBody>
                <a:bodyPr lIns="47994" tIns="60951" rIns="0" bIns="60951" anchor="ctr" anchorCtr="1"/>
                <a:lstStyle/>
                <a:p>
                  <a:pPr algn="ctr">
                    <a:defRPr/>
                  </a:pPr>
                  <a:r>
                    <a:rPr lang="en-US" sz="900" b="1" dirty="0">
                      <a:solidFill>
                        <a:srgbClr val="FFFFFF"/>
                      </a:solidFill>
                    </a:rPr>
                    <a:t>Non-SAP</a:t>
                  </a:r>
                  <a:endParaRPr lang="en-US" sz="900" b="1" dirty="0">
                    <a:solidFill>
                      <a:srgbClr val="FFFFFF"/>
                    </a:solidFill>
                  </a:endParaRPr>
                </a:p>
              </p:txBody>
            </p:sp>
          </p:grpSp>
        </p:grpSp>
        <p:grpSp>
          <p:nvGrpSpPr>
            <p:cNvPr id="102" name="Group 101"/>
            <p:cNvGrpSpPr/>
            <p:nvPr/>
          </p:nvGrpSpPr>
          <p:grpSpPr>
            <a:xfrm>
              <a:off x="1570887" y="3485019"/>
              <a:ext cx="802334" cy="672323"/>
              <a:chOff x="1197892" y="3490199"/>
              <a:chExt cx="802334" cy="826979"/>
            </a:xfrm>
          </p:grpSpPr>
          <p:cxnSp>
            <p:nvCxnSpPr>
              <p:cNvPr id="40" name="Straight Connector 39"/>
              <p:cNvCxnSpPr/>
              <p:nvPr/>
            </p:nvCxnSpPr>
            <p:spPr>
              <a:xfrm>
                <a:off x="1463718" y="3888722"/>
                <a:ext cx="0" cy="31277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197892" y="3490199"/>
                <a:ext cx="802334" cy="826979"/>
                <a:chOff x="1018151" y="3490199"/>
                <a:chExt cx="802334" cy="826979"/>
              </a:xfrm>
            </p:grpSpPr>
            <p:cxnSp>
              <p:nvCxnSpPr>
                <p:cNvPr id="31" name="Straight Connector 30"/>
                <p:cNvCxnSpPr>
                  <a:endCxn id="39" idx="0"/>
                </p:cNvCxnSpPr>
                <p:nvPr/>
              </p:nvCxnSpPr>
              <p:spPr>
                <a:xfrm>
                  <a:off x="1619078" y="3888712"/>
                  <a:ext cx="508" cy="3200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Rectangle 14"/>
                <p:cNvSpPr>
                  <a:spLocks noChangeArrowheads="1"/>
                </p:cNvSpPr>
                <p:nvPr/>
              </p:nvSpPr>
              <p:spPr bwMode="gray">
                <a:xfrm>
                  <a:off x="1517982" y="4208773"/>
                  <a:ext cx="203206" cy="105850"/>
                </a:xfrm>
                <a:prstGeom prst="rect">
                  <a:avLst/>
                </a:prstGeom>
                <a:solidFill>
                  <a:schemeClr val="tx2">
                    <a:lumMod val="40000"/>
                    <a:lumOff val="60000"/>
                  </a:schemeClr>
                </a:solidFill>
                <a:ln w="19050" algn="ctr">
                  <a:noFill/>
                  <a:miter lim="800000"/>
                </a:ln>
                <a:effectLst/>
              </p:spPr>
              <p:txBody>
                <a:bodyPr lIns="47994" tIns="0" rIns="0" bIns="0" anchor="ctr" anchorCtr="1"/>
                <a:lstStyle/>
                <a:p>
                  <a:pPr algn="ctr">
                    <a:defRPr/>
                  </a:pPr>
                  <a:endParaRPr lang="en-US" sz="1000" b="1" dirty="0">
                    <a:solidFill>
                      <a:srgbClr val="FFFFFF"/>
                    </a:solidFill>
                  </a:endParaRPr>
                </a:p>
              </p:txBody>
            </p:sp>
            <p:sp>
              <p:nvSpPr>
                <p:cNvPr id="41" name="Rectangle 14"/>
                <p:cNvSpPr>
                  <a:spLocks noChangeArrowheads="1"/>
                </p:cNvSpPr>
                <p:nvPr/>
              </p:nvSpPr>
              <p:spPr bwMode="gray">
                <a:xfrm>
                  <a:off x="1018151" y="3490199"/>
                  <a:ext cx="802334" cy="398531"/>
                </a:xfrm>
                <a:prstGeom prst="rect">
                  <a:avLst/>
                </a:prstGeom>
                <a:solidFill>
                  <a:schemeClr val="accent3">
                    <a:lumMod val="60000"/>
                    <a:lumOff val="40000"/>
                  </a:schemeClr>
                </a:solidFill>
                <a:ln w="19050" algn="ctr">
                  <a:noFill/>
                  <a:miter lim="800000"/>
                </a:ln>
                <a:effectLst/>
              </p:spPr>
              <p:txBody>
                <a:bodyPr lIns="0" tIns="60951" rIns="0" bIns="60951" anchor="ctr" anchorCtr="1"/>
                <a:lstStyle/>
                <a:p>
                  <a:pPr algn="ctr">
                    <a:defRPr/>
                  </a:pPr>
                  <a:r>
                    <a:rPr lang="en-US" sz="900" b="1" dirty="0">
                      <a:solidFill>
                        <a:srgbClr val="FFFFFF"/>
                      </a:solidFill>
                    </a:rPr>
                    <a:t>S/4HANA</a:t>
                  </a:r>
                  <a:endParaRPr lang="en-US" sz="900" b="1" dirty="0">
                    <a:solidFill>
                      <a:srgbClr val="FFFFFF"/>
                    </a:solidFill>
                  </a:endParaRPr>
                </a:p>
              </p:txBody>
            </p:sp>
            <p:sp>
              <p:nvSpPr>
                <p:cNvPr id="42" name="Rectangle 14"/>
                <p:cNvSpPr>
                  <a:spLocks noChangeArrowheads="1"/>
                </p:cNvSpPr>
                <p:nvPr/>
              </p:nvSpPr>
              <p:spPr bwMode="gray">
                <a:xfrm>
                  <a:off x="1199969" y="4211327"/>
                  <a:ext cx="203206" cy="105851"/>
                </a:xfrm>
                <a:prstGeom prst="rect">
                  <a:avLst/>
                </a:prstGeom>
                <a:solidFill>
                  <a:schemeClr val="tx2">
                    <a:lumMod val="40000"/>
                    <a:lumOff val="60000"/>
                  </a:schemeClr>
                </a:solidFill>
                <a:ln w="19050" algn="ctr">
                  <a:noFill/>
                  <a:miter lim="800000"/>
                </a:ln>
                <a:effectLst/>
              </p:spPr>
              <p:txBody>
                <a:bodyPr lIns="47994" tIns="0" rIns="0" bIns="0" anchor="ctr" anchorCtr="1"/>
                <a:lstStyle/>
                <a:p>
                  <a:pPr algn="ctr">
                    <a:defRPr/>
                  </a:pPr>
                  <a:endParaRPr lang="en-US" sz="1000" b="1" dirty="0">
                    <a:solidFill>
                      <a:srgbClr val="FFFFFF"/>
                    </a:solidFill>
                  </a:endParaRPr>
                </a:p>
              </p:txBody>
            </p:sp>
          </p:grpSp>
        </p:grpSp>
        <p:sp>
          <p:nvSpPr>
            <p:cNvPr id="88" name="Rectangle 14"/>
            <p:cNvSpPr>
              <a:spLocks noChangeArrowheads="1"/>
            </p:cNvSpPr>
            <p:nvPr/>
          </p:nvSpPr>
          <p:spPr bwMode="gray">
            <a:xfrm>
              <a:off x="5325049" y="3990069"/>
              <a:ext cx="622797" cy="324000"/>
            </a:xfrm>
            <a:prstGeom prst="rect">
              <a:avLst/>
            </a:prstGeom>
            <a:solidFill>
              <a:schemeClr val="accent3">
                <a:lumMod val="60000"/>
                <a:lumOff val="40000"/>
              </a:schemeClr>
            </a:solidFill>
            <a:ln w="19050" algn="ctr">
              <a:noFill/>
              <a:miter lim="800000"/>
            </a:ln>
            <a:effectLst/>
          </p:spPr>
          <p:txBody>
            <a:bodyPr lIns="47994" tIns="0" rIns="0" bIns="0" anchor="ctr" anchorCtr="1"/>
            <a:lstStyle/>
            <a:p>
              <a:pPr algn="ctr">
                <a:defRPr/>
              </a:pPr>
              <a:r>
                <a:rPr lang="en-US" sz="900" b="1" dirty="0">
                  <a:solidFill>
                    <a:srgbClr val="FFFFFF"/>
                  </a:solidFill>
                </a:rPr>
                <a:t>HANA </a:t>
              </a:r>
              <a:br>
                <a:rPr lang="en-US" sz="900" b="1" dirty="0">
                  <a:solidFill>
                    <a:srgbClr val="FFFFFF"/>
                  </a:solidFill>
                </a:rPr>
              </a:br>
              <a:r>
                <a:rPr lang="en-US" sz="900" b="1" dirty="0">
                  <a:solidFill>
                    <a:srgbClr val="FFFFFF"/>
                  </a:solidFill>
                </a:rPr>
                <a:t>native</a:t>
              </a:r>
              <a:endParaRPr lang="en-US" sz="900" b="1" dirty="0">
                <a:solidFill>
                  <a:srgbClr val="FFFFFF"/>
                </a:solidFill>
              </a:endParaRPr>
            </a:p>
          </p:txBody>
        </p:sp>
        <p:grpSp>
          <p:nvGrpSpPr>
            <p:cNvPr id="7" name="Group 6"/>
            <p:cNvGrpSpPr/>
            <p:nvPr/>
          </p:nvGrpSpPr>
          <p:grpSpPr>
            <a:xfrm>
              <a:off x="2465290" y="3485009"/>
              <a:ext cx="638442" cy="677014"/>
              <a:chOff x="2406740" y="3490195"/>
              <a:chExt cx="638442" cy="832750"/>
            </a:xfrm>
          </p:grpSpPr>
          <p:sp>
            <p:nvSpPr>
              <p:cNvPr id="43" name="Rectangle 14"/>
              <p:cNvSpPr>
                <a:spLocks noChangeArrowheads="1"/>
              </p:cNvSpPr>
              <p:nvPr/>
            </p:nvSpPr>
            <p:spPr bwMode="gray">
              <a:xfrm>
                <a:off x="2406740" y="4217092"/>
                <a:ext cx="203206" cy="105853"/>
              </a:xfrm>
              <a:prstGeom prst="rect">
                <a:avLst/>
              </a:prstGeom>
              <a:solidFill>
                <a:schemeClr val="tx2">
                  <a:lumMod val="40000"/>
                  <a:lumOff val="60000"/>
                </a:schemeClr>
              </a:solidFill>
              <a:ln w="19050" algn="ctr">
                <a:noFill/>
                <a:miter lim="800000"/>
              </a:ln>
              <a:effectLst/>
            </p:spPr>
            <p:txBody>
              <a:bodyPr lIns="47994" tIns="0" rIns="0" bIns="0" anchor="ctr" anchorCtr="1"/>
              <a:lstStyle/>
              <a:p>
                <a:pPr algn="ctr">
                  <a:defRPr/>
                </a:pPr>
                <a:endParaRPr lang="en-US" sz="1000" b="1" dirty="0">
                  <a:solidFill>
                    <a:srgbClr val="FFFFFF"/>
                  </a:solidFill>
                </a:endParaRPr>
              </a:p>
            </p:txBody>
          </p:sp>
          <p:sp>
            <p:nvSpPr>
              <p:cNvPr id="47" name="Rectangle 14"/>
              <p:cNvSpPr>
                <a:spLocks noChangeArrowheads="1"/>
              </p:cNvSpPr>
              <p:nvPr/>
            </p:nvSpPr>
            <p:spPr bwMode="gray">
              <a:xfrm>
                <a:off x="2406740" y="3490195"/>
                <a:ext cx="638442" cy="398531"/>
              </a:xfrm>
              <a:prstGeom prst="rect">
                <a:avLst/>
              </a:prstGeom>
              <a:solidFill>
                <a:schemeClr val="accent3">
                  <a:lumMod val="60000"/>
                  <a:lumOff val="40000"/>
                </a:schemeClr>
              </a:solidFill>
              <a:ln w="19050" algn="ctr">
                <a:noFill/>
                <a:miter lim="800000"/>
              </a:ln>
              <a:effectLst/>
            </p:spPr>
            <p:txBody>
              <a:bodyPr lIns="0" tIns="60951" rIns="0" bIns="60951" anchor="ctr" anchorCtr="1"/>
              <a:lstStyle/>
              <a:p>
                <a:pPr algn="ctr">
                  <a:defRPr/>
                </a:pPr>
                <a:r>
                  <a:rPr lang="en-US" sz="900" b="1" dirty="0">
                    <a:solidFill>
                      <a:srgbClr val="FFFFFF"/>
                    </a:solidFill>
                  </a:rPr>
                  <a:t>SCM</a:t>
                </a:r>
                <a:endParaRPr lang="en-US" sz="900" b="1" dirty="0">
                  <a:solidFill>
                    <a:srgbClr val="FFFFFF"/>
                  </a:solidFill>
                </a:endParaRPr>
              </a:p>
            </p:txBody>
          </p:sp>
        </p:grpSp>
        <p:grpSp>
          <p:nvGrpSpPr>
            <p:cNvPr id="11" name="Group 10"/>
            <p:cNvGrpSpPr/>
            <p:nvPr/>
          </p:nvGrpSpPr>
          <p:grpSpPr>
            <a:xfrm>
              <a:off x="4630291" y="3485009"/>
              <a:ext cx="622798" cy="679268"/>
              <a:chOff x="4357679" y="3490188"/>
              <a:chExt cx="622798" cy="835522"/>
            </a:xfrm>
          </p:grpSpPr>
          <p:sp>
            <p:nvSpPr>
              <p:cNvPr id="48" name="Rectangle 14"/>
              <p:cNvSpPr>
                <a:spLocks noChangeArrowheads="1"/>
              </p:cNvSpPr>
              <p:nvPr/>
            </p:nvSpPr>
            <p:spPr bwMode="gray">
              <a:xfrm>
                <a:off x="4537043" y="4219859"/>
                <a:ext cx="203206" cy="105851"/>
              </a:xfrm>
              <a:prstGeom prst="rect">
                <a:avLst/>
              </a:prstGeom>
              <a:solidFill>
                <a:schemeClr val="tx2">
                  <a:lumMod val="40000"/>
                  <a:lumOff val="60000"/>
                </a:schemeClr>
              </a:solidFill>
              <a:ln w="19050" algn="ctr">
                <a:noFill/>
                <a:miter lim="800000"/>
              </a:ln>
              <a:effectLst/>
            </p:spPr>
            <p:txBody>
              <a:bodyPr lIns="47994" tIns="0" rIns="0" bIns="0" anchor="ctr" anchorCtr="1"/>
              <a:lstStyle/>
              <a:p>
                <a:pPr algn="ctr">
                  <a:defRPr/>
                </a:pPr>
                <a:endParaRPr lang="en-US" sz="1000" b="1" dirty="0">
                  <a:solidFill>
                    <a:srgbClr val="FFFFFF"/>
                  </a:solidFill>
                </a:endParaRPr>
              </a:p>
            </p:txBody>
          </p:sp>
          <p:cxnSp>
            <p:nvCxnSpPr>
              <p:cNvPr id="49" name="Straight Connector 48"/>
              <p:cNvCxnSpPr>
                <a:stCxn id="87" idx="2"/>
                <a:endCxn id="48" idx="0"/>
              </p:cNvCxnSpPr>
              <p:nvPr/>
            </p:nvCxnSpPr>
            <p:spPr>
              <a:xfrm flipH="1">
                <a:off x="4638646" y="3888714"/>
                <a:ext cx="0" cy="3311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7" name="Rectangle 14"/>
              <p:cNvSpPr>
                <a:spLocks noChangeArrowheads="1"/>
              </p:cNvSpPr>
              <p:nvPr/>
            </p:nvSpPr>
            <p:spPr bwMode="gray">
              <a:xfrm>
                <a:off x="4357679" y="3490188"/>
                <a:ext cx="622798" cy="398526"/>
              </a:xfrm>
              <a:prstGeom prst="rect">
                <a:avLst/>
              </a:prstGeom>
              <a:solidFill>
                <a:schemeClr val="accent3">
                  <a:lumMod val="60000"/>
                  <a:lumOff val="40000"/>
                </a:schemeClr>
              </a:solidFill>
              <a:ln w="19050" algn="ctr">
                <a:noFill/>
                <a:miter lim="800000"/>
              </a:ln>
              <a:effectLst/>
            </p:spPr>
            <p:txBody>
              <a:bodyPr lIns="0" tIns="60951" rIns="0" bIns="60951" anchor="ctr" anchorCtr="1"/>
              <a:lstStyle/>
              <a:p>
                <a:pPr algn="ctr"/>
                <a:r>
                  <a:rPr lang="en-US" sz="900" b="1" dirty="0">
                    <a:solidFill>
                      <a:srgbClr val="FFFFFF"/>
                    </a:solidFill>
                  </a:rPr>
                  <a:t>BW</a:t>
                </a:r>
                <a:endParaRPr lang="en-US" sz="900" b="1" dirty="0">
                  <a:solidFill>
                    <a:srgbClr val="FFFFFF"/>
                  </a:solidFill>
                </a:endParaRPr>
              </a:p>
            </p:txBody>
          </p:sp>
        </p:grpSp>
      </p:grpSp>
      <p:sp>
        <p:nvSpPr>
          <p:cNvPr id="233" name="TextBox 232"/>
          <p:cNvSpPr txBox="1"/>
          <p:nvPr/>
        </p:nvSpPr>
        <p:spPr>
          <a:xfrm>
            <a:off x="4833807" y="3486609"/>
            <a:ext cx="756000" cy="153888"/>
          </a:xfrm>
          <a:prstGeom prst="rect">
            <a:avLst/>
          </a:prstGeom>
          <a:solidFill>
            <a:schemeClr val="bg1">
              <a:lumMod val="50000"/>
            </a:schemeClr>
          </a:solidFill>
          <a:ln>
            <a:solidFill>
              <a:schemeClr val="accent1"/>
            </a:solidFill>
          </a:ln>
        </p:spPr>
        <p:txBody>
          <a:bodyPr wrap="none" lIns="0" tIns="0" rIns="0" bIns="0" rtlCol="0">
            <a:noAutofit/>
          </a:bodyPr>
          <a:lstStyle/>
          <a:p>
            <a:pPr algn="ctr" fontAlgn="base">
              <a:spcBef>
                <a:spcPct val="50000"/>
              </a:spcBef>
              <a:spcAft>
                <a:spcPct val="0"/>
              </a:spcAft>
              <a:buClr>
                <a:srgbClr val="F0AB00"/>
              </a:buClr>
              <a:buSzPct val="80000"/>
            </a:pPr>
            <a:r>
              <a:rPr lang="en-US" sz="1000" b="1" kern="0" dirty="0">
                <a:solidFill>
                  <a:schemeClr val="bg1"/>
                </a:solidFill>
                <a:ea typeface="Arial Unicode MS" panose="020B0604020202020204" pitchFamily="34" charset="-128"/>
                <a:cs typeface="Arial Unicode MS" panose="020B0604020202020204" pitchFamily="34" charset="-128"/>
              </a:rPr>
              <a:t>HANA Live</a:t>
            </a:r>
            <a:endParaRPr lang="en-US" sz="1000" b="1" kern="0" dirty="0">
              <a:solidFill>
                <a:schemeClr val="bg1"/>
              </a:solidFill>
              <a:ea typeface="Arial Unicode MS" panose="020B0604020202020204" pitchFamily="34" charset="-128"/>
              <a:cs typeface="Arial Unicode MS" panose="020B0604020202020204" pitchFamily="34" charset="-128"/>
            </a:endParaRPr>
          </a:p>
        </p:txBody>
      </p:sp>
      <p:sp>
        <p:nvSpPr>
          <p:cNvPr id="249" name="Rectangle 248"/>
          <p:cNvSpPr/>
          <p:nvPr/>
        </p:nvSpPr>
        <p:spPr bwMode="gray">
          <a:xfrm flipH="1">
            <a:off x="3884425" y="5181163"/>
            <a:ext cx="669216" cy="198522"/>
          </a:xfrm>
          <a:prstGeom prst="rect">
            <a:avLst/>
          </a:prstGeom>
          <a:solidFill>
            <a:schemeClr val="bg1">
              <a:lumMod val="50000"/>
            </a:schemeClr>
          </a:solidFill>
          <a:ln w="9525" cap="rnd">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2865" tIns="42865" rIns="42865" bIns="42865" rtlCol="0" anchor="ctr"/>
          <a:lstStyle/>
          <a:p>
            <a:pPr algn="ctr" fontAlgn="base">
              <a:spcBef>
                <a:spcPct val="50000"/>
              </a:spcBef>
              <a:spcAft>
                <a:spcPct val="0"/>
              </a:spcAft>
              <a:buClr>
                <a:srgbClr val="F0AB00"/>
              </a:buClr>
              <a:buSzPct val="80000"/>
            </a:pPr>
            <a:r>
              <a:rPr lang="en-US" sz="900" b="1" kern="0" dirty="0">
                <a:solidFill>
                  <a:schemeClr val="bg1"/>
                </a:solidFill>
                <a:ea typeface="Arial Unicode MS" panose="020B0604020202020204" pitchFamily="34" charset="-128"/>
                <a:cs typeface="Arial Unicode MS" panose="020B0604020202020204" pitchFamily="34" charset="-128"/>
              </a:rPr>
              <a:t>Scale-Up</a:t>
            </a:r>
            <a:endParaRPr lang="en-US" sz="900" b="1" kern="0" dirty="0">
              <a:solidFill>
                <a:schemeClr val="bg1"/>
              </a:solidFill>
              <a:ea typeface="Arial Unicode MS" panose="020B0604020202020204" pitchFamily="34" charset="-128"/>
              <a:cs typeface="Arial Unicode MS" panose="020B0604020202020204" pitchFamily="34" charset="-128"/>
            </a:endParaRPr>
          </a:p>
        </p:txBody>
      </p:sp>
      <p:sp>
        <p:nvSpPr>
          <p:cNvPr id="250" name="Rectangle 249"/>
          <p:cNvSpPr/>
          <p:nvPr/>
        </p:nvSpPr>
        <p:spPr bwMode="gray">
          <a:xfrm flipH="1">
            <a:off x="5231787" y="5181163"/>
            <a:ext cx="194278" cy="198522"/>
          </a:xfrm>
          <a:prstGeom prst="rect">
            <a:avLst/>
          </a:prstGeom>
          <a:solidFill>
            <a:schemeClr val="bg1">
              <a:lumMod val="50000"/>
            </a:schemeClr>
          </a:solidFill>
          <a:ln w="9525" cap="rnd">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2865" tIns="42865" rIns="42865" bIns="42865" rtlCol="0" anchor="ctr"/>
          <a:lstStyle/>
          <a:p>
            <a:pPr algn="ctr" fontAlgn="base">
              <a:spcBef>
                <a:spcPct val="50000"/>
              </a:spcBef>
              <a:spcAft>
                <a:spcPct val="0"/>
              </a:spcAft>
              <a:buClr>
                <a:srgbClr val="F0AB00"/>
              </a:buClr>
              <a:buSzPct val="80000"/>
            </a:pPr>
            <a:endParaRPr lang="en-US" sz="900" b="1" kern="0" dirty="0">
              <a:solidFill>
                <a:schemeClr val="bg1"/>
              </a:solidFill>
              <a:ea typeface="Arial Unicode MS" panose="020B0604020202020204" pitchFamily="34" charset="-128"/>
              <a:cs typeface="Arial Unicode MS" panose="020B0604020202020204" pitchFamily="34" charset="-128"/>
            </a:endParaRPr>
          </a:p>
        </p:txBody>
      </p:sp>
      <p:sp>
        <p:nvSpPr>
          <p:cNvPr id="251" name="Rectangle 250"/>
          <p:cNvSpPr/>
          <p:nvPr/>
        </p:nvSpPr>
        <p:spPr bwMode="gray">
          <a:xfrm flipH="1">
            <a:off x="5485920" y="5185105"/>
            <a:ext cx="194278" cy="198522"/>
          </a:xfrm>
          <a:prstGeom prst="rect">
            <a:avLst/>
          </a:prstGeom>
          <a:solidFill>
            <a:schemeClr val="bg1">
              <a:lumMod val="50000"/>
            </a:schemeClr>
          </a:solidFill>
          <a:ln w="9525" cap="rnd">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2865" tIns="42865" rIns="42865" bIns="42865" rtlCol="0" anchor="ctr"/>
          <a:lstStyle/>
          <a:p>
            <a:pPr algn="ctr" fontAlgn="base">
              <a:spcBef>
                <a:spcPct val="50000"/>
              </a:spcBef>
              <a:spcAft>
                <a:spcPct val="0"/>
              </a:spcAft>
              <a:buClr>
                <a:srgbClr val="F0AB00"/>
              </a:buClr>
              <a:buSzPct val="80000"/>
            </a:pPr>
            <a:endParaRPr lang="en-US" sz="900" b="1" kern="0" dirty="0">
              <a:solidFill>
                <a:schemeClr val="bg1"/>
              </a:solidFill>
              <a:ea typeface="Arial Unicode MS" panose="020B0604020202020204" pitchFamily="34" charset="-128"/>
              <a:cs typeface="Arial Unicode MS" panose="020B0604020202020204" pitchFamily="34" charset="-128"/>
            </a:endParaRPr>
          </a:p>
        </p:txBody>
      </p:sp>
      <p:sp>
        <p:nvSpPr>
          <p:cNvPr id="252" name="Rectangle 251"/>
          <p:cNvSpPr/>
          <p:nvPr/>
        </p:nvSpPr>
        <p:spPr bwMode="gray">
          <a:xfrm flipH="1">
            <a:off x="5742907" y="5180400"/>
            <a:ext cx="194278" cy="207932"/>
          </a:xfrm>
          <a:prstGeom prst="rect">
            <a:avLst/>
          </a:prstGeom>
          <a:solidFill>
            <a:schemeClr val="bg1">
              <a:lumMod val="50000"/>
            </a:schemeClr>
          </a:solidFill>
          <a:ln w="9525" cap="rnd">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2865" tIns="42865" rIns="42865" bIns="42865" rtlCol="0" anchor="ctr"/>
          <a:lstStyle/>
          <a:p>
            <a:pPr algn="ctr" fontAlgn="base">
              <a:spcBef>
                <a:spcPct val="50000"/>
              </a:spcBef>
              <a:spcAft>
                <a:spcPct val="0"/>
              </a:spcAft>
              <a:buClr>
                <a:srgbClr val="F0AB00"/>
              </a:buClr>
              <a:buSzPct val="80000"/>
            </a:pPr>
            <a:endParaRPr lang="en-US" sz="900" b="1" kern="0" dirty="0">
              <a:solidFill>
                <a:schemeClr val="bg1"/>
              </a:solidFill>
              <a:ea typeface="Arial Unicode MS" panose="020B0604020202020204" pitchFamily="34" charset="-128"/>
              <a:cs typeface="Arial Unicode MS" panose="020B0604020202020204" pitchFamily="34" charset="-128"/>
            </a:endParaRPr>
          </a:p>
        </p:txBody>
      </p:sp>
      <p:sp>
        <p:nvSpPr>
          <p:cNvPr id="253" name="Rectangle 252"/>
          <p:cNvSpPr/>
          <p:nvPr/>
        </p:nvSpPr>
        <p:spPr bwMode="gray">
          <a:xfrm flipH="1">
            <a:off x="5991130" y="5180400"/>
            <a:ext cx="194278" cy="207932"/>
          </a:xfrm>
          <a:prstGeom prst="rect">
            <a:avLst/>
          </a:prstGeom>
          <a:solidFill>
            <a:schemeClr val="bg1">
              <a:lumMod val="50000"/>
            </a:schemeClr>
          </a:solidFill>
          <a:ln w="9525" cap="rnd">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2865" tIns="42865" rIns="42865" bIns="42865" rtlCol="0" anchor="ctr"/>
          <a:lstStyle/>
          <a:p>
            <a:pPr algn="ctr" fontAlgn="base">
              <a:spcBef>
                <a:spcPct val="50000"/>
              </a:spcBef>
              <a:spcAft>
                <a:spcPct val="0"/>
              </a:spcAft>
              <a:buClr>
                <a:srgbClr val="F0AB00"/>
              </a:buClr>
              <a:buSzPct val="80000"/>
            </a:pPr>
            <a:endParaRPr lang="en-US" sz="900" b="1" kern="0" dirty="0">
              <a:solidFill>
                <a:schemeClr val="bg1"/>
              </a:solidFill>
              <a:ea typeface="Arial Unicode MS" panose="020B0604020202020204" pitchFamily="34" charset="-128"/>
              <a:cs typeface="Arial Unicode MS" panose="020B0604020202020204" pitchFamily="34" charset="-128"/>
            </a:endParaRPr>
          </a:p>
        </p:txBody>
      </p:sp>
      <p:sp>
        <p:nvSpPr>
          <p:cNvPr id="254" name="Rectangle 253"/>
          <p:cNvSpPr/>
          <p:nvPr/>
        </p:nvSpPr>
        <p:spPr bwMode="gray">
          <a:xfrm flipH="1">
            <a:off x="6278002" y="5180400"/>
            <a:ext cx="194278" cy="207932"/>
          </a:xfrm>
          <a:prstGeom prst="rect">
            <a:avLst/>
          </a:prstGeom>
          <a:solidFill>
            <a:schemeClr val="bg1">
              <a:lumMod val="50000"/>
            </a:schemeClr>
          </a:solidFill>
          <a:ln w="9525" cap="rnd">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2865" tIns="42865" rIns="42865" bIns="42865" rtlCol="0" anchor="ctr"/>
          <a:lstStyle/>
          <a:p>
            <a:pPr algn="ctr" fontAlgn="base">
              <a:spcBef>
                <a:spcPct val="50000"/>
              </a:spcBef>
              <a:spcAft>
                <a:spcPct val="0"/>
              </a:spcAft>
              <a:buClr>
                <a:srgbClr val="F0AB00"/>
              </a:buClr>
              <a:buSzPct val="80000"/>
            </a:pPr>
            <a:endParaRPr lang="en-US" sz="900" b="1" kern="0" dirty="0">
              <a:solidFill>
                <a:schemeClr val="bg1"/>
              </a:solidFill>
              <a:ea typeface="Arial Unicode MS" panose="020B0604020202020204" pitchFamily="34" charset="-128"/>
              <a:cs typeface="Arial Unicode MS" panose="020B0604020202020204" pitchFamily="34" charset="-128"/>
            </a:endParaRPr>
          </a:p>
        </p:txBody>
      </p:sp>
      <p:sp>
        <p:nvSpPr>
          <p:cNvPr id="255" name="Rectangle 254"/>
          <p:cNvSpPr/>
          <p:nvPr/>
        </p:nvSpPr>
        <p:spPr bwMode="gray">
          <a:xfrm flipH="1">
            <a:off x="5177007" y="5154956"/>
            <a:ext cx="1410429" cy="263257"/>
          </a:xfrm>
          <a:prstGeom prst="rect">
            <a:avLst/>
          </a:prstGeom>
          <a:solidFill>
            <a:srgbClr val="7F7F7F">
              <a:alpha val="27843"/>
            </a:srgbClr>
          </a:solidFill>
          <a:ln w="9525" cap="rnd">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2865" tIns="42865" rIns="42865" bIns="42865" rtlCol="0" anchor="ctr"/>
          <a:lstStyle/>
          <a:p>
            <a:pPr algn="ctr" fontAlgn="base">
              <a:spcBef>
                <a:spcPct val="50000"/>
              </a:spcBef>
              <a:spcAft>
                <a:spcPct val="0"/>
              </a:spcAft>
              <a:buClr>
                <a:srgbClr val="F0AB00"/>
              </a:buClr>
              <a:buSzPct val="80000"/>
            </a:pPr>
            <a:r>
              <a:rPr lang="en-US" sz="900" b="1" kern="0" dirty="0">
                <a:solidFill>
                  <a:schemeClr val="bg1"/>
                </a:solidFill>
                <a:ea typeface="Arial Unicode MS" panose="020B0604020202020204" pitchFamily="34" charset="-128"/>
                <a:cs typeface="Arial Unicode MS" panose="020B0604020202020204" pitchFamily="34" charset="-128"/>
              </a:rPr>
              <a:t>Scale Out - Cluster</a:t>
            </a:r>
            <a:endParaRPr lang="en-US" sz="900" b="1" kern="0" dirty="0">
              <a:solidFill>
                <a:schemeClr val="bg1"/>
              </a:solidFill>
              <a:ea typeface="Arial Unicode MS" panose="020B0604020202020204" pitchFamily="34" charset="-128"/>
              <a:cs typeface="Arial Unicode MS" panose="020B0604020202020204" pitchFamily="34" charset="-128"/>
            </a:endParaRPr>
          </a:p>
        </p:txBody>
      </p:sp>
      <p:sp>
        <p:nvSpPr>
          <p:cNvPr id="392" name="Rectangle 391"/>
          <p:cNvSpPr/>
          <p:nvPr/>
        </p:nvSpPr>
        <p:spPr bwMode="gray">
          <a:xfrm>
            <a:off x="8904416" y="2902308"/>
            <a:ext cx="1044000" cy="265664"/>
          </a:xfrm>
          <a:prstGeom prst="rect">
            <a:avLst/>
          </a:prstGeom>
          <a:solidFill>
            <a:schemeClr val="bg2">
              <a:lumMod val="50000"/>
            </a:schemeClr>
          </a:solidFill>
          <a:ln w="6350" algn="ctr">
            <a:noFill/>
            <a:miter lim="800000"/>
          </a:ln>
        </p:spPr>
        <p:txBody>
          <a:bodyPr lIns="0" tIns="114311" rIns="0" bIns="114311" rtlCol="0" anchor="ctr"/>
          <a:lstStyle/>
          <a:p>
            <a:pPr algn="ctr">
              <a:spcBef>
                <a:spcPct val="50000"/>
              </a:spcBef>
              <a:buClr>
                <a:srgbClr val="F0AB00"/>
              </a:buClr>
              <a:buSzPct val="80000"/>
            </a:pPr>
            <a:r>
              <a:rPr lang="en-US" sz="800" b="1" kern="0" dirty="0">
                <a:solidFill>
                  <a:schemeClr val="bg1"/>
                </a:solidFill>
                <a:ea typeface="Arial Unicode MS" panose="020B0604020202020204" pitchFamily="34" charset="-128"/>
                <a:cs typeface="Arial Unicode MS" panose="020B0604020202020204" pitchFamily="34" charset="-128"/>
              </a:rPr>
              <a:t>Gateway</a:t>
            </a:r>
            <a:endParaRPr lang="en-US" sz="800" b="1" kern="0" dirty="0">
              <a:solidFill>
                <a:srgbClr val="FFFFFF"/>
              </a:solidFill>
              <a:ea typeface="Arial Unicode MS" panose="020B0604020202020204" pitchFamily="34" charset="-128"/>
              <a:cs typeface="Arial Unicode MS" panose="020B0604020202020204" pitchFamily="34" charset="-128"/>
            </a:endParaRPr>
          </a:p>
        </p:txBody>
      </p:sp>
      <p:sp>
        <p:nvSpPr>
          <p:cNvPr id="393" name="Rectangle 392"/>
          <p:cNvSpPr/>
          <p:nvPr/>
        </p:nvSpPr>
        <p:spPr bwMode="gray">
          <a:xfrm>
            <a:off x="8904416" y="3799028"/>
            <a:ext cx="1044000" cy="265664"/>
          </a:xfrm>
          <a:prstGeom prst="rect">
            <a:avLst/>
          </a:prstGeom>
          <a:solidFill>
            <a:schemeClr val="bg2">
              <a:lumMod val="50000"/>
            </a:schemeClr>
          </a:solidFill>
          <a:ln w="6350" algn="ctr">
            <a:noFill/>
            <a:miter lim="800000"/>
          </a:ln>
        </p:spPr>
        <p:txBody>
          <a:bodyPr lIns="0" tIns="114311" rIns="0" bIns="114311" rtlCol="0" anchor="ctr"/>
          <a:lstStyle/>
          <a:p>
            <a:pPr algn="ctr">
              <a:spcBef>
                <a:spcPct val="50000"/>
              </a:spcBef>
              <a:buClr>
                <a:srgbClr val="F0AB00"/>
              </a:buClr>
              <a:buSzPct val="80000"/>
            </a:pPr>
            <a:r>
              <a:rPr lang="en-US" sz="800" b="1" kern="0" dirty="0">
                <a:solidFill>
                  <a:schemeClr val="bg1"/>
                </a:solidFill>
                <a:ea typeface="Arial Unicode MS" panose="020B0604020202020204" pitchFamily="34" charset="-128"/>
                <a:cs typeface="Arial Unicode MS" panose="020B0604020202020204" pitchFamily="34" charset="-128"/>
              </a:rPr>
              <a:t>Cloud Connector</a:t>
            </a:r>
            <a:endParaRPr lang="en-US" sz="800" b="1" kern="0" dirty="0">
              <a:solidFill>
                <a:srgbClr val="FFFFFF"/>
              </a:solidFill>
              <a:ea typeface="Arial Unicode MS" panose="020B0604020202020204" pitchFamily="34" charset="-128"/>
              <a:cs typeface="Arial Unicode MS" panose="020B0604020202020204" pitchFamily="34" charset="-128"/>
            </a:endParaRPr>
          </a:p>
        </p:txBody>
      </p:sp>
      <p:sp>
        <p:nvSpPr>
          <p:cNvPr id="150" name="Rectangle 149"/>
          <p:cNvSpPr/>
          <p:nvPr/>
        </p:nvSpPr>
        <p:spPr bwMode="auto">
          <a:xfrm>
            <a:off x="8846829" y="4719152"/>
            <a:ext cx="1174768" cy="723006"/>
          </a:xfrm>
          <a:prstGeom prst="rect">
            <a:avLst/>
          </a:prstGeom>
          <a:solidFill>
            <a:schemeClr val="bg1">
              <a:lumMod val="75000"/>
            </a:schemeClr>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36000" tIns="54429" rIns="36000" bIns="54429" numCol="1" rtlCol="0" anchor="t" anchorCtr="0" compatLnSpc="1"/>
          <a:lstStyle/>
          <a:p>
            <a:pPr algn="ctr"/>
            <a:r>
              <a:rPr lang="en-US" sz="1200" dirty="0">
                <a:solidFill>
                  <a:srgbClr val="FFFFFF"/>
                </a:solidFill>
              </a:rPr>
              <a:t>Orchestration</a:t>
            </a:r>
            <a:endParaRPr lang="en-US" sz="1200" dirty="0">
              <a:solidFill>
                <a:srgbClr val="FFFFFF"/>
              </a:solidFill>
            </a:endParaRPr>
          </a:p>
        </p:txBody>
      </p:sp>
      <p:sp>
        <p:nvSpPr>
          <p:cNvPr id="151" name="Rectangle 150"/>
          <p:cNvSpPr/>
          <p:nvPr/>
        </p:nvSpPr>
        <p:spPr bwMode="gray">
          <a:xfrm>
            <a:off x="8904416" y="5022124"/>
            <a:ext cx="1044000" cy="265664"/>
          </a:xfrm>
          <a:prstGeom prst="rect">
            <a:avLst/>
          </a:prstGeom>
          <a:solidFill>
            <a:schemeClr val="bg2">
              <a:lumMod val="50000"/>
            </a:schemeClr>
          </a:solidFill>
          <a:ln w="6350" algn="ctr">
            <a:noFill/>
            <a:miter lim="800000"/>
          </a:ln>
        </p:spPr>
        <p:txBody>
          <a:bodyPr lIns="0" tIns="114311" rIns="0" bIns="114311" rtlCol="0" anchor="ctr"/>
          <a:lstStyle/>
          <a:p>
            <a:pPr algn="ctr">
              <a:spcBef>
                <a:spcPct val="50000"/>
              </a:spcBef>
              <a:buClr>
                <a:srgbClr val="F0AB00"/>
              </a:buClr>
              <a:buSzPct val="80000"/>
            </a:pPr>
            <a:r>
              <a:rPr lang="en-US" sz="800" b="1" kern="0" dirty="0">
                <a:solidFill>
                  <a:schemeClr val="bg1"/>
                </a:solidFill>
                <a:ea typeface="Arial Unicode MS" panose="020B0604020202020204" pitchFamily="34" charset="-128"/>
                <a:cs typeface="Arial Unicode MS" panose="020B0604020202020204" pitchFamily="34" charset="-128"/>
              </a:rPr>
              <a:t>SAP Solution Manager</a:t>
            </a:r>
            <a:endParaRPr lang="en-US" sz="800" b="1" kern="0" dirty="0">
              <a:solidFill>
                <a:srgbClr val="FFFFFF"/>
              </a:solidFill>
              <a:ea typeface="Arial Unicode MS" panose="020B0604020202020204" pitchFamily="34" charset="-128"/>
              <a:cs typeface="Arial Unicode MS" panose="020B060402020202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SAP HANA </a:t>
            </a:r>
            <a:r>
              <a:rPr lang="zh-CN" altLang="en-US" dirty="0">
                <a:latin typeface="微软雅黑" panose="020B0503020204020204" pitchFamily="34" charset="-122"/>
                <a:ea typeface="微软雅黑" panose="020B0503020204020204" pitchFamily="34" charset="-122"/>
              </a:rPr>
              <a:t>的极致应用</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技术创新使业务创新成为可能</a:t>
            </a:r>
            <a:endParaRPr lang="en-US" dirty="0">
              <a:latin typeface="微软雅黑" panose="020B0503020204020204" pitchFamily="34" charset="-122"/>
              <a:ea typeface="微软雅黑" panose="020B0503020204020204" pitchFamily="34" charset="-122"/>
            </a:endParaRPr>
          </a:p>
        </p:txBody>
      </p:sp>
      <p:sp>
        <p:nvSpPr>
          <p:cNvPr id="3" name="Text Placeholder 2"/>
          <p:cNvSpPr>
            <a:spLocks noGrp="1"/>
          </p:cNvSpPr>
          <p:nvPr>
            <p:ph type="body" sz="quarter" idx="11"/>
          </p:nvPr>
        </p:nvSpPr>
        <p:spPr>
          <a:xfrm>
            <a:off x="432112" y="1692392"/>
            <a:ext cx="4496771" cy="4393017"/>
          </a:xfrm>
        </p:spPr>
        <p:txBody>
          <a:bodyPr/>
          <a:lstStyle/>
          <a:p>
            <a:pPr marL="340360" indent="-340360">
              <a:buFont typeface="Arial" panose="020B0604020202020204" pitchFamily="34" charset="0"/>
              <a:buChar char="•"/>
            </a:pPr>
            <a:r>
              <a:rPr lang="zh-CN" altLang="en-US" b="0" dirty="0">
                <a:latin typeface="微软雅黑" panose="020B0503020204020204" pitchFamily="34" charset="-122"/>
                <a:ea typeface="微软雅黑" panose="020B0503020204020204" pitchFamily="34" charset="-122"/>
              </a:rPr>
              <a:t>旧有限制的关键，在于缺乏高效强大的数据平台；新的期待，也离不开创新性的平台支持</a:t>
            </a:r>
            <a:endParaRPr lang="en-US" altLang="zh-CN" b="0" dirty="0">
              <a:latin typeface="微软雅黑" panose="020B0503020204020204" pitchFamily="34" charset="-122"/>
              <a:ea typeface="微软雅黑" panose="020B0503020204020204" pitchFamily="34" charset="-122"/>
            </a:endParaRPr>
          </a:p>
          <a:p>
            <a:pPr marL="340360" indent="-340360">
              <a:buFont typeface="Arial" panose="020B0604020202020204" pitchFamily="34" charset="0"/>
              <a:buChar char="•"/>
            </a:pPr>
            <a:r>
              <a:rPr lang="zh-CN" altLang="en-US" b="0" dirty="0">
                <a:latin typeface="微软雅黑" panose="020B0503020204020204" pitchFamily="34" charset="-122"/>
                <a:ea typeface="微软雅黑" panose="020B0503020204020204" pitchFamily="34" charset="-122"/>
              </a:rPr>
              <a:t>简化的架构设计与创新的内存计算技术， 解决过去企业内部认为难以解决的瓶颈问题</a:t>
            </a:r>
            <a:endParaRPr lang="en-US" altLang="zh-CN" b="0" dirty="0">
              <a:latin typeface="微软雅黑" panose="020B0503020204020204" pitchFamily="34" charset="-122"/>
              <a:ea typeface="微软雅黑" panose="020B0503020204020204" pitchFamily="34" charset="-122"/>
            </a:endParaRPr>
          </a:p>
          <a:p>
            <a:pPr marL="340360" indent="-340360">
              <a:buFont typeface="Arial" panose="020B0604020202020204" pitchFamily="34" charset="0"/>
              <a:buChar char="•"/>
            </a:pPr>
            <a:r>
              <a:rPr lang="zh-CN" altLang="en-US" b="0" dirty="0">
                <a:latin typeface="微软雅黑" panose="020B0503020204020204" pitchFamily="34" charset="-122"/>
                <a:ea typeface="微软雅黑" panose="020B0503020204020204" pitchFamily="34" charset="-122"/>
              </a:rPr>
              <a:t>内嵌的建模、预测、分析、报表、函数库等工具的快速开发支持，使得</a:t>
            </a:r>
            <a:r>
              <a:rPr lang="en-US" altLang="zh-CN" b="0" dirty="0">
                <a:latin typeface="微软雅黑" panose="020B0503020204020204" pitchFamily="34" charset="-122"/>
                <a:ea typeface="微软雅黑" panose="020B0503020204020204" pitchFamily="34" charset="-122"/>
              </a:rPr>
              <a:t>IT</a:t>
            </a:r>
            <a:r>
              <a:rPr lang="zh-CN" altLang="en-US" b="0" dirty="0">
                <a:latin typeface="微软雅黑" panose="020B0503020204020204" pitchFamily="34" charset="-122"/>
                <a:ea typeface="微软雅黑" panose="020B0503020204020204" pitchFamily="34" charset="-122"/>
              </a:rPr>
              <a:t>系统能够适应业务的快速发展与变化</a:t>
            </a:r>
            <a:endParaRPr lang="en-US" b="0" dirty="0">
              <a:latin typeface="微软雅黑" panose="020B0503020204020204" pitchFamily="34" charset="-122"/>
              <a:ea typeface="微软雅黑" panose="020B0503020204020204" pitchFamily="34" charset="-122"/>
            </a:endParaRPr>
          </a:p>
        </p:txBody>
      </p:sp>
      <p:grpSp>
        <p:nvGrpSpPr>
          <p:cNvPr id="5" name="Group 3"/>
          <p:cNvGrpSpPr/>
          <p:nvPr/>
        </p:nvGrpSpPr>
        <p:grpSpPr>
          <a:xfrm>
            <a:off x="5223303" y="1756547"/>
            <a:ext cx="6234095" cy="4446668"/>
            <a:chOff x="4321025" y="1594351"/>
            <a:chExt cx="4674354" cy="4445639"/>
          </a:xfrm>
        </p:grpSpPr>
        <p:grpSp>
          <p:nvGrpSpPr>
            <p:cNvPr id="6" name="Group 13"/>
            <p:cNvGrpSpPr/>
            <p:nvPr/>
          </p:nvGrpSpPr>
          <p:grpSpPr>
            <a:xfrm>
              <a:off x="4321025" y="1594351"/>
              <a:ext cx="4674354" cy="4445639"/>
              <a:chOff x="6110573" y="1830940"/>
              <a:chExt cx="5714296" cy="4446666"/>
            </a:xfrm>
          </p:grpSpPr>
          <p:sp>
            <p:nvSpPr>
              <p:cNvPr id="10" name="Can 9"/>
              <p:cNvSpPr/>
              <p:nvPr/>
            </p:nvSpPr>
            <p:spPr bwMode="gray">
              <a:xfrm>
                <a:off x="6248404" y="5460519"/>
                <a:ext cx="5476531" cy="396430"/>
              </a:xfrm>
              <a:prstGeom prst="can">
                <a:avLst/>
              </a:prstGeom>
              <a:solidFill>
                <a:schemeClr val="accent1"/>
              </a:solidFill>
              <a:ln w="6350" algn="ctr">
                <a:noFill/>
                <a:miter lim="800000"/>
              </a:ln>
            </p:spPr>
            <p:txBody>
              <a:bodyPr lIns="75573" tIns="60458" rIns="75573" bIns="60458" rtlCol="0" anchor="ctr"/>
              <a:lstStyle/>
              <a:p>
                <a:pPr algn="ctr" defTabSz="767715" fontAlgn="base">
                  <a:spcBef>
                    <a:spcPct val="50000"/>
                  </a:spcBef>
                  <a:spcAft>
                    <a:spcPct val="0"/>
                  </a:spcAft>
                  <a:buClr>
                    <a:srgbClr val="F0AB00"/>
                  </a:buClr>
                  <a:buSzPct val="80000"/>
                </a:pPr>
                <a:r>
                  <a:rPr lang="zh-TW" altLang="en-US" sz="1400" b="1" kern="0" dirty="0">
                    <a:latin typeface="微软雅黑" panose="020B0503020204020204" pitchFamily="34" charset="-122"/>
                    <a:ea typeface="微软雅黑" panose="020B0503020204020204" pitchFamily="34" charset="-122"/>
                    <a:cs typeface="Arial Unicode MS" panose="020B0604020202020204" pitchFamily="34" charset="-128"/>
                  </a:rPr>
                  <a:t>物理表</a:t>
                </a:r>
                <a:r>
                  <a:rPr lang="en-US" altLang="zh-TW" sz="1400" b="1" kern="0" dirty="0">
                    <a:latin typeface="微软雅黑" panose="020B0503020204020204" pitchFamily="34" charset="-122"/>
                    <a:ea typeface="微软雅黑" panose="020B0503020204020204" pitchFamily="34" charset="-122"/>
                    <a:cs typeface="Arial Unicode MS" panose="020B0604020202020204" pitchFamily="34" charset="-128"/>
                  </a:rPr>
                  <a:t> - </a:t>
                </a:r>
                <a:r>
                  <a:rPr lang="en-US" sz="1400" b="1" kern="0" dirty="0">
                    <a:latin typeface="微软雅黑" panose="020B0503020204020204" pitchFamily="34" charset="-122"/>
                    <a:ea typeface="微软雅黑" panose="020B0503020204020204" pitchFamily="34" charset="-122"/>
                    <a:cs typeface="Arial Unicode MS" panose="020B0604020202020204" pitchFamily="34" charset="-128"/>
                  </a:rPr>
                  <a:t>Physical Table</a:t>
                </a:r>
                <a:endParaRPr lang="en-US" sz="1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1" name="Rectangle 10"/>
              <p:cNvSpPr/>
              <p:nvPr/>
            </p:nvSpPr>
            <p:spPr bwMode="gray">
              <a:xfrm>
                <a:off x="6110573" y="1830940"/>
                <a:ext cx="5714296" cy="1528717"/>
              </a:xfrm>
              <a:prstGeom prst="rect">
                <a:avLst/>
              </a:prstGeom>
              <a:noFill/>
              <a:ln w="28575" algn="ctr">
                <a:solidFill>
                  <a:schemeClr val="tx1"/>
                </a:solidFill>
                <a:prstDash val="dash"/>
                <a:miter lim="800000"/>
              </a:ln>
            </p:spPr>
            <p:txBody>
              <a:bodyPr lIns="75573" tIns="60458" rIns="75573" bIns="60458" rtlCol="0" anchor="t"/>
              <a:lstStyle/>
              <a:p>
                <a:pPr defTabSz="767715" fontAlgn="base">
                  <a:spcBef>
                    <a:spcPct val="50000"/>
                  </a:spcBef>
                  <a:spcAft>
                    <a:spcPct val="0"/>
                  </a:spcAft>
                  <a:buClr>
                    <a:srgbClr val="F0AB00"/>
                  </a:buClr>
                  <a:buSzPct val="80000"/>
                </a:pPr>
                <a:r>
                  <a:rPr lang="zh-TW" altLang="en-US" sz="1400" b="1" kern="0">
                    <a:latin typeface="微软雅黑" panose="020B0503020204020204" pitchFamily="34" charset="-122"/>
                    <a:ea typeface="微软雅黑" panose="020B0503020204020204" pitchFamily="34" charset="-122"/>
                    <a:cs typeface="Arial Unicode MS" panose="020B0604020202020204" pitchFamily="34" charset="-128"/>
                  </a:rPr>
                  <a:t>客户端</a:t>
                </a:r>
                <a:endParaRPr lang="en-US" sz="1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12" name="Rectangle 11"/>
              <p:cNvSpPr/>
              <p:nvPr/>
            </p:nvSpPr>
            <p:spPr bwMode="gray">
              <a:xfrm>
                <a:off x="6110573" y="3597214"/>
                <a:ext cx="5714296" cy="2402992"/>
              </a:xfrm>
              <a:prstGeom prst="rect">
                <a:avLst/>
              </a:prstGeom>
              <a:noFill/>
              <a:ln w="28575" algn="ctr">
                <a:solidFill>
                  <a:schemeClr val="tx1"/>
                </a:solidFill>
                <a:prstDash val="dash"/>
                <a:miter lim="800000"/>
              </a:ln>
            </p:spPr>
            <p:txBody>
              <a:bodyPr lIns="75573" tIns="60458" rIns="75573" bIns="60458" rtlCol="0" anchor="t"/>
              <a:lstStyle/>
              <a:p>
                <a:pPr defTabSz="767715" fontAlgn="base">
                  <a:spcBef>
                    <a:spcPct val="50000"/>
                  </a:spcBef>
                  <a:spcAft>
                    <a:spcPct val="0"/>
                  </a:spcAft>
                  <a:buClr>
                    <a:srgbClr val="F0AB00"/>
                  </a:buClr>
                  <a:buSzPct val="80000"/>
                </a:pPr>
                <a:endParaRPr lang="en-US" sz="20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pic>
            <p:nvPicPr>
              <p:cNvPr id="13" name="Picture 30" descr="InMemory.png"/>
              <p:cNvPicPr>
                <a:picLocks noChangeAspect="1"/>
              </p:cNvPicPr>
              <p:nvPr/>
            </p:nvPicPr>
            <p:blipFill>
              <a:blip r:embed="rId1" cstate="print"/>
              <a:srcRect/>
              <a:stretch>
                <a:fillRect/>
              </a:stretch>
            </p:blipFill>
            <p:spPr bwMode="auto">
              <a:xfrm>
                <a:off x="11297750" y="5808643"/>
                <a:ext cx="495166" cy="468963"/>
              </a:xfrm>
              <a:prstGeom prst="rect">
                <a:avLst/>
              </a:prstGeom>
              <a:noFill/>
              <a:ln w="9525">
                <a:noFill/>
                <a:miter lim="800000"/>
                <a:headEnd/>
                <a:tailEnd/>
              </a:ln>
            </p:spPr>
          </p:pic>
          <p:sp>
            <p:nvSpPr>
              <p:cNvPr id="14" name="TextBox 13"/>
              <p:cNvSpPr txBox="1"/>
              <p:nvPr/>
            </p:nvSpPr>
            <p:spPr>
              <a:xfrm>
                <a:off x="10020223" y="5892484"/>
                <a:ext cx="1203394" cy="215444"/>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en-US" sz="1400" b="1" kern="0" dirty="0">
                    <a:latin typeface="微软雅黑" panose="020B0503020204020204" pitchFamily="34" charset="-122"/>
                    <a:ea typeface="微软雅黑" panose="020B0503020204020204" pitchFamily="34" charset="-122"/>
                    <a:cs typeface="Arial Unicode MS" panose="020B0604020202020204" pitchFamily="34" charset="-128"/>
                  </a:rPr>
                  <a:t>HANA SERVER</a:t>
                </a:r>
                <a:endParaRPr lang="en-US" sz="1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6294" y="2440215"/>
                <a:ext cx="875219" cy="91944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7047" y="2420832"/>
                <a:ext cx="832119" cy="901487"/>
              </a:xfrm>
              <a:prstGeom prst="rect">
                <a:avLst/>
              </a:prstGeom>
            </p:spPr>
          </p:pic>
          <p:sp>
            <p:nvSpPr>
              <p:cNvPr id="17" name="Rounded Rectangle 16"/>
              <p:cNvSpPr/>
              <p:nvPr/>
            </p:nvSpPr>
            <p:spPr bwMode="gray">
              <a:xfrm>
                <a:off x="6896668" y="1908843"/>
                <a:ext cx="3524840" cy="420343"/>
              </a:xfrm>
              <a:prstGeom prst="roundRect">
                <a:avLst/>
              </a:prstGeom>
              <a:noFill/>
              <a:ln w="12700" algn="ctr">
                <a:noFill/>
                <a:miter lim="800000"/>
              </a:ln>
            </p:spPr>
            <p:txBody>
              <a:bodyPr lIns="0" tIns="0" rIns="0" bIns="0" rtlCol="0" anchor="ctr"/>
              <a:lstStyle/>
              <a:p>
                <a:pPr algn="ctr" defTabSz="914400" fontAlgn="base">
                  <a:spcBef>
                    <a:spcPct val="50000"/>
                  </a:spcBef>
                  <a:spcAft>
                    <a:spcPct val="0"/>
                  </a:spcAft>
                  <a:buClr>
                    <a:srgbClr val="F0AB00"/>
                  </a:buClr>
                  <a:buSzPct val="80000"/>
                </a:pPr>
                <a:r>
                  <a:rPr lang="en-US" sz="1100" b="1" kern="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8"/>
                  </a:rPr>
                  <a:t>Crystal Report   Pervasive Analysis   Interactive Analysis   BOBJ   Extreme Apps …</a:t>
                </a:r>
                <a:endParaRPr lang="en-US" sz="1100" b="1" kern="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18" name="Group 3"/>
              <p:cNvGrpSpPr/>
              <p:nvPr/>
            </p:nvGrpSpPr>
            <p:grpSpPr>
              <a:xfrm>
                <a:off x="6222525" y="4506446"/>
                <a:ext cx="4577735" cy="853699"/>
                <a:chOff x="5946493" y="4428814"/>
                <a:chExt cx="4577735" cy="853700"/>
              </a:xfrm>
            </p:grpSpPr>
            <p:sp>
              <p:nvSpPr>
                <p:cNvPr id="41" name="Rectangle 40"/>
                <p:cNvSpPr/>
                <p:nvPr/>
              </p:nvSpPr>
              <p:spPr bwMode="gray">
                <a:xfrm>
                  <a:off x="5946493" y="4437440"/>
                  <a:ext cx="4577735" cy="845074"/>
                </a:xfrm>
                <a:prstGeom prst="rect">
                  <a:avLst/>
                </a:prstGeom>
                <a:solidFill>
                  <a:schemeClr val="accent1">
                    <a:lumMod val="20000"/>
                    <a:lumOff val="80000"/>
                  </a:schemeClr>
                </a:solidFill>
                <a:ln w="28575" algn="ctr">
                  <a:noFill/>
                  <a:prstDash val="dash"/>
                  <a:miter lim="800000"/>
                </a:ln>
              </p:spPr>
              <p:txBody>
                <a:bodyPr lIns="75573" tIns="60458" rIns="75573" bIns="60458" rtlCol="0" anchor="t"/>
                <a:lstStyle/>
                <a:p>
                  <a:pPr defTabSz="767715" fontAlgn="base">
                    <a:spcBef>
                      <a:spcPct val="50000"/>
                    </a:spcBef>
                    <a:spcAft>
                      <a:spcPct val="0"/>
                    </a:spcAft>
                    <a:buClr>
                      <a:srgbClr val="F0AB00"/>
                    </a:buClr>
                    <a:buSzPct val="80000"/>
                  </a:pPr>
                  <a:endParaRPr lang="en-US" sz="1700" b="1"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2" name="Rounded Rectangle 41"/>
                <p:cNvSpPr/>
                <p:nvPr/>
              </p:nvSpPr>
              <p:spPr bwMode="gray">
                <a:xfrm>
                  <a:off x="6388124" y="4524508"/>
                  <a:ext cx="3978349" cy="308774"/>
                </a:xfrm>
                <a:prstGeom prst="roundRect">
                  <a:avLst/>
                </a:prstGeom>
                <a:solidFill>
                  <a:schemeClr val="accent1"/>
                </a:solidFill>
                <a:ln w="6350" algn="ctr">
                  <a:noFill/>
                  <a:miter lim="800000"/>
                </a:ln>
              </p:spPr>
              <p:txBody>
                <a:bodyPr lIns="75573" tIns="60458" rIns="75573" bIns="60458" rtlCol="0" anchor="ctr">
                  <a:noAutofit/>
                </a:bodyPr>
                <a:lstStyle/>
                <a:p>
                  <a:pPr algn="ctr" defTabSz="767715" fontAlgn="base">
                    <a:spcBef>
                      <a:spcPct val="50000"/>
                    </a:spcBef>
                    <a:spcAft>
                      <a:spcPct val="0"/>
                    </a:spcAft>
                    <a:buClr>
                      <a:srgbClr val="F0AB00"/>
                    </a:buClr>
                    <a:buSzPct val="80000"/>
                  </a:pPr>
                  <a:r>
                    <a:rPr lang="zh-TW" altLang="en-US" sz="1400" b="1" kern="0">
                      <a:latin typeface="微软雅黑" panose="020B0503020204020204" pitchFamily="34" charset="-122"/>
                      <a:ea typeface="微软雅黑" panose="020B0503020204020204" pitchFamily="34" charset="-122"/>
                      <a:cs typeface="Arial Unicode MS" panose="020B0604020202020204" pitchFamily="34" charset="-128"/>
                    </a:rPr>
                    <a:t>查询视图</a:t>
                  </a:r>
                  <a:r>
                    <a:rPr lang="en-US" altLang="zh-TW" sz="1400" b="1" kern="0">
                      <a:latin typeface="微软雅黑" panose="020B0503020204020204" pitchFamily="34" charset="-122"/>
                      <a:ea typeface="微软雅黑" panose="020B0503020204020204" pitchFamily="34" charset="-122"/>
                      <a:cs typeface="Arial Unicode MS" panose="020B0604020202020204" pitchFamily="34" charset="-128"/>
                    </a:rPr>
                    <a:t> </a:t>
                  </a:r>
                  <a:r>
                    <a:rPr lang="en-US" altLang="zh-TW" sz="1400" b="1" kern="0" dirty="0">
                      <a:latin typeface="微软雅黑" panose="020B0503020204020204" pitchFamily="34" charset="-122"/>
                      <a:ea typeface="微软雅黑" panose="020B0503020204020204" pitchFamily="34" charset="-122"/>
                      <a:cs typeface="Arial Unicode MS" panose="020B0604020202020204" pitchFamily="34" charset="-128"/>
                    </a:rPr>
                    <a:t>- </a:t>
                  </a:r>
                  <a:r>
                    <a:rPr lang="en-US" sz="1400" b="1" kern="0" dirty="0">
                      <a:latin typeface="微软雅黑" panose="020B0503020204020204" pitchFamily="34" charset="-122"/>
                      <a:ea typeface="微软雅黑" panose="020B0503020204020204" pitchFamily="34" charset="-122"/>
                      <a:cs typeface="Arial Unicode MS" panose="020B0604020202020204" pitchFamily="34" charset="-128"/>
                    </a:rPr>
                    <a:t>Query View</a:t>
                  </a:r>
                  <a:endParaRPr lang="en-US" sz="1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3" name="TextBox 18"/>
                <p:cNvSpPr txBox="1"/>
                <p:nvPr/>
              </p:nvSpPr>
              <p:spPr>
                <a:xfrm>
                  <a:off x="5951772" y="4428814"/>
                  <a:ext cx="423171" cy="819901"/>
                </a:xfrm>
                <a:prstGeom prst="rect">
                  <a:avLst/>
                </a:prstGeom>
                <a:noFill/>
              </p:spPr>
              <p:txBody>
                <a:bodyPr vert="vert270" wrap="square" lIns="0" tIns="0" rIns="0" bIns="0" rtlCol="0">
                  <a:spAutoFit/>
                </a:bodyPr>
                <a:lstStyle/>
                <a:p>
                  <a:pPr algn="ctr" fontAlgn="base">
                    <a:spcBef>
                      <a:spcPct val="50000"/>
                    </a:spcBef>
                    <a:spcAft>
                      <a:spcPct val="0"/>
                    </a:spcAft>
                    <a:buClr>
                      <a:srgbClr val="F0AB00"/>
                    </a:buClr>
                    <a:buSzPct val="80000"/>
                  </a:pPr>
                  <a:r>
                    <a:rPr lang="zh-TW" altLang="en-US" sz="1000" b="1" kern="0">
                      <a:latin typeface="微软雅黑" panose="020B0503020204020204" pitchFamily="34" charset="-122"/>
                      <a:ea typeface="微软雅黑" panose="020B0503020204020204" pitchFamily="34" charset="-122"/>
                      <a:cs typeface="Arial Unicode MS" panose="020B0604020202020204" pitchFamily="34" charset="-128"/>
                    </a:rPr>
                    <a:t>语意层 </a:t>
                  </a:r>
                  <a:r>
                    <a:rPr lang="en-US" sz="1000" b="1" kern="0">
                      <a:latin typeface="微软雅黑" panose="020B0503020204020204" pitchFamily="34" charset="-122"/>
                      <a:ea typeface="微软雅黑" panose="020B0503020204020204" pitchFamily="34" charset="-122"/>
                      <a:cs typeface="Arial Unicode MS" panose="020B0604020202020204" pitchFamily="34" charset="-128"/>
                    </a:rPr>
                    <a:t>Semantic </a:t>
                  </a:r>
                  <a:r>
                    <a:rPr lang="en-US" sz="1000" b="1" kern="0" dirty="0">
                      <a:latin typeface="微软雅黑" panose="020B0503020204020204" pitchFamily="34" charset="-122"/>
                      <a:ea typeface="微软雅黑" panose="020B0503020204020204" pitchFamily="34" charset="-122"/>
                      <a:cs typeface="Arial Unicode MS" panose="020B0604020202020204" pitchFamily="34" charset="-128"/>
                    </a:rPr>
                    <a:t>Layer</a:t>
                  </a:r>
                  <a:endParaRPr lang="en-US" sz="10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4" name="Rounded Rectangle 43"/>
                <p:cNvSpPr/>
                <p:nvPr/>
              </p:nvSpPr>
              <p:spPr bwMode="gray">
                <a:xfrm>
                  <a:off x="6374135" y="4907093"/>
                  <a:ext cx="1956548" cy="297990"/>
                </a:xfrm>
                <a:prstGeom prst="roundRect">
                  <a:avLst/>
                </a:prstGeom>
                <a:solidFill>
                  <a:schemeClr val="accent1"/>
                </a:solidFill>
                <a:ln w="6350" algn="ctr">
                  <a:noFill/>
                  <a:miter lim="800000"/>
                </a:ln>
              </p:spPr>
              <p:txBody>
                <a:bodyPr lIns="75573" tIns="60458" rIns="75573" bIns="60458" rtlCol="0" anchor="ctr"/>
                <a:lstStyle/>
                <a:p>
                  <a:pPr algn="ctr" defTabSz="767715" fontAlgn="base">
                    <a:spcBef>
                      <a:spcPct val="50000"/>
                    </a:spcBef>
                    <a:spcAft>
                      <a:spcPct val="0"/>
                    </a:spcAft>
                    <a:buClr>
                      <a:srgbClr val="F0AB00"/>
                    </a:buClr>
                    <a:buSzPct val="80000"/>
                  </a:pPr>
                  <a:r>
                    <a:rPr lang="zh-TW" altLang="en-US" sz="1200" b="1" kern="0">
                      <a:latin typeface="微软雅黑" panose="020B0503020204020204" pitchFamily="34" charset="-122"/>
                      <a:ea typeface="微软雅黑" panose="020B0503020204020204" pitchFamily="34" charset="-122"/>
                      <a:cs typeface="Arial Unicode MS" panose="020B0604020202020204" pitchFamily="34" charset="-128"/>
                    </a:rPr>
                    <a:t>重用视图</a:t>
                  </a:r>
                  <a:r>
                    <a:rPr lang="en-US" altLang="zh-TW" sz="1200" b="1" kern="0">
                      <a:latin typeface="微软雅黑" panose="020B0503020204020204" pitchFamily="34" charset="-122"/>
                      <a:ea typeface="微软雅黑" panose="020B0503020204020204" pitchFamily="34" charset="-122"/>
                      <a:cs typeface="Arial Unicode MS" panose="020B0604020202020204" pitchFamily="34" charset="-128"/>
                    </a:rPr>
                    <a:t>  </a:t>
                  </a:r>
                  <a:r>
                    <a:rPr lang="en-US" altLang="zh-TW" sz="1200" b="1" kern="0" dirty="0">
                      <a:latin typeface="微软雅黑" panose="020B0503020204020204" pitchFamily="34" charset="-122"/>
                      <a:ea typeface="微软雅黑" panose="020B0503020204020204" pitchFamily="34" charset="-122"/>
                      <a:cs typeface="Arial Unicode MS" panose="020B0604020202020204" pitchFamily="34" charset="-128"/>
                    </a:rPr>
                    <a:t>- </a:t>
                  </a:r>
                  <a:r>
                    <a:rPr lang="en-US" sz="1200" b="1" kern="0" dirty="0">
                      <a:latin typeface="微软雅黑" panose="020B0503020204020204" pitchFamily="34" charset="-122"/>
                      <a:ea typeface="微软雅黑" panose="020B0503020204020204" pitchFamily="34" charset="-122"/>
                      <a:cs typeface="Arial Unicode MS" panose="020B0604020202020204" pitchFamily="34" charset="-128"/>
                    </a:rPr>
                    <a:t>Reuse View</a:t>
                  </a:r>
                  <a:endParaRPr lang="en-US" sz="12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45" name="Rounded Rectangle 44"/>
                <p:cNvSpPr/>
                <p:nvPr/>
              </p:nvSpPr>
              <p:spPr bwMode="gray">
                <a:xfrm>
                  <a:off x="8409926" y="4898969"/>
                  <a:ext cx="1956548" cy="297990"/>
                </a:xfrm>
                <a:prstGeom prst="roundRect">
                  <a:avLst/>
                </a:prstGeom>
                <a:solidFill>
                  <a:schemeClr val="accent1"/>
                </a:solidFill>
                <a:ln w="6350" algn="ctr">
                  <a:noFill/>
                  <a:miter lim="800000"/>
                </a:ln>
              </p:spPr>
              <p:txBody>
                <a:bodyPr lIns="75573" tIns="60458" rIns="75573" bIns="60458" rtlCol="0" anchor="ctr"/>
                <a:lstStyle/>
                <a:p>
                  <a:pPr algn="ctr" defTabSz="767715" fontAlgn="base">
                    <a:spcBef>
                      <a:spcPct val="50000"/>
                    </a:spcBef>
                    <a:spcAft>
                      <a:spcPct val="0"/>
                    </a:spcAft>
                    <a:buClr>
                      <a:srgbClr val="F0AB00"/>
                    </a:buClr>
                    <a:buSzPct val="80000"/>
                  </a:pPr>
                  <a:r>
                    <a:rPr lang="en-US" sz="1400" b="1" kern="0" dirty="0">
                      <a:latin typeface="微软雅黑" panose="020B0503020204020204" pitchFamily="34" charset="-122"/>
                      <a:ea typeface="微软雅黑" panose="020B0503020204020204" pitchFamily="34" charset="-122"/>
                      <a:cs typeface="Arial Unicode MS" panose="020B0604020202020204" pitchFamily="34" charset="-128"/>
                    </a:rPr>
                    <a:t>SQLScript</a:t>
                  </a:r>
                  <a:endParaRPr lang="en-US" sz="1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nvGrpSpPr>
              <p:cNvPr id="19" name="Group 9"/>
              <p:cNvGrpSpPr/>
              <p:nvPr/>
            </p:nvGrpSpPr>
            <p:grpSpPr>
              <a:xfrm>
                <a:off x="6228283" y="3666045"/>
                <a:ext cx="4577735" cy="793277"/>
                <a:chOff x="6228283" y="3648794"/>
                <a:chExt cx="4577735" cy="793278"/>
              </a:xfrm>
            </p:grpSpPr>
            <p:sp>
              <p:nvSpPr>
                <p:cNvPr id="30" name="Rounded Rectangle 29"/>
                <p:cNvSpPr/>
                <p:nvPr/>
              </p:nvSpPr>
              <p:spPr bwMode="gray">
                <a:xfrm>
                  <a:off x="6679460" y="3897558"/>
                  <a:ext cx="4025456" cy="297990"/>
                </a:xfrm>
                <a:prstGeom prst="roundRect">
                  <a:avLst/>
                </a:prstGeom>
                <a:solidFill>
                  <a:schemeClr val="accent1"/>
                </a:solidFill>
                <a:ln w="6350" algn="ctr">
                  <a:noFill/>
                  <a:miter lim="800000"/>
                </a:ln>
              </p:spPr>
              <p:txBody>
                <a:bodyPr lIns="75573" tIns="60458" rIns="75573" bIns="60458" rtlCol="0" anchor="ctr"/>
                <a:lstStyle/>
                <a:p>
                  <a:pPr algn="ctr" defTabSz="767715" fontAlgn="base">
                    <a:spcBef>
                      <a:spcPct val="50000"/>
                    </a:spcBef>
                    <a:spcAft>
                      <a:spcPct val="0"/>
                    </a:spcAft>
                    <a:buClr>
                      <a:srgbClr val="F0AB00"/>
                    </a:buClr>
                    <a:buSzPct val="80000"/>
                  </a:pPr>
                  <a:r>
                    <a:rPr lang="en-US" sz="1400" b="1" kern="0" dirty="0">
                      <a:latin typeface="微软雅黑" panose="020B0503020204020204" pitchFamily="34" charset="-122"/>
                      <a:ea typeface="微软雅黑" panose="020B0503020204020204" pitchFamily="34" charset="-122"/>
                      <a:cs typeface="Arial Unicode MS" panose="020B0604020202020204" pitchFamily="34" charset="-128"/>
                    </a:rPr>
                    <a:t>Control flow (JavaScript)</a:t>
                  </a:r>
                  <a:endParaRPr lang="en-US" sz="1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1" name="Rectangle 30"/>
                <p:cNvSpPr/>
                <p:nvPr/>
              </p:nvSpPr>
              <p:spPr bwMode="gray">
                <a:xfrm>
                  <a:off x="6228283" y="3759311"/>
                  <a:ext cx="4577735" cy="682761"/>
                </a:xfrm>
                <a:prstGeom prst="rect">
                  <a:avLst/>
                </a:prstGeom>
                <a:solidFill>
                  <a:schemeClr val="accent1">
                    <a:lumMod val="20000"/>
                    <a:lumOff val="80000"/>
                  </a:schemeClr>
                </a:solidFill>
                <a:ln w="28575" algn="ctr">
                  <a:noFill/>
                  <a:prstDash val="dash"/>
                  <a:miter lim="800000"/>
                </a:ln>
              </p:spPr>
              <p:txBody>
                <a:bodyPr lIns="75573" tIns="60458" rIns="75573" bIns="60458" rtlCol="0" anchor="t"/>
                <a:lstStyle/>
                <a:p>
                  <a:pPr defTabSz="767715" fontAlgn="base">
                    <a:spcBef>
                      <a:spcPct val="50000"/>
                    </a:spcBef>
                    <a:spcAft>
                      <a:spcPct val="0"/>
                    </a:spcAft>
                    <a:buClr>
                      <a:srgbClr val="F0AB00"/>
                    </a:buClr>
                    <a:buSzPct val="80000"/>
                  </a:pPr>
                  <a:endParaRPr lang="en-US" sz="1700" b="1"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2" name="Rounded Rectangle 31"/>
                <p:cNvSpPr/>
                <p:nvPr/>
              </p:nvSpPr>
              <p:spPr bwMode="gray">
                <a:xfrm>
                  <a:off x="6669914" y="4029107"/>
                  <a:ext cx="3978349" cy="308774"/>
                </a:xfrm>
                <a:prstGeom prst="roundRect">
                  <a:avLst/>
                </a:prstGeom>
                <a:solidFill>
                  <a:schemeClr val="accent1"/>
                </a:solidFill>
                <a:ln w="6350" algn="ctr">
                  <a:noFill/>
                  <a:miter lim="800000"/>
                </a:ln>
              </p:spPr>
              <p:txBody>
                <a:bodyPr lIns="75573" tIns="60458" rIns="75573" bIns="60458" rtlCol="0" anchor="ctr">
                  <a:noAutofit/>
                </a:bodyPr>
                <a:lstStyle/>
                <a:p>
                  <a:pPr algn="ctr" defTabSz="767715" fontAlgn="base">
                    <a:spcBef>
                      <a:spcPct val="50000"/>
                    </a:spcBef>
                    <a:spcAft>
                      <a:spcPct val="0"/>
                    </a:spcAft>
                    <a:buClr>
                      <a:srgbClr val="F0AB00"/>
                    </a:buClr>
                    <a:buSzPct val="80000"/>
                  </a:pPr>
                  <a:r>
                    <a:rPr lang="zh-TW" altLang="en-US" sz="1400" b="1" kern="0" dirty="0">
                      <a:latin typeface="微软雅黑" panose="020B0503020204020204" pitchFamily="34" charset="-122"/>
                      <a:ea typeface="微软雅黑" panose="020B0503020204020204" pitchFamily="34" charset="-122"/>
                      <a:cs typeface="Arial Unicode MS" panose="020B0604020202020204" pitchFamily="34" charset="-128"/>
                    </a:rPr>
                    <a:t>流程控制</a:t>
                  </a:r>
                  <a:r>
                    <a:rPr lang="en-US" sz="1400" b="1" kern="0" dirty="0">
                      <a:latin typeface="微软雅黑" panose="020B0503020204020204" pitchFamily="34" charset="-122"/>
                      <a:ea typeface="微软雅黑" panose="020B0503020204020204" pitchFamily="34" charset="-122"/>
                      <a:cs typeface="Arial Unicode MS" panose="020B0604020202020204" pitchFamily="34" charset="-128"/>
                    </a:rPr>
                    <a:t> (JavaScript)</a:t>
                  </a:r>
                  <a:endParaRPr lang="en-US" sz="1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33" name="TextBox 32"/>
                <p:cNvSpPr txBox="1"/>
                <p:nvPr/>
              </p:nvSpPr>
              <p:spPr>
                <a:xfrm>
                  <a:off x="6233562" y="3805225"/>
                  <a:ext cx="338537" cy="603049"/>
                </a:xfrm>
                <a:prstGeom prst="rect">
                  <a:avLst/>
                </a:prstGeom>
                <a:noFill/>
              </p:spPr>
              <p:txBody>
                <a:bodyPr vert="vert270" wrap="square" lIns="0" tIns="0" rIns="0" bIns="0" rtlCol="0">
                  <a:spAutoFit/>
                </a:bodyPr>
                <a:lstStyle/>
                <a:p>
                  <a:pPr algn="ctr" fontAlgn="base">
                    <a:spcBef>
                      <a:spcPct val="50000"/>
                    </a:spcBef>
                    <a:spcAft>
                      <a:spcPct val="0"/>
                    </a:spcAft>
                    <a:buClr>
                      <a:srgbClr val="F0AB00"/>
                    </a:buClr>
                    <a:buSzPct val="80000"/>
                  </a:pPr>
                  <a:r>
                    <a:rPr lang="en-US" sz="1200" b="1" kern="0" dirty="0">
                      <a:latin typeface="微软雅黑" panose="020B0503020204020204" pitchFamily="34" charset="-122"/>
                      <a:ea typeface="微软雅黑" panose="020B0503020204020204" pitchFamily="34" charset="-122"/>
                      <a:cs typeface="Arial Unicode MS" panose="020B0604020202020204" pitchFamily="34" charset="-128"/>
                    </a:rPr>
                    <a:t>XS Engine</a:t>
                  </a:r>
                  <a:endParaRPr lang="en-US" sz="12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34" name="Group 42"/>
                <p:cNvGrpSpPr/>
                <p:nvPr/>
              </p:nvGrpSpPr>
              <p:grpSpPr>
                <a:xfrm>
                  <a:off x="6615385" y="3765626"/>
                  <a:ext cx="471067" cy="347477"/>
                  <a:chOff x="8953275" y="2413904"/>
                  <a:chExt cx="599780" cy="520613"/>
                </a:xfrm>
              </p:grpSpPr>
              <p:grpSp>
                <p:nvGrpSpPr>
                  <p:cNvPr id="36" name="Group 16"/>
                  <p:cNvGrpSpPr/>
                  <p:nvPr/>
                </p:nvGrpSpPr>
                <p:grpSpPr>
                  <a:xfrm>
                    <a:off x="8953275" y="2554649"/>
                    <a:ext cx="338490" cy="379868"/>
                    <a:chOff x="3771669" y="4428148"/>
                    <a:chExt cx="2879357" cy="2971044"/>
                  </a:xfrm>
                </p:grpSpPr>
                <p:sp>
                  <p:nvSpPr>
                    <p:cNvPr id="39" name="Shape 38"/>
                    <p:cNvSpPr/>
                    <p:nvPr/>
                  </p:nvSpPr>
                  <p:spPr>
                    <a:xfrm rot="167224">
                      <a:off x="3771669" y="4428148"/>
                      <a:ext cx="2879357" cy="2971044"/>
                    </a:xfrm>
                    <a:prstGeom prst="gear9">
                      <a:avLst>
                        <a:gd name="adj1" fmla="val 13983"/>
                        <a:gd name="adj2" fmla="val 1763"/>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latin typeface="微软雅黑" panose="020B0503020204020204" pitchFamily="34" charset="-122"/>
                        <a:ea typeface="微软雅黑" panose="020B0503020204020204" pitchFamily="34" charset="-122"/>
                      </a:endParaRPr>
                    </a:p>
                  </p:txBody>
                </p:sp>
                <p:sp>
                  <p:nvSpPr>
                    <p:cNvPr id="40" name="Oval 39"/>
                    <p:cNvSpPr/>
                    <p:nvPr/>
                  </p:nvSpPr>
                  <p:spPr bwMode="gray">
                    <a:xfrm>
                      <a:off x="4810276" y="5528943"/>
                      <a:ext cx="802135" cy="769447"/>
                    </a:xfrm>
                    <a:prstGeom prst="ellipse">
                      <a:avLst/>
                    </a:prstGeom>
                    <a:solidFill>
                      <a:schemeClr val="bg1"/>
                    </a:solidFill>
                    <a:ln w="6350" algn="ctr">
                      <a:noFill/>
                      <a:miter lim="800000"/>
                    </a:ln>
                  </p:spPr>
                  <p:txBody>
                    <a:bodyPr lIns="90000" tIns="72000" rIns="90000" bIns="72000" rtlCol="0" anchor="ctr"/>
                    <a:lstStyle/>
                    <a:p>
                      <a:pPr algn="ctr" defTabSz="767715" fontAlgn="base">
                        <a:spcBef>
                          <a:spcPct val="50000"/>
                        </a:spcBef>
                        <a:spcAft>
                          <a:spcPct val="0"/>
                        </a:spcAft>
                        <a:buClr>
                          <a:srgbClr val="F0AB00"/>
                        </a:buClr>
                        <a:buSzPct val="80000"/>
                      </a:pPr>
                      <a:endParaRPr lang="en-US" sz="17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37" name="Shape 36"/>
                  <p:cNvSpPr/>
                  <p:nvPr/>
                </p:nvSpPr>
                <p:spPr>
                  <a:xfrm rot="167224">
                    <a:off x="9214565" y="2413904"/>
                    <a:ext cx="338490" cy="379868"/>
                  </a:xfrm>
                  <a:prstGeom prst="gear9">
                    <a:avLst>
                      <a:gd name="adj1" fmla="val 13983"/>
                      <a:gd name="adj2" fmla="val 1763"/>
                    </a:avLst>
                  </a:prstGeom>
                  <a:solidFill>
                    <a:schemeClr val="accent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latin typeface="微软雅黑" panose="020B0503020204020204" pitchFamily="34" charset="-122"/>
                      <a:ea typeface="微软雅黑" panose="020B0503020204020204" pitchFamily="34" charset="-122"/>
                    </a:endParaRPr>
                  </a:p>
                </p:txBody>
              </p:sp>
              <p:sp>
                <p:nvSpPr>
                  <p:cNvPr id="38" name="Oval 37"/>
                  <p:cNvSpPr/>
                  <p:nvPr/>
                </p:nvSpPr>
                <p:spPr bwMode="gray">
                  <a:xfrm>
                    <a:off x="9336661" y="2554648"/>
                    <a:ext cx="94297" cy="98379"/>
                  </a:xfrm>
                  <a:prstGeom prst="ellipse">
                    <a:avLst/>
                  </a:prstGeom>
                  <a:solidFill>
                    <a:schemeClr val="bg1"/>
                  </a:solidFill>
                  <a:ln w="6350" algn="ctr">
                    <a:noFill/>
                    <a:miter lim="800000"/>
                  </a:ln>
                </p:spPr>
                <p:txBody>
                  <a:bodyPr lIns="90000" tIns="72000" rIns="90000" bIns="72000" rtlCol="0" anchor="ctr"/>
                  <a:lstStyle/>
                  <a:p>
                    <a:pPr algn="ctr" defTabSz="767715" fontAlgn="base">
                      <a:spcBef>
                        <a:spcPct val="50000"/>
                      </a:spcBef>
                      <a:spcAft>
                        <a:spcPct val="0"/>
                      </a:spcAft>
                      <a:buClr>
                        <a:srgbClr val="F0AB00"/>
                      </a:buClr>
                      <a:buSzPct val="80000"/>
                    </a:pPr>
                    <a:endParaRPr lang="en-US" sz="17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35" name="TextBox 11"/>
                <p:cNvSpPr txBox="1"/>
                <p:nvPr/>
              </p:nvSpPr>
              <p:spPr>
                <a:xfrm>
                  <a:off x="7493274" y="3648794"/>
                  <a:ext cx="2624966"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kern="0" dirty="0">
                      <a:latin typeface="微软雅黑" panose="020B0503020204020204" pitchFamily="34" charset="-122"/>
                      <a:ea typeface="微软雅黑" panose="020B0503020204020204" pitchFamily="34" charset="-122"/>
                      <a:cs typeface="Arial Unicode MS" panose="020B0604020202020204" pitchFamily="34" charset="-128"/>
                    </a:rPr>
                    <a:t>HTTP(S) / ODATA, XML</a:t>
                  </a:r>
                  <a:r>
                    <a:rPr lang="en-US" altLang="zh-CN" sz="1100" b="1" kern="0" dirty="0">
                      <a:latin typeface="微软雅黑" panose="020B0503020204020204" pitchFamily="34" charset="-122"/>
                      <a:ea typeface="微软雅黑" panose="020B0503020204020204" pitchFamily="34" charset="-122"/>
                      <a:cs typeface="Arial Unicode MS" panose="020B0604020202020204" pitchFamily="34" charset="-128"/>
                    </a:rPr>
                    <a:t>A</a:t>
                  </a:r>
                  <a:r>
                    <a:rPr lang="en-US" sz="1100" b="1" kern="0" dirty="0">
                      <a:latin typeface="微软雅黑" panose="020B0503020204020204" pitchFamily="34" charset="-122"/>
                      <a:ea typeface="微软雅黑" panose="020B0503020204020204" pitchFamily="34" charset="-122"/>
                      <a:cs typeface="Arial Unicode MS" panose="020B0604020202020204" pitchFamily="34" charset="-128"/>
                    </a:rPr>
                    <a:t> SQL, MDX</a:t>
                  </a:r>
                  <a:endParaRPr lang="en-US" sz="11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20" name="Rounded Rectangle 19"/>
              <p:cNvSpPr/>
              <p:nvPr/>
            </p:nvSpPr>
            <p:spPr bwMode="gray">
              <a:xfrm>
                <a:off x="10981390" y="4097756"/>
                <a:ext cx="789156" cy="693314"/>
              </a:xfrm>
              <a:prstGeom prst="roundRect">
                <a:avLst/>
              </a:prstGeom>
              <a:solidFill>
                <a:schemeClr val="accent1"/>
              </a:solidFill>
              <a:ln w="6350" algn="ctr">
                <a:noFill/>
                <a:miter lim="800000"/>
              </a:ln>
            </p:spPr>
            <p:txBody>
              <a:bodyPr lIns="75573" tIns="60458" rIns="75573" bIns="60458" rtlCol="0" anchor="ctr"/>
              <a:lstStyle/>
              <a:p>
                <a:pPr algn="ctr" defTabSz="767715" fontAlgn="base">
                  <a:spcBef>
                    <a:spcPct val="50000"/>
                  </a:spcBef>
                  <a:spcAft>
                    <a:spcPct val="0"/>
                  </a:spcAft>
                  <a:buClr>
                    <a:srgbClr val="F0AB00"/>
                  </a:buClr>
                  <a:buSzPct val="80000"/>
                </a:pPr>
                <a:r>
                  <a:rPr lang="en-US" sz="1400" b="1" kern="0" dirty="0">
                    <a:latin typeface="微软雅黑" panose="020B0503020204020204" pitchFamily="34" charset="-122"/>
                    <a:ea typeface="微软雅黑" panose="020B0503020204020204" pitchFamily="34" charset="-122"/>
                    <a:cs typeface="Arial Unicode MS" panose="020B0604020202020204" pitchFamily="34" charset="-128"/>
                  </a:rPr>
                  <a:t>Control flow (JavaScript)</a:t>
                </a:r>
                <a:endParaRPr lang="en-US" sz="1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1" name="Rectangle 20"/>
              <p:cNvSpPr/>
              <p:nvPr/>
            </p:nvSpPr>
            <p:spPr bwMode="gray">
              <a:xfrm>
                <a:off x="10892940" y="3776105"/>
                <a:ext cx="897425" cy="1588536"/>
              </a:xfrm>
              <a:prstGeom prst="rect">
                <a:avLst/>
              </a:prstGeom>
              <a:solidFill>
                <a:schemeClr val="accent1">
                  <a:lumMod val="20000"/>
                  <a:lumOff val="80000"/>
                </a:schemeClr>
              </a:solidFill>
              <a:ln w="28575" algn="ctr">
                <a:noFill/>
                <a:prstDash val="dash"/>
                <a:miter lim="800000"/>
              </a:ln>
            </p:spPr>
            <p:txBody>
              <a:bodyPr lIns="75573" tIns="60458" rIns="75573" bIns="60458" rtlCol="0" anchor="t"/>
              <a:lstStyle/>
              <a:p>
                <a:pPr defTabSz="767715" fontAlgn="base">
                  <a:spcBef>
                    <a:spcPct val="50000"/>
                  </a:spcBef>
                  <a:spcAft>
                    <a:spcPct val="0"/>
                  </a:spcAft>
                  <a:buClr>
                    <a:srgbClr val="F0AB00"/>
                  </a:buClr>
                  <a:buSzPct val="80000"/>
                </a:pPr>
                <a:endParaRPr lang="en-US" sz="1700" b="1"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2" name="Rounded Rectangle 21"/>
              <p:cNvSpPr/>
              <p:nvPr/>
            </p:nvSpPr>
            <p:spPr bwMode="gray">
              <a:xfrm>
                <a:off x="11188458" y="4355130"/>
                <a:ext cx="536473" cy="930875"/>
              </a:xfrm>
              <a:prstGeom prst="roundRect">
                <a:avLst/>
              </a:prstGeom>
              <a:solidFill>
                <a:schemeClr val="accent1"/>
              </a:solidFill>
              <a:ln w="6350" algn="ctr">
                <a:noFill/>
                <a:miter lim="800000"/>
              </a:ln>
            </p:spPr>
            <p:txBody>
              <a:bodyPr lIns="75573" tIns="60458" rIns="75573" bIns="60458" rtlCol="0" anchor="ctr">
                <a:noAutofit/>
              </a:bodyPr>
              <a:lstStyle/>
              <a:p>
                <a:pPr algn="ctr" defTabSz="767715" fontAlgn="base">
                  <a:spcBef>
                    <a:spcPct val="50000"/>
                  </a:spcBef>
                  <a:spcAft>
                    <a:spcPct val="0"/>
                  </a:spcAft>
                  <a:buClr>
                    <a:srgbClr val="F0AB00"/>
                  </a:buClr>
                  <a:buSzPct val="80000"/>
                </a:pPr>
                <a:r>
                  <a:rPr lang="zh-TW" altLang="en-US" sz="1200" b="1" kern="0">
                    <a:latin typeface="微软雅黑" panose="020B0503020204020204" pitchFamily="34" charset="-122"/>
                    <a:ea typeface="微软雅黑" panose="020B0503020204020204" pitchFamily="34" charset="-122"/>
                    <a:cs typeface="Arial Unicode MS" panose="020B0604020202020204" pitchFamily="34" charset="-128"/>
                  </a:rPr>
                  <a:t>商业物件</a:t>
                </a:r>
                <a:r>
                  <a:rPr lang="en-US" sz="1200" b="1" kern="0">
                    <a:latin typeface="微软雅黑" panose="020B0503020204020204" pitchFamily="34" charset="-122"/>
                    <a:ea typeface="微软雅黑" panose="020B0503020204020204" pitchFamily="34" charset="-122"/>
                    <a:cs typeface="Arial Unicode MS" panose="020B0604020202020204" pitchFamily="34" charset="-128"/>
                  </a:rPr>
                  <a:t>BO</a:t>
                </a:r>
                <a:endParaRPr lang="en-US" sz="12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23" name="TextBox 22"/>
              <p:cNvSpPr txBox="1"/>
              <p:nvPr/>
            </p:nvSpPr>
            <p:spPr>
              <a:xfrm>
                <a:off x="10893966" y="3882930"/>
                <a:ext cx="155163" cy="1403075"/>
              </a:xfrm>
              <a:prstGeom prst="rect">
                <a:avLst/>
              </a:prstGeom>
              <a:noFill/>
            </p:spPr>
            <p:txBody>
              <a:bodyPr vert="vert270" wrap="square" lIns="0" tIns="0" rIns="0" bIns="0" rtlCol="0">
                <a:spAutoFit/>
              </a:bodyPr>
              <a:lstStyle/>
              <a:p>
                <a:pPr algn="ctr" fontAlgn="base">
                  <a:spcBef>
                    <a:spcPct val="50000"/>
                  </a:spcBef>
                  <a:spcAft>
                    <a:spcPct val="0"/>
                  </a:spcAft>
                  <a:buClr>
                    <a:srgbClr val="F0AB00"/>
                  </a:buClr>
                  <a:buSzPct val="80000"/>
                </a:pPr>
                <a:r>
                  <a:rPr lang="en-US" sz="1100" b="1" kern="0" dirty="0">
                    <a:latin typeface="微软雅黑" panose="020B0503020204020204" pitchFamily="34" charset="-122"/>
                    <a:ea typeface="微软雅黑" panose="020B0503020204020204" pitchFamily="34" charset="-122"/>
                    <a:cs typeface="Arial Unicode MS" panose="020B0604020202020204" pitchFamily="34" charset="-128"/>
                  </a:rPr>
                  <a:t>DI Server+ / Service</a:t>
                </a:r>
                <a:endParaRPr lang="en-US" sz="11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nvGrpSpPr>
              <p:cNvPr id="24" name="Group 72"/>
              <p:cNvGrpSpPr/>
              <p:nvPr/>
            </p:nvGrpSpPr>
            <p:grpSpPr>
              <a:xfrm>
                <a:off x="11205714" y="3913633"/>
                <a:ext cx="441494" cy="389733"/>
                <a:chOff x="8953275" y="2413901"/>
                <a:chExt cx="599783" cy="520616"/>
              </a:xfrm>
            </p:grpSpPr>
            <p:grpSp>
              <p:nvGrpSpPr>
                <p:cNvPr id="25" name="Group 16"/>
                <p:cNvGrpSpPr/>
                <p:nvPr/>
              </p:nvGrpSpPr>
              <p:grpSpPr>
                <a:xfrm>
                  <a:off x="8953275" y="2554649"/>
                  <a:ext cx="338490" cy="379868"/>
                  <a:chOff x="3771669" y="4428148"/>
                  <a:chExt cx="2879357" cy="2971044"/>
                </a:xfrm>
              </p:grpSpPr>
              <p:sp>
                <p:nvSpPr>
                  <p:cNvPr id="28" name="Shape 27"/>
                  <p:cNvSpPr/>
                  <p:nvPr/>
                </p:nvSpPr>
                <p:spPr>
                  <a:xfrm rot="167224">
                    <a:off x="3771669" y="4428148"/>
                    <a:ext cx="2879357" cy="2971044"/>
                  </a:xfrm>
                  <a:prstGeom prst="gear9">
                    <a:avLst>
                      <a:gd name="adj1" fmla="val 13983"/>
                      <a:gd name="adj2" fmla="val 1763"/>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latin typeface="微软雅黑" panose="020B0503020204020204" pitchFamily="34" charset="-122"/>
                      <a:ea typeface="微软雅黑" panose="020B0503020204020204" pitchFamily="34" charset="-122"/>
                    </a:endParaRPr>
                  </a:p>
                </p:txBody>
              </p:sp>
              <p:sp>
                <p:nvSpPr>
                  <p:cNvPr id="29" name="Oval 28"/>
                  <p:cNvSpPr/>
                  <p:nvPr/>
                </p:nvSpPr>
                <p:spPr bwMode="gray">
                  <a:xfrm>
                    <a:off x="4810276" y="5528943"/>
                    <a:ext cx="802135" cy="769447"/>
                  </a:xfrm>
                  <a:prstGeom prst="ellipse">
                    <a:avLst/>
                  </a:prstGeom>
                  <a:solidFill>
                    <a:schemeClr val="bg1"/>
                  </a:solidFill>
                  <a:ln w="6350" algn="ctr">
                    <a:noFill/>
                    <a:miter lim="800000"/>
                  </a:ln>
                </p:spPr>
                <p:txBody>
                  <a:bodyPr lIns="90000" tIns="72000" rIns="90000" bIns="72000" rtlCol="0" anchor="ctr"/>
                  <a:lstStyle/>
                  <a:p>
                    <a:pPr algn="ctr" defTabSz="767715" fontAlgn="base">
                      <a:spcBef>
                        <a:spcPct val="50000"/>
                      </a:spcBef>
                      <a:spcAft>
                        <a:spcPct val="0"/>
                      </a:spcAft>
                      <a:buClr>
                        <a:srgbClr val="F0AB00"/>
                      </a:buClr>
                      <a:buSzPct val="80000"/>
                    </a:pPr>
                    <a:endParaRPr lang="en-US" sz="17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sp>
              <p:nvSpPr>
                <p:cNvPr id="26" name="Shape 25"/>
                <p:cNvSpPr/>
                <p:nvPr/>
              </p:nvSpPr>
              <p:spPr>
                <a:xfrm rot="167224">
                  <a:off x="9214565" y="2413901"/>
                  <a:ext cx="338493" cy="379868"/>
                </a:xfrm>
                <a:prstGeom prst="gear9">
                  <a:avLst>
                    <a:gd name="adj1" fmla="val 13983"/>
                    <a:gd name="adj2" fmla="val 1763"/>
                  </a:avLst>
                </a:prstGeom>
                <a:solidFill>
                  <a:schemeClr val="accent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latin typeface="微软雅黑" panose="020B0503020204020204" pitchFamily="34" charset="-122"/>
                    <a:ea typeface="微软雅黑" panose="020B0503020204020204" pitchFamily="34" charset="-122"/>
                  </a:endParaRPr>
                </a:p>
              </p:txBody>
            </p:sp>
            <p:sp>
              <p:nvSpPr>
                <p:cNvPr id="27" name="Oval 26"/>
                <p:cNvSpPr/>
                <p:nvPr/>
              </p:nvSpPr>
              <p:spPr bwMode="gray">
                <a:xfrm>
                  <a:off x="9336661" y="2554648"/>
                  <a:ext cx="94297" cy="98379"/>
                </a:xfrm>
                <a:prstGeom prst="ellipse">
                  <a:avLst/>
                </a:prstGeom>
                <a:solidFill>
                  <a:schemeClr val="bg1"/>
                </a:solidFill>
                <a:ln w="6350" algn="ctr">
                  <a:noFill/>
                  <a:miter lim="800000"/>
                </a:ln>
              </p:spPr>
              <p:txBody>
                <a:bodyPr lIns="90000" tIns="72000" rIns="90000" bIns="72000" rtlCol="0" anchor="ctr"/>
                <a:lstStyle/>
                <a:p>
                  <a:pPr algn="ctr" defTabSz="767715" fontAlgn="base">
                    <a:spcBef>
                      <a:spcPct val="50000"/>
                    </a:spcBef>
                    <a:spcAft>
                      <a:spcPct val="0"/>
                    </a:spcAft>
                    <a:buClr>
                      <a:srgbClr val="F0AB00"/>
                    </a:buClr>
                    <a:buSzPct val="80000"/>
                  </a:pPr>
                  <a:endParaRPr lang="en-US" sz="1700" kern="0" dirty="0" err="1">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grpSp>
          <p:nvGrpSpPr>
            <p:cNvPr id="7" name="Group 2"/>
            <p:cNvGrpSpPr/>
            <p:nvPr/>
          </p:nvGrpSpPr>
          <p:grpSpPr>
            <a:xfrm>
              <a:off x="6126501" y="2181265"/>
              <a:ext cx="692083" cy="901224"/>
              <a:chOff x="2327698" y="2513019"/>
              <a:chExt cx="692083" cy="901224"/>
            </a:xfrm>
          </p:grpSpPr>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3951" y="2513019"/>
                <a:ext cx="685830" cy="68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327698" y="3198849"/>
                <a:ext cx="673087" cy="21539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zh-TW" altLang="en-US" sz="1400" b="1" kern="0">
                    <a:latin typeface="微软雅黑" panose="020B0503020204020204" pitchFamily="34" charset="-122"/>
                    <a:ea typeface="微软雅黑" panose="020B0503020204020204" pitchFamily="34" charset="-122"/>
                    <a:cs typeface="Arial Unicode MS" panose="020B0604020202020204" pitchFamily="34" charset="-128"/>
                  </a:rPr>
                  <a:t>个人客户端</a:t>
                </a:r>
                <a:endParaRPr lang="en-US" sz="1400" b="1"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 name="Straight Connector 613"/>
          <p:cNvCxnSpPr/>
          <p:nvPr/>
        </p:nvCxnSpPr>
        <p:spPr>
          <a:xfrm>
            <a:off x="5336721" y="2913171"/>
            <a:ext cx="0" cy="27432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285518" y="2913171"/>
            <a:ext cx="0" cy="27432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3216449" y="2913171"/>
            <a:ext cx="0" cy="27432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2130239" y="2913171"/>
            <a:ext cx="0" cy="27432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1042575" y="2913171"/>
            <a:ext cx="0" cy="27432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42751" y="1377904"/>
            <a:ext cx="0" cy="5095912"/>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lstStyle/>
          <a:p>
            <a:pPr>
              <a:tabLst>
                <a:tab pos="3489325" algn="l"/>
              </a:tabLst>
            </a:pPr>
            <a:r>
              <a:rPr lang="zh-CN" altLang="en-US" dirty="0">
                <a:latin typeface="微软雅黑" panose="020B0503020204020204" pitchFamily="34" charset="-122"/>
                <a:ea typeface="微软雅黑" panose="020B0503020204020204" pitchFamily="34" charset="-122"/>
              </a:rPr>
              <a:t>应用开发平台的选择</a:t>
            </a:r>
            <a:r>
              <a:rPr lang="en-US" altLang="zh-CN"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sp>
        <p:nvSpPr>
          <p:cNvPr id="13" name="TextBox 12"/>
          <p:cNvSpPr txBox="1"/>
          <p:nvPr/>
        </p:nvSpPr>
        <p:spPr>
          <a:xfrm>
            <a:off x="1054100" y="1371600"/>
            <a:ext cx="4445000" cy="728345"/>
          </a:xfrm>
          <a:prstGeom prst="rect">
            <a:avLst/>
          </a:prstGeom>
          <a:noFill/>
        </p:spPr>
        <p:txBody>
          <a:bodyPr wrap="square" lIns="0" tIns="0" rIns="0" bIns="0" rtlCol="0">
            <a:spAutoFit/>
          </a:bodyPr>
          <a:lstStyle/>
          <a:p>
            <a:pPr algn="ctr" fontAlgn="base">
              <a:spcBef>
                <a:spcPts val="16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anose="020B0604020202020204" pitchFamily="34" charset="-128"/>
              </a:rPr>
              <a:t>传统方式</a:t>
            </a:r>
            <a:endParaRPr lang="zh-CN" altLang="en-US" sz="1800" b="1" kern="0" dirty="0">
              <a:latin typeface="微软雅黑" panose="020B0503020204020204" pitchFamily="34" charset="-122"/>
              <a:ea typeface="微软雅黑" panose="020B0503020204020204" pitchFamily="34" charset="-122"/>
              <a:cs typeface="Arial Unicode MS" panose="020B0604020202020204" pitchFamily="34" charset="-128"/>
            </a:endParaRPr>
          </a:p>
          <a:p>
            <a:pPr algn="ctr" fontAlgn="base">
              <a:spcBef>
                <a:spcPts val="1600"/>
              </a:spcBef>
              <a:spcAft>
                <a:spcPct val="0"/>
              </a:spcAft>
              <a:buClr>
                <a:srgbClr val="F0AB00"/>
              </a:buClr>
              <a:buSzPct val="80000"/>
            </a:pPr>
            <a:r>
              <a:rPr lang="zh-CN" altLang="en-US" sz="1600" dirty="0">
                <a:latin typeface="微软雅黑" panose="020B0503020204020204" pitchFamily="34" charset="-122"/>
                <a:ea typeface="微软雅黑" panose="020B0503020204020204" pitchFamily="34" charset="-122"/>
              </a:rPr>
              <a:t>延时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冗余</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复杂</a:t>
            </a:r>
            <a:endParaRPr lang="zh-CN" altLang="en-US" sz="1600" dirty="0">
              <a:latin typeface="微软雅黑" panose="020B0503020204020204" pitchFamily="34" charset="-122"/>
              <a:ea typeface="微软雅黑" panose="020B0503020204020204" pitchFamily="34" charset="-122"/>
            </a:endParaRPr>
          </a:p>
        </p:txBody>
      </p:sp>
      <p:sp>
        <p:nvSpPr>
          <p:cNvPr id="154" name="TextBox 153"/>
          <p:cNvSpPr txBox="1"/>
          <p:nvPr/>
        </p:nvSpPr>
        <p:spPr>
          <a:xfrm>
            <a:off x="6527801" y="1371600"/>
            <a:ext cx="5092699" cy="72840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800" b="1" kern="0" dirty="0">
                <a:latin typeface="微软雅黑" panose="020B0503020204020204" pitchFamily="34" charset="-122"/>
                <a:ea typeface="微软雅黑" panose="020B0503020204020204" pitchFamily="34" charset="-122"/>
                <a:cs typeface="Arial Unicode MS" panose="020B0604020202020204" pitchFamily="34" charset="-128"/>
              </a:rPr>
              <a:t>内存计算平台方式</a:t>
            </a:r>
            <a:endParaRPr lang="en-US" sz="1800" dirty="0">
              <a:solidFill>
                <a:srgbClr val="000000"/>
              </a:solidFill>
              <a:latin typeface="微软雅黑" panose="020B0503020204020204" pitchFamily="34" charset="-122"/>
              <a:ea typeface="微软雅黑" panose="020B0503020204020204" pitchFamily="34" charset="-122"/>
            </a:endParaRPr>
          </a:p>
          <a:p>
            <a:pPr algn="ctr" fontAlgn="base">
              <a:spcBef>
                <a:spcPts val="1600"/>
              </a:spcBef>
              <a:spcAft>
                <a:spcPct val="0"/>
              </a:spcAft>
              <a:buClr>
                <a:srgbClr val="F0AB00"/>
              </a:buClr>
              <a:buSzPct val="80000"/>
            </a:pPr>
            <a:r>
              <a:rPr lang="zh-CN" altLang="en-US" sz="1600" dirty="0">
                <a:solidFill>
                  <a:srgbClr val="000000"/>
                </a:solidFill>
                <a:latin typeface="微软雅黑" panose="020B0503020204020204" pitchFamily="34" charset="-122"/>
                <a:ea typeface="微软雅黑" panose="020B0503020204020204" pitchFamily="34" charset="-122"/>
              </a:rPr>
              <a:t>快速 </a:t>
            </a: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简单 </a:t>
            </a: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创新</a:t>
            </a:r>
            <a:endParaRPr lang="en-US" sz="1600" kern="0" dirty="0">
              <a:latin typeface="微软雅黑" panose="020B0503020204020204" pitchFamily="34" charset="-122"/>
              <a:ea typeface="微软雅黑" panose="020B0503020204020204" pitchFamily="34" charset="-122"/>
              <a:cs typeface="Arial Unicode MS" panose="020B0604020202020204" pitchFamily="34" charset="-128"/>
            </a:endParaRPr>
          </a:p>
        </p:txBody>
      </p:sp>
      <p:sp>
        <p:nvSpPr>
          <p:cNvPr id="9" name="Up Arrow 8"/>
          <p:cNvSpPr/>
          <p:nvPr/>
        </p:nvSpPr>
        <p:spPr bwMode="gray">
          <a:xfrm>
            <a:off x="859255" y="5845354"/>
            <a:ext cx="4514438" cy="555080"/>
          </a:xfrm>
          <a:prstGeom prst="upArrow">
            <a:avLst>
              <a:gd name="adj1" fmla="val 72176"/>
              <a:gd name="adj2" fmla="val 50000"/>
            </a:avLst>
          </a:prstGeom>
          <a:noFill/>
          <a:ln>
            <a:noFill/>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pPr>
            <a:r>
              <a:rPr kumimoji="0" lang="en-US" sz="1200" b="0" i="0" u="none" strike="noStrike" kern="0" cap="none" spc="0" normalizeH="0" baseline="0" noProof="0" dirty="0">
                <a:ln>
                  <a:noFill/>
                </a:ln>
                <a:effectLst/>
                <a:uLnTx/>
                <a:uFillTx/>
                <a:latin typeface="Arial" panose="020B0604020202020204" pitchFamily="34" charset="0"/>
                <a:ea typeface="Arial Unicode MS" panose="020B0604020202020204" pitchFamily="34" charset="-128"/>
                <a:cs typeface="Arial Unicode MS" panose="020B0604020202020204" pitchFamily="34" charset="-128"/>
              </a:rPr>
              <a:t>Batch </a:t>
            </a:r>
            <a:r>
              <a:rPr lang="en-US" sz="1200" kern="0" dirty="0">
                <a:latin typeface="Arial" panose="020B0604020202020204" pitchFamily="34" charset="0"/>
                <a:ea typeface="Arial Unicode MS" panose="020B0604020202020204" pitchFamily="34" charset="-128"/>
                <a:cs typeface="Arial Unicode MS" panose="020B0604020202020204" pitchFamily="34" charset="-128"/>
              </a:rPr>
              <a:t>Data Movements</a:t>
            </a:r>
            <a:endParaRPr kumimoji="0" lang="en-US" sz="1200" b="0" i="0" u="none" strike="noStrike" kern="0" cap="none" spc="0" normalizeH="0" baseline="0" noProof="0" dirty="0">
              <a:ln>
                <a:noFill/>
              </a:ln>
              <a:effectLst/>
              <a:uLnTx/>
              <a:uFillTx/>
              <a:latin typeface="Arial" panose="020B0604020202020204" pitchFamily="34" charset="0"/>
              <a:ea typeface="Arial Unicode MS" panose="020B0604020202020204" pitchFamily="34" charset="-128"/>
              <a:cs typeface="Arial Unicode MS" panose="020B0604020202020204" pitchFamily="34" charset="-128"/>
            </a:endParaRPr>
          </a:p>
          <a:p>
            <a:pPr marR="0" algn="ctr" defTabSz="914400" eaLnBrk="1" fontAlgn="base" latinLnBrk="0" hangingPunct="1">
              <a:lnSpc>
                <a:spcPct val="100000"/>
              </a:lnSpc>
              <a:spcAft>
                <a:spcPct val="0"/>
              </a:spcAft>
              <a:buClr>
                <a:srgbClr val="F0AB00"/>
              </a:buClr>
              <a:buSzPct val="80000"/>
            </a:pPr>
            <a:r>
              <a:rPr kumimoji="0" lang="en-US" sz="1200" b="0" i="0" u="none" strike="noStrike" kern="0" cap="none" spc="0" normalizeH="0" baseline="0" noProof="0" dirty="0">
                <a:ln>
                  <a:noFill/>
                </a:ln>
                <a:effectLst/>
                <a:uLnTx/>
                <a:uFillTx/>
                <a:latin typeface="Arial" panose="020B0604020202020204" pitchFamily="34" charset="0"/>
                <a:ea typeface="Arial Unicode MS" panose="020B0604020202020204" pitchFamily="34" charset="-128"/>
                <a:cs typeface="Arial Unicode MS" panose="020B0604020202020204" pitchFamily="34" charset="-128"/>
              </a:rPr>
              <a:t>Data Staging</a:t>
            </a:r>
            <a:endParaRPr kumimoji="0" lang="en-US" sz="1200" b="0" i="0" u="none" strike="noStrike" kern="0" cap="none" spc="0" normalizeH="0" baseline="0" noProof="0" dirty="0">
              <a:ln>
                <a:noFill/>
              </a:ln>
              <a:effectLst/>
              <a:uLnTx/>
              <a:uFillTx/>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209" name="Rectangle 208"/>
          <p:cNvSpPr/>
          <p:nvPr/>
        </p:nvSpPr>
        <p:spPr bwMode="gray">
          <a:xfrm>
            <a:off x="339115" y="3088258"/>
            <a:ext cx="5661018" cy="2674188"/>
          </a:xfrm>
          <a:prstGeom prst="rect">
            <a:avLst/>
          </a:prstGeom>
          <a:solidFill>
            <a:schemeClr val="bg1">
              <a:alpha val="48000"/>
            </a:schemeClr>
          </a:solidFill>
          <a:ln w="6350" algn="ctr">
            <a:noFill/>
            <a:miter lim="800000"/>
          </a:ln>
        </p:spPr>
        <p:txBody>
          <a:bodyPr lIns="90000" tIns="72000" rIns="90000" bIns="72000" rtlCol="0" anchor="b" anchorCtr="0"/>
          <a:lstStyle/>
          <a:p>
            <a:pPr algn="ctr" defTabSz="914400" fontAlgn="base">
              <a:spcBef>
                <a:spcPct val="50000"/>
              </a:spcBef>
              <a:spcAft>
                <a:spcPct val="0"/>
              </a:spcAft>
              <a:buClr>
                <a:srgbClr val="F0AB00"/>
              </a:buClr>
              <a:buSzPct val="80000"/>
            </a:pPr>
            <a:endParaRPr lang="en-US" sz="1800" kern="0" dirty="0">
              <a:solidFill>
                <a:srgbClr val="000000"/>
              </a:solidFill>
              <a:latin typeface="+mj-lt"/>
              <a:ea typeface="Arial Unicode MS" panose="020B0604020202020204" pitchFamily="34" charset="-128"/>
              <a:cs typeface="Arial Unicode MS" panose="020B0604020202020204" pitchFamily="34" charset="-128"/>
            </a:endParaRPr>
          </a:p>
        </p:txBody>
      </p:sp>
      <p:sp>
        <p:nvSpPr>
          <p:cNvPr id="459" name="Rectangle 458"/>
          <p:cNvSpPr/>
          <p:nvPr/>
        </p:nvSpPr>
        <p:spPr>
          <a:xfrm>
            <a:off x="229414" y="5291308"/>
            <a:ext cx="1051474" cy="400110"/>
          </a:xfrm>
          <a:prstGeom prst="rect">
            <a:avLst/>
          </a:prstGeom>
        </p:spPr>
        <p:txBody>
          <a:bodyPr wrap="square">
            <a:spAutoFit/>
          </a:bodyPr>
          <a:lstStyle/>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Geospatial</a:t>
            </a:r>
            <a:endParaRPr lang="en-US" sz="1000" kern="0" dirty="0">
              <a:latin typeface="Arial" panose="020B0604020202020204" pitchFamily="34" charset="0"/>
              <a:ea typeface="Arial Unicode MS" panose="020B0604020202020204" pitchFamily="34" charset="-128"/>
              <a:cs typeface="Arial Unicode MS" panose="020B0604020202020204" pitchFamily="34" charset="-128"/>
            </a:endParaRPr>
          </a:p>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Data</a:t>
            </a:r>
            <a:endParaRPr lang="en-US" sz="1000" dirty="0">
              <a:latin typeface="Arial" panose="020B0604020202020204" pitchFamily="34" charset="0"/>
            </a:endParaRPr>
          </a:p>
        </p:txBody>
      </p:sp>
      <p:sp>
        <p:nvSpPr>
          <p:cNvPr id="460" name="Rectangle 459"/>
          <p:cNvSpPr/>
          <p:nvPr/>
        </p:nvSpPr>
        <p:spPr>
          <a:xfrm>
            <a:off x="1163966" y="5291308"/>
            <a:ext cx="792473" cy="400110"/>
          </a:xfrm>
          <a:prstGeom prst="rect">
            <a:avLst/>
          </a:prstGeom>
        </p:spPr>
        <p:txBody>
          <a:bodyPr wrap="square">
            <a:spAutoFit/>
          </a:bodyPr>
          <a:lstStyle/>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HR Data</a:t>
            </a:r>
            <a:endParaRPr lang="en-US" sz="1000" kern="0" dirty="0">
              <a:latin typeface="Arial" panose="020B0604020202020204" pitchFamily="34" charset="0"/>
              <a:ea typeface="Arial Unicode MS" panose="020B0604020202020204" pitchFamily="34" charset="-128"/>
              <a:cs typeface="Arial Unicode MS" panose="020B0604020202020204" pitchFamily="34" charset="-128"/>
            </a:endParaRPr>
          </a:p>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Copy</a:t>
            </a:r>
            <a:endParaRPr lang="en-US" sz="1000" dirty="0">
              <a:latin typeface="Arial" panose="020B0604020202020204" pitchFamily="34" charset="0"/>
            </a:endParaRPr>
          </a:p>
        </p:txBody>
      </p:sp>
      <p:sp>
        <p:nvSpPr>
          <p:cNvPr id="461" name="Rectangle 460"/>
          <p:cNvSpPr/>
          <p:nvPr/>
        </p:nvSpPr>
        <p:spPr>
          <a:xfrm>
            <a:off x="1956439" y="5291308"/>
            <a:ext cx="772270" cy="553998"/>
          </a:xfrm>
          <a:prstGeom prst="rect">
            <a:avLst/>
          </a:prstGeom>
        </p:spPr>
        <p:txBody>
          <a:bodyPr wrap="square">
            <a:spAutoFit/>
          </a:bodyPr>
          <a:lstStyle/>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CRM</a:t>
            </a:r>
            <a:endParaRPr lang="en-US" sz="1000" kern="0" dirty="0">
              <a:latin typeface="Arial" panose="020B0604020202020204" pitchFamily="34" charset="0"/>
              <a:ea typeface="Arial Unicode MS" panose="020B0604020202020204" pitchFamily="34" charset="-128"/>
              <a:cs typeface="Arial Unicode MS" panose="020B0604020202020204" pitchFamily="34" charset="-128"/>
            </a:endParaRPr>
          </a:p>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Data Copy</a:t>
            </a:r>
            <a:endParaRPr lang="en-US" sz="1000" dirty="0">
              <a:latin typeface="Arial" panose="020B0604020202020204" pitchFamily="34" charset="0"/>
            </a:endParaRPr>
          </a:p>
        </p:txBody>
      </p:sp>
      <p:sp>
        <p:nvSpPr>
          <p:cNvPr id="462" name="Rectangle 461"/>
          <p:cNvSpPr/>
          <p:nvPr/>
        </p:nvSpPr>
        <p:spPr>
          <a:xfrm>
            <a:off x="3391310" y="5307835"/>
            <a:ext cx="1111081" cy="246221"/>
          </a:xfrm>
          <a:prstGeom prst="rect">
            <a:avLst/>
          </a:prstGeom>
          <a:noFill/>
        </p:spPr>
        <p:txBody>
          <a:bodyPr wrap="square">
            <a:spAutoFit/>
          </a:bodyPr>
          <a:lstStyle/>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Streaming Data</a:t>
            </a:r>
            <a:endParaRPr lang="en-US" sz="1000" dirty="0">
              <a:latin typeface="Arial" panose="020B0604020202020204" pitchFamily="34" charset="0"/>
            </a:endParaRPr>
          </a:p>
        </p:txBody>
      </p:sp>
      <p:sp>
        <p:nvSpPr>
          <p:cNvPr id="463" name="Rectangle 462"/>
          <p:cNvSpPr/>
          <p:nvPr/>
        </p:nvSpPr>
        <p:spPr>
          <a:xfrm>
            <a:off x="2663016" y="5308587"/>
            <a:ext cx="968790" cy="415498"/>
          </a:xfrm>
          <a:prstGeom prst="rect">
            <a:avLst/>
          </a:prstGeom>
        </p:spPr>
        <p:txBody>
          <a:bodyPr wrap="square">
            <a:spAutoFit/>
          </a:bodyPr>
          <a:lstStyle/>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Web</a:t>
            </a:r>
            <a:br>
              <a:rPr lang="en-US" sz="1000" kern="0" dirty="0">
                <a:latin typeface="Arial" panose="020B0604020202020204" pitchFamily="34" charset="0"/>
                <a:ea typeface="Arial Unicode MS" panose="020B0604020202020204" pitchFamily="34" charset="-128"/>
                <a:cs typeface="Arial Unicode MS" panose="020B0604020202020204" pitchFamily="34" charset="-128"/>
              </a:rPr>
            </a:br>
            <a:r>
              <a:rPr lang="en-US" sz="1000" kern="0" dirty="0">
                <a:latin typeface="Arial" panose="020B0604020202020204" pitchFamily="34" charset="0"/>
                <a:ea typeface="Arial Unicode MS" panose="020B0604020202020204" pitchFamily="34" charset="-128"/>
                <a:cs typeface="Arial Unicode MS" panose="020B0604020202020204" pitchFamily="34" charset="-128"/>
              </a:rPr>
              <a:t>Data</a:t>
            </a:r>
            <a:endParaRPr lang="en-US" sz="1000" dirty="0">
              <a:latin typeface="Arial" panose="020B0604020202020204" pitchFamily="34" charset="0"/>
            </a:endParaRPr>
          </a:p>
        </p:txBody>
      </p:sp>
      <p:sp>
        <p:nvSpPr>
          <p:cNvPr id="464" name="Rectangle 463"/>
          <p:cNvSpPr/>
          <p:nvPr/>
        </p:nvSpPr>
        <p:spPr>
          <a:xfrm>
            <a:off x="4241839" y="5291308"/>
            <a:ext cx="968790" cy="400110"/>
          </a:xfrm>
          <a:prstGeom prst="rect">
            <a:avLst/>
          </a:prstGeom>
        </p:spPr>
        <p:txBody>
          <a:bodyPr wrap="square">
            <a:spAutoFit/>
          </a:bodyPr>
          <a:lstStyle/>
          <a:p>
            <a:pPr algn="ctr"/>
            <a:r>
              <a:rPr lang="en-US" sz="1000" kern="0" dirty="0" err="1">
                <a:latin typeface="Arial" panose="020B0604020202020204" pitchFamily="34" charset="0"/>
                <a:ea typeface="Arial Unicode MS" panose="020B0604020202020204" pitchFamily="34" charset="-128"/>
                <a:cs typeface="Arial Unicode MS" panose="020B0604020202020204" pitchFamily="34" charset="-128"/>
              </a:rPr>
              <a:t>SCM</a:t>
            </a:r>
            <a:endParaRPr lang="en-US" sz="1000" kern="0" dirty="0">
              <a:latin typeface="Arial" panose="020B0604020202020204" pitchFamily="34" charset="0"/>
              <a:ea typeface="Arial Unicode MS" panose="020B0604020202020204" pitchFamily="34" charset="-128"/>
              <a:cs typeface="Arial Unicode MS" panose="020B0604020202020204" pitchFamily="34" charset="-128"/>
            </a:endParaRPr>
          </a:p>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Data Copy</a:t>
            </a:r>
            <a:endParaRPr lang="en-US" sz="1000" dirty="0">
              <a:latin typeface="Arial" panose="020B0604020202020204" pitchFamily="34" charset="0"/>
            </a:endParaRPr>
          </a:p>
        </p:txBody>
      </p:sp>
      <p:sp>
        <p:nvSpPr>
          <p:cNvPr id="465" name="Rectangle 464"/>
          <p:cNvSpPr/>
          <p:nvPr/>
        </p:nvSpPr>
        <p:spPr>
          <a:xfrm>
            <a:off x="4989545" y="5291308"/>
            <a:ext cx="1044543" cy="400110"/>
          </a:xfrm>
          <a:prstGeom prst="rect">
            <a:avLst/>
          </a:prstGeom>
        </p:spPr>
        <p:txBody>
          <a:bodyPr wrap="square">
            <a:spAutoFit/>
          </a:bodyPr>
          <a:lstStyle/>
          <a:p>
            <a:pPr algn="ctr"/>
            <a:r>
              <a:rPr lang="en-US" sz="1000" kern="0" dirty="0">
                <a:latin typeface="Arial" panose="020B0604020202020204" pitchFamily="34" charset="0"/>
                <a:ea typeface="Arial Unicode MS" panose="020B0604020202020204" pitchFamily="34" charset="-128"/>
                <a:cs typeface="Arial Unicode MS" panose="020B0604020202020204" pitchFamily="34" charset="-128"/>
              </a:rPr>
              <a:t>Financial Data</a:t>
            </a:r>
            <a:br>
              <a:rPr lang="en-US" sz="1000" kern="0" dirty="0">
                <a:latin typeface="Arial" panose="020B0604020202020204" pitchFamily="34" charset="0"/>
                <a:ea typeface="Arial Unicode MS" panose="020B0604020202020204" pitchFamily="34" charset="-128"/>
                <a:cs typeface="Arial Unicode MS" panose="020B0604020202020204" pitchFamily="34" charset="-128"/>
              </a:rPr>
            </a:br>
            <a:r>
              <a:rPr lang="en-US" sz="1000" kern="0" dirty="0">
                <a:latin typeface="Arial" panose="020B0604020202020204" pitchFamily="34" charset="0"/>
                <a:ea typeface="Arial Unicode MS" panose="020B0604020202020204" pitchFamily="34" charset="-128"/>
                <a:cs typeface="Arial Unicode MS" panose="020B0604020202020204" pitchFamily="34" charset="-128"/>
              </a:rPr>
              <a:t>Copy</a:t>
            </a:r>
            <a:endParaRPr lang="en-US" sz="1000" dirty="0">
              <a:latin typeface="Arial" panose="020B0604020202020204" pitchFamily="34" charset="0"/>
            </a:endParaRPr>
          </a:p>
        </p:txBody>
      </p:sp>
      <p:grpSp>
        <p:nvGrpSpPr>
          <p:cNvPr id="108" name="Group 107"/>
          <p:cNvGrpSpPr/>
          <p:nvPr/>
        </p:nvGrpSpPr>
        <p:grpSpPr>
          <a:xfrm>
            <a:off x="849261" y="3667826"/>
            <a:ext cx="4861228" cy="511113"/>
            <a:chOff x="1345155" y="4567475"/>
            <a:chExt cx="4136660" cy="291988"/>
          </a:xfrm>
        </p:grpSpPr>
        <p:cxnSp>
          <p:nvCxnSpPr>
            <p:cNvPr id="109" name="Elbow Connector 108"/>
            <p:cNvCxnSpPr/>
            <p:nvPr/>
          </p:nvCxnSpPr>
          <p:spPr>
            <a:xfrm rot="5400000">
              <a:off x="1292678" y="4619953"/>
              <a:ext cx="279288" cy="174333"/>
            </a:xfrm>
            <a:prstGeom prst="bentConnector3">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Elbow Connector 109"/>
            <p:cNvCxnSpPr/>
            <p:nvPr/>
          </p:nvCxnSpPr>
          <p:spPr>
            <a:xfrm rot="5400000">
              <a:off x="1773525" y="4500409"/>
              <a:ext cx="243281" cy="418243"/>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Elbow Connector 110"/>
            <p:cNvCxnSpPr/>
            <p:nvPr/>
          </p:nvCxnSpPr>
          <p:spPr>
            <a:xfrm rot="16200000" flipH="1">
              <a:off x="2328271" y="3787248"/>
              <a:ext cx="279288" cy="1839743"/>
            </a:xfrm>
            <a:prstGeom prst="bentConnector3">
              <a:avLst>
                <a:gd name="adj1" fmla="val 69517"/>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Elbow Connector 111"/>
            <p:cNvCxnSpPr/>
            <p:nvPr/>
          </p:nvCxnSpPr>
          <p:spPr>
            <a:xfrm rot="16200000" flipH="1">
              <a:off x="2448313" y="4568505"/>
              <a:ext cx="279288" cy="302627"/>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Elbow Connector 112"/>
            <p:cNvCxnSpPr/>
            <p:nvPr/>
          </p:nvCxnSpPr>
          <p:spPr>
            <a:xfrm rot="16200000" flipH="1">
              <a:off x="3483907" y="3548768"/>
              <a:ext cx="279288" cy="2316701"/>
            </a:xfrm>
            <a:prstGeom prst="bentConnector3">
              <a:avLst>
                <a:gd name="adj1" fmla="val 60645"/>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5400000">
              <a:off x="3684018" y="4328354"/>
              <a:ext cx="279288" cy="757531"/>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rot="16200000" flipH="1">
              <a:off x="4281020" y="3645969"/>
              <a:ext cx="279288" cy="2122302"/>
            </a:xfrm>
            <a:prstGeom prst="bentConnector3">
              <a:avLst>
                <a:gd name="adj1" fmla="val 41129"/>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143" idx="2"/>
              <a:endCxn id="178" idx="0"/>
            </p:cNvCxnSpPr>
            <p:nvPr/>
          </p:nvCxnSpPr>
          <p:spPr>
            <a:xfrm rot="5400000">
              <a:off x="3683562" y="4255185"/>
              <a:ext cx="212629" cy="909225"/>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Elbow Connector 119"/>
            <p:cNvCxnSpPr/>
            <p:nvPr/>
          </p:nvCxnSpPr>
          <p:spPr>
            <a:xfrm rot="16200000" flipH="1">
              <a:off x="5118223" y="4511727"/>
              <a:ext cx="279288" cy="390785"/>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51" name="Group 450"/>
          <p:cNvGrpSpPr/>
          <p:nvPr/>
        </p:nvGrpSpPr>
        <p:grpSpPr>
          <a:xfrm>
            <a:off x="749670" y="4327390"/>
            <a:ext cx="4827673" cy="655565"/>
            <a:chOff x="1345155" y="4567475"/>
            <a:chExt cx="4136660" cy="291989"/>
          </a:xfrm>
        </p:grpSpPr>
        <p:cxnSp>
          <p:nvCxnSpPr>
            <p:cNvPr id="421" name="Elbow Connector 420"/>
            <p:cNvCxnSpPr/>
            <p:nvPr/>
          </p:nvCxnSpPr>
          <p:spPr>
            <a:xfrm rot="5400000">
              <a:off x="1292678" y="4619953"/>
              <a:ext cx="279288" cy="174333"/>
            </a:xfrm>
            <a:prstGeom prst="bentConnector3">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2" name="Elbow Connector 421"/>
            <p:cNvCxnSpPr/>
            <p:nvPr/>
          </p:nvCxnSpPr>
          <p:spPr>
            <a:xfrm rot="16200000" flipH="1">
              <a:off x="1679756" y="4458607"/>
              <a:ext cx="279288" cy="497026"/>
            </a:xfrm>
            <a:prstGeom prst="bentConnector3">
              <a:avLst>
                <a:gd name="adj1" fmla="val 42903"/>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3" name="Elbow Connector 422"/>
            <p:cNvCxnSpPr/>
            <p:nvPr/>
          </p:nvCxnSpPr>
          <p:spPr>
            <a:xfrm rot="16200000" flipH="1">
              <a:off x="2328271" y="3787248"/>
              <a:ext cx="279288" cy="1839743"/>
            </a:xfrm>
            <a:prstGeom prst="bentConnector3">
              <a:avLst>
                <a:gd name="adj1" fmla="val 69517"/>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4" name="Elbow Connector 423"/>
            <p:cNvCxnSpPr/>
            <p:nvPr/>
          </p:nvCxnSpPr>
          <p:spPr>
            <a:xfrm rot="16200000" flipH="1">
              <a:off x="2448313" y="4568505"/>
              <a:ext cx="279288" cy="302627"/>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5" name="Elbow Connector 424"/>
            <p:cNvCxnSpPr/>
            <p:nvPr/>
          </p:nvCxnSpPr>
          <p:spPr>
            <a:xfrm rot="16200000" flipH="1">
              <a:off x="3483907" y="3548768"/>
              <a:ext cx="279288" cy="2316701"/>
            </a:xfrm>
            <a:prstGeom prst="bentConnector3">
              <a:avLst>
                <a:gd name="adj1" fmla="val 60645"/>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6" name="Elbow Connector 425"/>
            <p:cNvCxnSpPr/>
            <p:nvPr/>
          </p:nvCxnSpPr>
          <p:spPr>
            <a:xfrm rot="5400000">
              <a:off x="2574069" y="4089874"/>
              <a:ext cx="279288" cy="1234491"/>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7" name="Elbow Connector 426"/>
            <p:cNvCxnSpPr/>
            <p:nvPr/>
          </p:nvCxnSpPr>
          <p:spPr>
            <a:xfrm rot="5400000">
              <a:off x="3684018" y="4328354"/>
              <a:ext cx="279288" cy="757531"/>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8" name="Elbow Connector 427"/>
            <p:cNvCxnSpPr/>
            <p:nvPr/>
          </p:nvCxnSpPr>
          <p:spPr>
            <a:xfrm rot="16200000" flipH="1">
              <a:off x="4281020" y="3645969"/>
              <a:ext cx="279288" cy="2122302"/>
            </a:xfrm>
            <a:prstGeom prst="bentConnector3">
              <a:avLst>
                <a:gd name="adj1" fmla="val 41129"/>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9" name="Elbow Connector 428"/>
            <p:cNvCxnSpPr/>
            <p:nvPr/>
          </p:nvCxnSpPr>
          <p:spPr>
            <a:xfrm rot="5400000">
              <a:off x="2894923" y="4444994"/>
              <a:ext cx="279288" cy="524251"/>
            </a:xfrm>
            <a:prstGeom prst="bentConnector3">
              <a:avLst>
                <a:gd name="adj1" fmla="val 39355"/>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0" name="Elbow Connector 429"/>
            <p:cNvCxnSpPr/>
            <p:nvPr/>
          </p:nvCxnSpPr>
          <p:spPr>
            <a:xfrm rot="5400000">
              <a:off x="2636795" y="3338241"/>
              <a:ext cx="279288" cy="2737757"/>
            </a:xfrm>
            <a:prstGeom prst="bentConnector3">
              <a:avLst>
                <a:gd name="adj1" fmla="val 78388"/>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1" name="Elbow Connector 430"/>
            <p:cNvCxnSpPr/>
            <p:nvPr/>
          </p:nvCxnSpPr>
          <p:spPr>
            <a:xfrm rot="5400000">
              <a:off x="4418310" y="4243854"/>
              <a:ext cx="279288" cy="951931"/>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2" name="Elbow Connector 431"/>
            <p:cNvCxnSpPr/>
            <p:nvPr/>
          </p:nvCxnSpPr>
          <p:spPr>
            <a:xfrm rot="16200000" flipH="1">
              <a:off x="5135595" y="4511727"/>
              <a:ext cx="279288" cy="390785"/>
            </a:xfrm>
            <a:prstGeom prst="bent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45" name="TextBox 444"/>
          <p:cNvSpPr txBox="1"/>
          <p:nvPr/>
        </p:nvSpPr>
        <p:spPr>
          <a:xfrm>
            <a:off x="578929" y="3148732"/>
            <a:ext cx="963599" cy="582125"/>
          </a:xfrm>
          <a:prstGeom prst="rect">
            <a:avLst/>
          </a:prstGeom>
          <a:solidFill>
            <a:schemeClr val="bg2"/>
          </a:solidFill>
        </p:spPr>
        <p:txBody>
          <a:bodyPr wrap="square" rtlCol="0" anchor="ctr" anchorCtr="0">
            <a:noAutofit/>
          </a:bodyPr>
          <a:lstStyle>
            <a:defPPr>
              <a:defRPr lang="de-DE"/>
            </a:defPPr>
            <a:lvl1pPr algn="ctr">
              <a:defRPr sz="1200">
                <a:solidFill>
                  <a:schemeClr val="bg1"/>
                </a:solidFill>
                <a:latin typeface="Arial" panose="020B0604020202020204"/>
                <a:cs typeface="Arial" panose="020B0604020202020204"/>
              </a:defRPr>
            </a:lvl1pPr>
            <a:lvl2pPr>
              <a:defRPr>
                <a:solidFill>
                  <a:schemeClr val="tx1"/>
                </a:solidFill>
                <a:latin typeface="Arial" panose="020B0604020202020204"/>
              </a:defRPr>
            </a:lvl2pPr>
            <a:lvl3pPr>
              <a:defRPr>
                <a:solidFill>
                  <a:schemeClr val="tx1"/>
                </a:solidFill>
                <a:latin typeface="Arial" panose="020B0604020202020204"/>
              </a:defRPr>
            </a:lvl3pPr>
            <a:lvl4pPr>
              <a:defRPr>
                <a:solidFill>
                  <a:schemeClr val="tx1"/>
                </a:solidFill>
                <a:latin typeface="Arial" panose="020B0604020202020204"/>
              </a:defRPr>
            </a:lvl4pPr>
            <a:lvl5pPr>
              <a:defRPr>
                <a:solidFill>
                  <a:schemeClr val="tx1"/>
                </a:solidFill>
                <a:latin typeface="Arial" panose="020B0604020202020204"/>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b="1" dirty="0">
                <a:solidFill>
                  <a:schemeClr val="tx1"/>
                </a:solidFill>
              </a:rPr>
              <a:t>App </a:t>
            </a:r>
            <a:endParaRPr lang="en-US" sz="1000" b="1" dirty="0">
              <a:solidFill>
                <a:schemeClr val="tx1"/>
              </a:solidFill>
            </a:endParaRPr>
          </a:p>
          <a:p>
            <a:r>
              <a:rPr lang="en-US" sz="1000" b="1" dirty="0">
                <a:solidFill>
                  <a:schemeClr val="tx1"/>
                </a:solidFill>
              </a:rPr>
              <a:t>Server</a:t>
            </a:r>
            <a:endParaRPr lang="en-US" sz="1000" b="1" dirty="0">
              <a:solidFill>
                <a:schemeClr val="tx1"/>
              </a:solidFill>
            </a:endParaRPr>
          </a:p>
        </p:txBody>
      </p:sp>
      <p:sp>
        <p:nvSpPr>
          <p:cNvPr id="133" name="TextBox 132"/>
          <p:cNvSpPr txBox="1"/>
          <p:nvPr/>
        </p:nvSpPr>
        <p:spPr>
          <a:xfrm>
            <a:off x="1644165" y="3148732"/>
            <a:ext cx="963599" cy="582125"/>
          </a:xfrm>
          <a:prstGeom prst="rect">
            <a:avLst/>
          </a:prstGeom>
          <a:solidFill>
            <a:schemeClr val="bg2"/>
          </a:solidFill>
        </p:spPr>
        <p:txBody>
          <a:bodyPr wrap="square" rtlCol="0" anchor="ctr" anchorCtr="0">
            <a:noAutofit/>
          </a:bodyPr>
          <a:lstStyle>
            <a:defPPr>
              <a:defRPr lang="de-DE"/>
            </a:defPPr>
            <a:lvl1pPr algn="ctr">
              <a:defRPr sz="1200">
                <a:solidFill>
                  <a:schemeClr val="bg1"/>
                </a:solidFill>
                <a:latin typeface="Arial" panose="020B0604020202020204"/>
                <a:cs typeface="Arial" panose="020B0604020202020204"/>
              </a:defRPr>
            </a:lvl1pPr>
            <a:lvl2pPr>
              <a:defRPr>
                <a:solidFill>
                  <a:schemeClr val="tx1"/>
                </a:solidFill>
                <a:latin typeface="Arial" panose="020B0604020202020204"/>
              </a:defRPr>
            </a:lvl2pPr>
            <a:lvl3pPr>
              <a:defRPr>
                <a:solidFill>
                  <a:schemeClr val="tx1"/>
                </a:solidFill>
                <a:latin typeface="Arial" panose="020B0604020202020204"/>
              </a:defRPr>
            </a:lvl3pPr>
            <a:lvl4pPr>
              <a:defRPr>
                <a:solidFill>
                  <a:schemeClr val="tx1"/>
                </a:solidFill>
                <a:latin typeface="Arial" panose="020B0604020202020204"/>
              </a:defRPr>
            </a:lvl4pPr>
            <a:lvl5pPr>
              <a:defRPr>
                <a:solidFill>
                  <a:schemeClr val="tx1"/>
                </a:solidFill>
                <a:latin typeface="Arial" panose="020B0604020202020204"/>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b="1" dirty="0">
                <a:solidFill>
                  <a:schemeClr val="tx1"/>
                </a:solidFill>
              </a:rPr>
              <a:t>App </a:t>
            </a:r>
            <a:endParaRPr lang="en-US" sz="1000" b="1" dirty="0">
              <a:solidFill>
                <a:schemeClr val="tx1"/>
              </a:solidFill>
            </a:endParaRPr>
          </a:p>
          <a:p>
            <a:r>
              <a:rPr lang="en-US" sz="1000" b="1" dirty="0">
                <a:solidFill>
                  <a:schemeClr val="tx1"/>
                </a:solidFill>
              </a:rPr>
              <a:t>Server</a:t>
            </a:r>
            <a:endParaRPr lang="en-US" sz="1000" b="1" dirty="0">
              <a:solidFill>
                <a:schemeClr val="tx1"/>
              </a:solidFill>
            </a:endParaRPr>
          </a:p>
        </p:txBody>
      </p:sp>
      <p:sp>
        <p:nvSpPr>
          <p:cNvPr id="138" name="TextBox 137"/>
          <p:cNvSpPr txBox="1"/>
          <p:nvPr/>
        </p:nvSpPr>
        <p:spPr>
          <a:xfrm>
            <a:off x="2709401" y="3148732"/>
            <a:ext cx="963599" cy="582125"/>
          </a:xfrm>
          <a:prstGeom prst="rect">
            <a:avLst/>
          </a:prstGeom>
          <a:solidFill>
            <a:schemeClr val="bg2"/>
          </a:solidFill>
        </p:spPr>
        <p:txBody>
          <a:bodyPr wrap="square" rtlCol="0" anchor="ctr" anchorCtr="0">
            <a:noAutofit/>
          </a:bodyPr>
          <a:lstStyle>
            <a:defPPr>
              <a:defRPr lang="de-DE"/>
            </a:defPPr>
            <a:lvl1pPr algn="ctr">
              <a:defRPr sz="1200">
                <a:solidFill>
                  <a:schemeClr val="bg1"/>
                </a:solidFill>
                <a:latin typeface="Arial" panose="020B0604020202020204"/>
                <a:cs typeface="Arial" panose="020B0604020202020204"/>
              </a:defRPr>
            </a:lvl1pPr>
            <a:lvl2pPr>
              <a:defRPr>
                <a:solidFill>
                  <a:schemeClr val="tx1"/>
                </a:solidFill>
                <a:latin typeface="Arial" panose="020B0604020202020204"/>
              </a:defRPr>
            </a:lvl2pPr>
            <a:lvl3pPr>
              <a:defRPr>
                <a:solidFill>
                  <a:schemeClr val="tx1"/>
                </a:solidFill>
                <a:latin typeface="Arial" panose="020B0604020202020204"/>
              </a:defRPr>
            </a:lvl3pPr>
            <a:lvl4pPr>
              <a:defRPr>
                <a:solidFill>
                  <a:schemeClr val="tx1"/>
                </a:solidFill>
                <a:latin typeface="Arial" panose="020B0604020202020204"/>
              </a:defRPr>
            </a:lvl4pPr>
            <a:lvl5pPr>
              <a:defRPr>
                <a:solidFill>
                  <a:schemeClr val="tx1"/>
                </a:solidFill>
                <a:latin typeface="Arial" panose="020B0604020202020204"/>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b="1" dirty="0">
                <a:solidFill>
                  <a:schemeClr val="tx1"/>
                </a:solidFill>
              </a:rPr>
              <a:t>App </a:t>
            </a:r>
            <a:endParaRPr lang="en-US" sz="1000" b="1" dirty="0">
              <a:solidFill>
                <a:schemeClr val="tx1"/>
              </a:solidFill>
            </a:endParaRPr>
          </a:p>
          <a:p>
            <a:r>
              <a:rPr lang="en-US" sz="1000" b="1" dirty="0">
                <a:solidFill>
                  <a:schemeClr val="tx1"/>
                </a:solidFill>
              </a:rPr>
              <a:t>Server</a:t>
            </a:r>
            <a:endParaRPr lang="en-US" sz="1000" b="1" dirty="0">
              <a:solidFill>
                <a:schemeClr val="tx1"/>
              </a:solidFill>
            </a:endParaRPr>
          </a:p>
        </p:txBody>
      </p:sp>
      <p:sp>
        <p:nvSpPr>
          <p:cNvPr id="143" name="TextBox 142"/>
          <p:cNvSpPr txBox="1"/>
          <p:nvPr/>
        </p:nvSpPr>
        <p:spPr>
          <a:xfrm>
            <a:off x="3774635" y="3148732"/>
            <a:ext cx="963599" cy="582125"/>
          </a:xfrm>
          <a:prstGeom prst="rect">
            <a:avLst/>
          </a:prstGeom>
          <a:solidFill>
            <a:schemeClr val="bg2"/>
          </a:solidFill>
        </p:spPr>
        <p:txBody>
          <a:bodyPr wrap="square" rtlCol="0" anchor="ctr" anchorCtr="0">
            <a:noAutofit/>
          </a:bodyPr>
          <a:lstStyle>
            <a:defPPr>
              <a:defRPr lang="de-DE"/>
            </a:defPPr>
            <a:lvl1pPr algn="ctr">
              <a:defRPr sz="1200">
                <a:solidFill>
                  <a:schemeClr val="bg1"/>
                </a:solidFill>
                <a:latin typeface="Arial" panose="020B0604020202020204"/>
                <a:cs typeface="Arial" panose="020B0604020202020204"/>
              </a:defRPr>
            </a:lvl1pPr>
            <a:lvl2pPr>
              <a:defRPr>
                <a:solidFill>
                  <a:schemeClr val="tx1"/>
                </a:solidFill>
                <a:latin typeface="Arial" panose="020B0604020202020204"/>
              </a:defRPr>
            </a:lvl2pPr>
            <a:lvl3pPr>
              <a:defRPr>
                <a:solidFill>
                  <a:schemeClr val="tx1"/>
                </a:solidFill>
                <a:latin typeface="Arial" panose="020B0604020202020204"/>
              </a:defRPr>
            </a:lvl3pPr>
            <a:lvl4pPr>
              <a:defRPr>
                <a:solidFill>
                  <a:schemeClr val="tx1"/>
                </a:solidFill>
                <a:latin typeface="Arial" panose="020B0604020202020204"/>
              </a:defRPr>
            </a:lvl4pPr>
            <a:lvl5pPr>
              <a:defRPr>
                <a:solidFill>
                  <a:schemeClr val="tx1"/>
                </a:solidFill>
                <a:latin typeface="Arial" panose="020B0604020202020204"/>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b="1" dirty="0">
                <a:solidFill>
                  <a:schemeClr val="tx1"/>
                </a:solidFill>
              </a:rPr>
              <a:t>App </a:t>
            </a:r>
            <a:endParaRPr lang="en-US" sz="1000" b="1" dirty="0">
              <a:solidFill>
                <a:schemeClr val="tx1"/>
              </a:solidFill>
            </a:endParaRPr>
          </a:p>
          <a:p>
            <a:r>
              <a:rPr lang="en-US" sz="1000" b="1" dirty="0">
                <a:solidFill>
                  <a:schemeClr val="tx1"/>
                </a:solidFill>
              </a:rPr>
              <a:t>Server</a:t>
            </a:r>
            <a:endParaRPr lang="en-US" sz="1000" b="1" dirty="0">
              <a:solidFill>
                <a:schemeClr val="tx1"/>
              </a:solidFill>
            </a:endParaRPr>
          </a:p>
        </p:txBody>
      </p:sp>
      <p:sp>
        <p:nvSpPr>
          <p:cNvPr id="148" name="TextBox 147"/>
          <p:cNvSpPr txBox="1"/>
          <p:nvPr/>
        </p:nvSpPr>
        <p:spPr>
          <a:xfrm>
            <a:off x="4839874" y="3148732"/>
            <a:ext cx="963599" cy="582125"/>
          </a:xfrm>
          <a:prstGeom prst="rect">
            <a:avLst/>
          </a:prstGeom>
          <a:solidFill>
            <a:schemeClr val="bg2"/>
          </a:solidFill>
        </p:spPr>
        <p:txBody>
          <a:bodyPr wrap="square" rtlCol="0" anchor="ctr" anchorCtr="0">
            <a:noAutofit/>
          </a:bodyPr>
          <a:lstStyle>
            <a:defPPr>
              <a:defRPr lang="de-DE"/>
            </a:defPPr>
            <a:lvl1pPr algn="ctr">
              <a:defRPr sz="1200">
                <a:solidFill>
                  <a:schemeClr val="bg1"/>
                </a:solidFill>
                <a:latin typeface="Arial" panose="020B0604020202020204"/>
                <a:cs typeface="Arial" panose="020B0604020202020204"/>
              </a:defRPr>
            </a:lvl1pPr>
            <a:lvl2pPr>
              <a:defRPr>
                <a:solidFill>
                  <a:schemeClr val="tx1"/>
                </a:solidFill>
                <a:latin typeface="Arial" panose="020B0604020202020204"/>
              </a:defRPr>
            </a:lvl2pPr>
            <a:lvl3pPr>
              <a:defRPr>
                <a:solidFill>
                  <a:schemeClr val="tx1"/>
                </a:solidFill>
                <a:latin typeface="Arial" panose="020B0604020202020204"/>
              </a:defRPr>
            </a:lvl3pPr>
            <a:lvl4pPr>
              <a:defRPr>
                <a:solidFill>
                  <a:schemeClr val="tx1"/>
                </a:solidFill>
                <a:latin typeface="Arial" panose="020B0604020202020204"/>
              </a:defRPr>
            </a:lvl4pPr>
            <a:lvl5pPr>
              <a:defRPr>
                <a:solidFill>
                  <a:schemeClr val="tx1"/>
                </a:solidFill>
                <a:latin typeface="Arial" panose="020B0604020202020204"/>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b="1" dirty="0">
                <a:solidFill>
                  <a:schemeClr val="tx1"/>
                </a:solidFill>
              </a:rPr>
              <a:t>App</a:t>
            </a:r>
            <a:endParaRPr lang="en-US" sz="1000" b="1" dirty="0">
              <a:solidFill>
                <a:schemeClr val="tx1"/>
              </a:solidFill>
            </a:endParaRPr>
          </a:p>
          <a:p>
            <a:r>
              <a:rPr lang="en-US" sz="1000" b="1" dirty="0">
                <a:solidFill>
                  <a:schemeClr val="tx1"/>
                </a:solidFill>
              </a:rPr>
              <a:t> Server</a:t>
            </a:r>
            <a:endParaRPr lang="en-US" sz="1000" b="1" dirty="0">
              <a:solidFill>
                <a:schemeClr val="tx1"/>
              </a:solidFill>
            </a:endParaRPr>
          </a:p>
        </p:txBody>
      </p:sp>
      <p:grpSp>
        <p:nvGrpSpPr>
          <p:cNvPr id="467" name="Group 466"/>
          <p:cNvGrpSpPr>
            <a:grpSpLocks noChangeAspect="1"/>
          </p:cNvGrpSpPr>
          <p:nvPr/>
        </p:nvGrpSpPr>
        <p:grpSpPr>
          <a:xfrm>
            <a:off x="569080" y="4960189"/>
            <a:ext cx="427642" cy="342828"/>
            <a:chOff x="3168650" y="4748213"/>
            <a:chExt cx="850900" cy="857250"/>
          </a:xfrm>
          <a:solidFill>
            <a:schemeClr val="tx1"/>
          </a:solidFill>
        </p:grpSpPr>
        <p:sp>
          <p:nvSpPr>
            <p:cNvPr id="482" name="Freeform 47"/>
            <p:cNvSpPr/>
            <p:nvPr/>
          </p:nvSpPr>
          <p:spPr bwMode="auto">
            <a:xfrm>
              <a:off x="3168650" y="5067300"/>
              <a:ext cx="850900" cy="538163"/>
            </a:xfrm>
            <a:custGeom>
              <a:avLst/>
              <a:gdLst>
                <a:gd name="T0" fmla="*/ 134 w 136"/>
                <a:gd name="T1" fmla="*/ 3 h 86"/>
                <a:gd name="T2" fmla="*/ 133 w 136"/>
                <a:gd name="T3" fmla="*/ 4 h 86"/>
                <a:gd name="T4" fmla="*/ 132 w 136"/>
                <a:gd name="T5" fmla="*/ 5 h 86"/>
                <a:gd name="T6" fmla="*/ 131 w 136"/>
                <a:gd name="T7" fmla="*/ 7 h 86"/>
                <a:gd name="T8" fmla="*/ 131 w 136"/>
                <a:gd name="T9" fmla="*/ 7 h 86"/>
                <a:gd name="T10" fmla="*/ 129 w 136"/>
                <a:gd name="T11" fmla="*/ 9 h 86"/>
                <a:gd name="T12" fmla="*/ 128 w 136"/>
                <a:gd name="T13" fmla="*/ 9 h 86"/>
                <a:gd name="T14" fmla="*/ 126 w 136"/>
                <a:gd name="T15" fmla="*/ 11 h 86"/>
                <a:gd name="T16" fmla="*/ 126 w 136"/>
                <a:gd name="T17" fmla="*/ 12 h 86"/>
                <a:gd name="T18" fmla="*/ 124 w 136"/>
                <a:gd name="T19" fmla="*/ 13 h 86"/>
                <a:gd name="T20" fmla="*/ 123 w 136"/>
                <a:gd name="T21" fmla="*/ 14 h 86"/>
                <a:gd name="T22" fmla="*/ 121 w 136"/>
                <a:gd name="T23" fmla="*/ 15 h 86"/>
                <a:gd name="T24" fmla="*/ 121 w 136"/>
                <a:gd name="T25" fmla="*/ 15 h 86"/>
                <a:gd name="T26" fmla="*/ 118 w 136"/>
                <a:gd name="T27" fmla="*/ 17 h 86"/>
                <a:gd name="T28" fmla="*/ 113 w 136"/>
                <a:gd name="T29" fmla="*/ 20 h 86"/>
                <a:gd name="T30" fmla="*/ 68 w 136"/>
                <a:gd name="T31" fmla="*/ 29 h 86"/>
                <a:gd name="T32" fmla="*/ 68 w 136"/>
                <a:gd name="T33" fmla="*/ 29 h 86"/>
                <a:gd name="T34" fmla="*/ 22 w 136"/>
                <a:gd name="T35" fmla="*/ 19 h 86"/>
                <a:gd name="T36" fmla="*/ 18 w 136"/>
                <a:gd name="T37" fmla="*/ 17 h 86"/>
                <a:gd name="T38" fmla="*/ 15 w 136"/>
                <a:gd name="T39" fmla="*/ 15 h 86"/>
                <a:gd name="T40" fmla="*/ 14 w 136"/>
                <a:gd name="T41" fmla="*/ 15 h 86"/>
                <a:gd name="T42" fmla="*/ 13 w 136"/>
                <a:gd name="T43" fmla="*/ 13 h 86"/>
                <a:gd name="T44" fmla="*/ 12 w 136"/>
                <a:gd name="T45" fmla="*/ 13 h 86"/>
                <a:gd name="T46" fmla="*/ 10 w 136"/>
                <a:gd name="T47" fmla="*/ 11 h 86"/>
                <a:gd name="T48" fmla="*/ 9 w 136"/>
                <a:gd name="T49" fmla="*/ 11 h 86"/>
                <a:gd name="T50" fmla="*/ 7 w 136"/>
                <a:gd name="T51" fmla="*/ 9 h 86"/>
                <a:gd name="T52" fmla="*/ 7 w 136"/>
                <a:gd name="T53" fmla="*/ 9 h 86"/>
                <a:gd name="T54" fmla="*/ 5 w 136"/>
                <a:gd name="T55" fmla="*/ 7 h 86"/>
                <a:gd name="T56" fmla="*/ 5 w 136"/>
                <a:gd name="T57" fmla="*/ 6 h 86"/>
                <a:gd name="T58" fmla="*/ 3 w 136"/>
                <a:gd name="T59" fmla="*/ 5 h 86"/>
                <a:gd name="T60" fmla="*/ 3 w 136"/>
                <a:gd name="T61" fmla="*/ 4 h 86"/>
                <a:gd name="T62" fmla="*/ 2 w 136"/>
                <a:gd name="T63" fmla="*/ 2 h 86"/>
                <a:gd name="T64" fmla="*/ 1 w 136"/>
                <a:gd name="T65" fmla="*/ 2 h 86"/>
                <a:gd name="T66" fmla="*/ 0 w 136"/>
                <a:gd name="T67" fmla="*/ 0 h 86"/>
                <a:gd name="T68" fmla="*/ 0 w 136"/>
                <a:gd name="T69" fmla="*/ 0 h 86"/>
                <a:gd name="T70" fmla="*/ 0 w 136"/>
                <a:gd name="T71" fmla="*/ 47 h 86"/>
                <a:gd name="T72" fmla="*/ 20 w 136"/>
                <a:gd name="T73" fmla="*/ 75 h 86"/>
                <a:gd name="T74" fmla="*/ 68 w 136"/>
                <a:gd name="T75" fmla="*/ 86 h 86"/>
                <a:gd name="T76" fmla="*/ 116 w 136"/>
                <a:gd name="T77" fmla="*/ 75 h 86"/>
                <a:gd name="T78" fmla="*/ 135 w 136"/>
                <a:gd name="T79" fmla="*/ 48 h 86"/>
                <a:gd name="T80" fmla="*/ 136 w 136"/>
                <a:gd name="T81" fmla="*/ 0 h 86"/>
                <a:gd name="T82" fmla="*/ 135 w 136"/>
                <a:gd name="T83" fmla="*/ 0 h 86"/>
                <a:gd name="T84" fmla="*/ 134 w 136"/>
                <a:gd name="T85" fmla="*/ 2 h 86"/>
                <a:gd name="T86" fmla="*/ 134 w 136"/>
                <a:gd name="T87"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86">
                  <a:moveTo>
                    <a:pt x="134" y="3"/>
                  </a:moveTo>
                  <a:cubicBezTo>
                    <a:pt x="134" y="3"/>
                    <a:pt x="133" y="4"/>
                    <a:pt x="133" y="4"/>
                  </a:cubicBezTo>
                  <a:cubicBezTo>
                    <a:pt x="133" y="4"/>
                    <a:pt x="132" y="5"/>
                    <a:pt x="132" y="5"/>
                  </a:cubicBezTo>
                  <a:cubicBezTo>
                    <a:pt x="132" y="5"/>
                    <a:pt x="131" y="6"/>
                    <a:pt x="131" y="7"/>
                  </a:cubicBezTo>
                  <a:cubicBezTo>
                    <a:pt x="131" y="7"/>
                    <a:pt x="131" y="7"/>
                    <a:pt x="131" y="7"/>
                  </a:cubicBezTo>
                  <a:cubicBezTo>
                    <a:pt x="130" y="8"/>
                    <a:pt x="129" y="8"/>
                    <a:pt x="129" y="9"/>
                  </a:cubicBezTo>
                  <a:cubicBezTo>
                    <a:pt x="128" y="9"/>
                    <a:pt x="128" y="9"/>
                    <a:pt x="128" y="9"/>
                  </a:cubicBezTo>
                  <a:cubicBezTo>
                    <a:pt x="128" y="10"/>
                    <a:pt x="127" y="10"/>
                    <a:pt x="126" y="11"/>
                  </a:cubicBezTo>
                  <a:cubicBezTo>
                    <a:pt x="126" y="11"/>
                    <a:pt x="126" y="11"/>
                    <a:pt x="126" y="12"/>
                  </a:cubicBezTo>
                  <a:cubicBezTo>
                    <a:pt x="125" y="12"/>
                    <a:pt x="125" y="12"/>
                    <a:pt x="124" y="13"/>
                  </a:cubicBezTo>
                  <a:cubicBezTo>
                    <a:pt x="124" y="13"/>
                    <a:pt x="124" y="13"/>
                    <a:pt x="123" y="14"/>
                  </a:cubicBezTo>
                  <a:cubicBezTo>
                    <a:pt x="123" y="14"/>
                    <a:pt x="122" y="14"/>
                    <a:pt x="121" y="15"/>
                  </a:cubicBezTo>
                  <a:cubicBezTo>
                    <a:pt x="121" y="15"/>
                    <a:pt x="121" y="15"/>
                    <a:pt x="121" y="15"/>
                  </a:cubicBezTo>
                  <a:cubicBezTo>
                    <a:pt x="120" y="16"/>
                    <a:pt x="119" y="16"/>
                    <a:pt x="118" y="17"/>
                  </a:cubicBezTo>
                  <a:cubicBezTo>
                    <a:pt x="116" y="18"/>
                    <a:pt x="114" y="19"/>
                    <a:pt x="113" y="20"/>
                  </a:cubicBezTo>
                  <a:cubicBezTo>
                    <a:pt x="100" y="26"/>
                    <a:pt x="84" y="29"/>
                    <a:pt x="68" y="29"/>
                  </a:cubicBezTo>
                  <a:cubicBezTo>
                    <a:pt x="68" y="29"/>
                    <a:pt x="68" y="29"/>
                    <a:pt x="68" y="29"/>
                  </a:cubicBezTo>
                  <a:cubicBezTo>
                    <a:pt x="51" y="29"/>
                    <a:pt x="35" y="26"/>
                    <a:pt x="22" y="19"/>
                  </a:cubicBezTo>
                  <a:cubicBezTo>
                    <a:pt x="21" y="18"/>
                    <a:pt x="19" y="18"/>
                    <a:pt x="18" y="17"/>
                  </a:cubicBezTo>
                  <a:cubicBezTo>
                    <a:pt x="17" y="16"/>
                    <a:pt x="16" y="16"/>
                    <a:pt x="15" y="15"/>
                  </a:cubicBezTo>
                  <a:cubicBezTo>
                    <a:pt x="15" y="15"/>
                    <a:pt x="15" y="15"/>
                    <a:pt x="14" y="15"/>
                  </a:cubicBezTo>
                  <a:cubicBezTo>
                    <a:pt x="14" y="14"/>
                    <a:pt x="13" y="14"/>
                    <a:pt x="13" y="13"/>
                  </a:cubicBezTo>
                  <a:cubicBezTo>
                    <a:pt x="12" y="13"/>
                    <a:pt x="12" y="13"/>
                    <a:pt x="12" y="13"/>
                  </a:cubicBezTo>
                  <a:cubicBezTo>
                    <a:pt x="11" y="12"/>
                    <a:pt x="11" y="12"/>
                    <a:pt x="10" y="11"/>
                  </a:cubicBezTo>
                  <a:cubicBezTo>
                    <a:pt x="10" y="11"/>
                    <a:pt x="10" y="11"/>
                    <a:pt x="9" y="11"/>
                  </a:cubicBezTo>
                  <a:cubicBezTo>
                    <a:pt x="9" y="10"/>
                    <a:pt x="8" y="10"/>
                    <a:pt x="7" y="9"/>
                  </a:cubicBezTo>
                  <a:cubicBezTo>
                    <a:pt x="7" y="9"/>
                    <a:pt x="7" y="9"/>
                    <a:pt x="7" y="9"/>
                  </a:cubicBezTo>
                  <a:cubicBezTo>
                    <a:pt x="6" y="8"/>
                    <a:pt x="6" y="8"/>
                    <a:pt x="5" y="7"/>
                  </a:cubicBezTo>
                  <a:cubicBezTo>
                    <a:pt x="5" y="7"/>
                    <a:pt x="5" y="6"/>
                    <a:pt x="5" y="6"/>
                  </a:cubicBezTo>
                  <a:cubicBezTo>
                    <a:pt x="4" y="6"/>
                    <a:pt x="4" y="5"/>
                    <a:pt x="3" y="5"/>
                  </a:cubicBezTo>
                  <a:cubicBezTo>
                    <a:pt x="3" y="4"/>
                    <a:pt x="3" y="4"/>
                    <a:pt x="3" y="4"/>
                  </a:cubicBezTo>
                  <a:cubicBezTo>
                    <a:pt x="2" y="3"/>
                    <a:pt x="2" y="3"/>
                    <a:pt x="2" y="2"/>
                  </a:cubicBezTo>
                  <a:cubicBezTo>
                    <a:pt x="2" y="2"/>
                    <a:pt x="1" y="2"/>
                    <a:pt x="1" y="2"/>
                  </a:cubicBezTo>
                  <a:cubicBezTo>
                    <a:pt x="1" y="1"/>
                    <a:pt x="0" y="0"/>
                    <a:pt x="0" y="0"/>
                  </a:cubicBezTo>
                  <a:cubicBezTo>
                    <a:pt x="0" y="0"/>
                    <a:pt x="0" y="0"/>
                    <a:pt x="0" y="0"/>
                  </a:cubicBezTo>
                  <a:cubicBezTo>
                    <a:pt x="0" y="47"/>
                    <a:pt x="0" y="47"/>
                    <a:pt x="0" y="47"/>
                  </a:cubicBezTo>
                  <a:cubicBezTo>
                    <a:pt x="0" y="58"/>
                    <a:pt x="7" y="67"/>
                    <a:pt x="20" y="75"/>
                  </a:cubicBezTo>
                  <a:cubicBezTo>
                    <a:pt x="32" y="82"/>
                    <a:pt x="50" y="86"/>
                    <a:pt x="68" y="86"/>
                  </a:cubicBezTo>
                  <a:cubicBezTo>
                    <a:pt x="86" y="86"/>
                    <a:pt x="103" y="82"/>
                    <a:pt x="116" y="75"/>
                  </a:cubicBezTo>
                  <a:cubicBezTo>
                    <a:pt x="129" y="67"/>
                    <a:pt x="135" y="58"/>
                    <a:pt x="135" y="48"/>
                  </a:cubicBezTo>
                  <a:cubicBezTo>
                    <a:pt x="136" y="0"/>
                    <a:pt x="136" y="0"/>
                    <a:pt x="136" y="0"/>
                  </a:cubicBezTo>
                  <a:cubicBezTo>
                    <a:pt x="135" y="0"/>
                    <a:pt x="135" y="0"/>
                    <a:pt x="135" y="0"/>
                  </a:cubicBezTo>
                  <a:cubicBezTo>
                    <a:pt x="135" y="1"/>
                    <a:pt x="135" y="1"/>
                    <a:pt x="134" y="2"/>
                  </a:cubicBezTo>
                  <a:cubicBezTo>
                    <a:pt x="134" y="2"/>
                    <a:pt x="134" y="2"/>
                    <a:pt x="134" y="3"/>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sp>
          <p:nvSpPr>
            <p:cNvPr id="483" name="Freeform 48"/>
            <p:cNvSpPr/>
            <p:nvPr/>
          </p:nvSpPr>
          <p:spPr bwMode="auto">
            <a:xfrm>
              <a:off x="3168650" y="4748213"/>
              <a:ext cx="850900" cy="481013"/>
            </a:xfrm>
            <a:custGeom>
              <a:avLst/>
              <a:gdLst>
                <a:gd name="T0" fmla="*/ 0 w 136"/>
                <a:gd name="T1" fmla="*/ 38 h 77"/>
                <a:gd name="T2" fmla="*/ 20 w 136"/>
                <a:gd name="T3" fmla="*/ 65 h 77"/>
                <a:gd name="T4" fmla="*/ 68 w 136"/>
                <a:gd name="T5" fmla="*/ 77 h 77"/>
                <a:gd name="T6" fmla="*/ 116 w 136"/>
                <a:gd name="T7" fmla="*/ 65 h 77"/>
                <a:gd name="T8" fmla="*/ 136 w 136"/>
                <a:gd name="T9" fmla="*/ 38 h 77"/>
                <a:gd name="T10" fmla="*/ 116 w 136"/>
                <a:gd name="T11" fmla="*/ 11 h 77"/>
                <a:gd name="T12" fmla="*/ 68 w 136"/>
                <a:gd name="T13" fmla="*/ 0 h 77"/>
                <a:gd name="T14" fmla="*/ 19 w 136"/>
                <a:gd name="T15" fmla="*/ 11 h 77"/>
                <a:gd name="T16" fmla="*/ 0 w 136"/>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77">
                  <a:moveTo>
                    <a:pt x="0" y="38"/>
                  </a:moveTo>
                  <a:cubicBezTo>
                    <a:pt x="0" y="48"/>
                    <a:pt x="7" y="58"/>
                    <a:pt x="20" y="65"/>
                  </a:cubicBezTo>
                  <a:cubicBezTo>
                    <a:pt x="33" y="73"/>
                    <a:pt x="50" y="77"/>
                    <a:pt x="68" y="77"/>
                  </a:cubicBezTo>
                  <a:cubicBezTo>
                    <a:pt x="86" y="77"/>
                    <a:pt x="103" y="73"/>
                    <a:pt x="116" y="65"/>
                  </a:cubicBezTo>
                  <a:cubicBezTo>
                    <a:pt x="129" y="58"/>
                    <a:pt x="136" y="48"/>
                    <a:pt x="136" y="38"/>
                  </a:cubicBezTo>
                  <a:cubicBezTo>
                    <a:pt x="136" y="28"/>
                    <a:pt x="129" y="19"/>
                    <a:pt x="116" y="11"/>
                  </a:cubicBezTo>
                  <a:cubicBezTo>
                    <a:pt x="103" y="4"/>
                    <a:pt x="86" y="0"/>
                    <a:pt x="68" y="0"/>
                  </a:cubicBezTo>
                  <a:cubicBezTo>
                    <a:pt x="49" y="0"/>
                    <a:pt x="32" y="4"/>
                    <a:pt x="19" y="11"/>
                  </a:cubicBezTo>
                  <a:cubicBezTo>
                    <a:pt x="7" y="18"/>
                    <a:pt x="0" y="28"/>
                    <a:pt x="0" y="38"/>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grpSp>
      <p:grpSp>
        <p:nvGrpSpPr>
          <p:cNvPr id="496" name="Group 495"/>
          <p:cNvGrpSpPr>
            <a:grpSpLocks noChangeAspect="1"/>
          </p:cNvGrpSpPr>
          <p:nvPr/>
        </p:nvGrpSpPr>
        <p:grpSpPr>
          <a:xfrm>
            <a:off x="1369934" y="4960189"/>
            <a:ext cx="427642" cy="342828"/>
            <a:chOff x="3168650" y="4748213"/>
            <a:chExt cx="850900" cy="857250"/>
          </a:xfrm>
          <a:solidFill>
            <a:schemeClr val="tx1"/>
          </a:solidFill>
        </p:grpSpPr>
        <p:sp>
          <p:nvSpPr>
            <p:cNvPr id="497" name="Freeform 47"/>
            <p:cNvSpPr/>
            <p:nvPr/>
          </p:nvSpPr>
          <p:spPr bwMode="auto">
            <a:xfrm>
              <a:off x="3168650" y="5067300"/>
              <a:ext cx="850900" cy="538163"/>
            </a:xfrm>
            <a:custGeom>
              <a:avLst/>
              <a:gdLst>
                <a:gd name="T0" fmla="*/ 134 w 136"/>
                <a:gd name="T1" fmla="*/ 3 h 86"/>
                <a:gd name="T2" fmla="*/ 133 w 136"/>
                <a:gd name="T3" fmla="*/ 4 h 86"/>
                <a:gd name="T4" fmla="*/ 132 w 136"/>
                <a:gd name="T5" fmla="*/ 5 h 86"/>
                <a:gd name="T6" fmla="*/ 131 w 136"/>
                <a:gd name="T7" fmla="*/ 7 h 86"/>
                <a:gd name="T8" fmla="*/ 131 w 136"/>
                <a:gd name="T9" fmla="*/ 7 h 86"/>
                <a:gd name="T10" fmla="*/ 129 w 136"/>
                <a:gd name="T11" fmla="*/ 9 h 86"/>
                <a:gd name="T12" fmla="*/ 128 w 136"/>
                <a:gd name="T13" fmla="*/ 9 h 86"/>
                <a:gd name="T14" fmla="*/ 126 w 136"/>
                <a:gd name="T15" fmla="*/ 11 h 86"/>
                <a:gd name="T16" fmla="*/ 126 w 136"/>
                <a:gd name="T17" fmla="*/ 12 h 86"/>
                <a:gd name="T18" fmla="*/ 124 w 136"/>
                <a:gd name="T19" fmla="*/ 13 h 86"/>
                <a:gd name="T20" fmla="*/ 123 w 136"/>
                <a:gd name="T21" fmla="*/ 14 h 86"/>
                <a:gd name="T22" fmla="*/ 121 w 136"/>
                <a:gd name="T23" fmla="*/ 15 h 86"/>
                <a:gd name="T24" fmla="*/ 121 w 136"/>
                <a:gd name="T25" fmla="*/ 15 h 86"/>
                <a:gd name="T26" fmla="*/ 118 w 136"/>
                <a:gd name="T27" fmla="*/ 17 h 86"/>
                <a:gd name="T28" fmla="*/ 113 w 136"/>
                <a:gd name="T29" fmla="*/ 20 h 86"/>
                <a:gd name="T30" fmla="*/ 68 w 136"/>
                <a:gd name="T31" fmla="*/ 29 h 86"/>
                <a:gd name="T32" fmla="*/ 68 w 136"/>
                <a:gd name="T33" fmla="*/ 29 h 86"/>
                <a:gd name="T34" fmla="*/ 22 w 136"/>
                <a:gd name="T35" fmla="*/ 19 h 86"/>
                <a:gd name="T36" fmla="*/ 18 w 136"/>
                <a:gd name="T37" fmla="*/ 17 h 86"/>
                <a:gd name="T38" fmla="*/ 15 w 136"/>
                <a:gd name="T39" fmla="*/ 15 h 86"/>
                <a:gd name="T40" fmla="*/ 14 w 136"/>
                <a:gd name="T41" fmla="*/ 15 h 86"/>
                <a:gd name="T42" fmla="*/ 13 w 136"/>
                <a:gd name="T43" fmla="*/ 13 h 86"/>
                <a:gd name="T44" fmla="*/ 12 w 136"/>
                <a:gd name="T45" fmla="*/ 13 h 86"/>
                <a:gd name="T46" fmla="*/ 10 w 136"/>
                <a:gd name="T47" fmla="*/ 11 h 86"/>
                <a:gd name="T48" fmla="*/ 9 w 136"/>
                <a:gd name="T49" fmla="*/ 11 h 86"/>
                <a:gd name="T50" fmla="*/ 7 w 136"/>
                <a:gd name="T51" fmla="*/ 9 h 86"/>
                <a:gd name="T52" fmla="*/ 7 w 136"/>
                <a:gd name="T53" fmla="*/ 9 h 86"/>
                <a:gd name="T54" fmla="*/ 5 w 136"/>
                <a:gd name="T55" fmla="*/ 7 h 86"/>
                <a:gd name="T56" fmla="*/ 5 w 136"/>
                <a:gd name="T57" fmla="*/ 6 h 86"/>
                <a:gd name="T58" fmla="*/ 3 w 136"/>
                <a:gd name="T59" fmla="*/ 5 h 86"/>
                <a:gd name="T60" fmla="*/ 3 w 136"/>
                <a:gd name="T61" fmla="*/ 4 h 86"/>
                <a:gd name="T62" fmla="*/ 2 w 136"/>
                <a:gd name="T63" fmla="*/ 2 h 86"/>
                <a:gd name="T64" fmla="*/ 1 w 136"/>
                <a:gd name="T65" fmla="*/ 2 h 86"/>
                <a:gd name="T66" fmla="*/ 0 w 136"/>
                <a:gd name="T67" fmla="*/ 0 h 86"/>
                <a:gd name="T68" fmla="*/ 0 w 136"/>
                <a:gd name="T69" fmla="*/ 0 h 86"/>
                <a:gd name="T70" fmla="*/ 0 w 136"/>
                <a:gd name="T71" fmla="*/ 47 h 86"/>
                <a:gd name="T72" fmla="*/ 20 w 136"/>
                <a:gd name="T73" fmla="*/ 75 h 86"/>
                <a:gd name="T74" fmla="*/ 68 w 136"/>
                <a:gd name="T75" fmla="*/ 86 h 86"/>
                <a:gd name="T76" fmla="*/ 116 w 136"/>
                <a:gd name="T77" fmla="*/ 75 h 86"/>
                <a:gd name="T78" fmla="*/ 135 w 136"/>
                <a:gd name="T79" fmla="*/ 48 h 86"/>
                <a:gd name="T80" fmla="*/ 136 w 136"/>
                <a:gd name="T81" fmla="*/ 0 h 86"/>
                <a:gd name="T82" fmla="*/ 135 w 136"/>
                <a:gd name="T83" fmla="*/ 0 h 86"/>
                <a:gd name="T84" fmla="*/ 134 w 136"/>
                <a:gd name="T85" fmla="*/ 2 h 86"/>
                <a:gd name="T86" fmla="*/ 134 w 136"/>
                <a:gd name="T87"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86">
                  <a:moveTo>
                    <a:pt x="134" y="3"/>
                  </a:moveTo>
                  <a:cubicBezTo>
                    <a:pt x="134" y="3"/>
                    <a:pt x="133" y="4"/>
                    <a:pt x="133" y="4"/>
                  </a:cubicBezTo>
                  <a:cubicBezTo>
                    <a:pt x="133" y="4"/>
                    <a:pt x="132" y="5"/>
                    <a:pt x="132" y="5"/>
                  </a:cubicBezTo>
                  <a:cubicBezTo>
                    <a:pt x="132" y="5"/>
                    <a:pt x="131" y="6"/>
                    <a:pt x="131" y="7"/>
                  </a:cubicBezTo>
                  <a:cubicBezTo>
                    <a:pt x="131" y="7"/>
                    <a:pt x="131" y="7"/>
                    <a:pt x="131" y="7"/>
                  </a:cubicBezTo>
                  <a:cubicBezTo>
                    <a:pt x="130" y="8"/>
                    <a:pt x="129" y="8"/>
                    <a:pt x="129" y="9"/>
                  </a:cubicBezTo>
                  <a:cubicBezTo>
                    <a:pt x="128" y="9"/>
                    <a:pt x="128" y="9"/>
                    <a:pt x="128" y="9"/>
                  </a:cubicBezTo>
                  <a:cubicBezTo>
                    <a:pt x="128" y="10"/>
                    <a:pt x="127" y="10"/>
                    <a:pt x="126" y="11"/>
                  </a:cubicBezTo>
                  <a:cubicBezTo>
                    <a:pt x="126" y="11"/>
                    <a:pt x="126" y="11"/>
                    <a:pt x="126" y="12"/>
                  </a:cubicBezTo>
                  <a:cubicBezTo>
                    <a:pt x="125" y="12"/>
                    <a:pt x="125" y="12"/>
                    <a:pt x="124" y="13"/>
                  </a:cubicBezTo>
                  <a:cubicBezTo>
                    <a:pt x="124" y="13"/>
                    <a:pt x="124" y="13"/>
                    <a:pt x="123" y="14"/>
                  </a:cubicBezTo>
                  <a:cubicBezTo>
                    <a:pt x="123" y="14"/>
                    <a:pt x="122" y="14"/>
                    <a:pt x="121" y="15"/>
                  </a:cubicBezTo>
                  <a:cubicBezTo>
                    <a:pt x="121" y="15"/>
                    <a:pt x="121" y="15"/>
                    <a:pt x="121" y="15"/>
                  </a:cubicBezTo>
                  <a:cubicBezTo>
                    <a:pt x="120" y="16"/>
                    <a:pt x="119" y="16"/>
                    <a:pt x="118" y="17"/>
                  </a:cubicBezTo>
                  <a:cubicBezTo>
                    <a:pt x="116" y="18"/>
                    <a:pt x="114" y="19"/>
                    <a:pt x="113" y="20"/>
                  </a:cubicBezTo>
                  <a:cubicBezTo>
                    <a:pt x="100" y="26"/>
                    <a:pt x="84" y="29"/>
                    <a:pt x="68" y="29"/>
                  </a:cubicBezTo>
                  <a:cubicBezTo>
                    <a:pt x="68" y="29"/>
                    <a:pt x="68" y="29"/>
                    <a:pt x="68" y="29"/>
                  </a:cubicBezTo>
                  <a:cubicBezTo>
                    <a:pt x="51" y="29"/>
                    <a:pt x="35" y="26"/>
                    <a:pt x="22" y="19"/>
                  </a:cubicBezTo>
                  <a:cubicBezTo>
                    <a:pt x="21" y="18"/>
                    <a:pt x="19" y="18"/>
                    <a:pt x="18" y="17"/>
                  </a:cubicBezTo>
                  <a:cubicBezTo>
                    <a:pt x="17" y="16"/>
                    <a:pt x="16" y="16"/>
                    <a:pt x="15" y="15"/>
                  </a:cubicBezTo>
                  <a:cubicBezTo>
                    <a:pt x="15" y="15"/>
                    <a:pt x="15" y="15"/>
                    <a:pt x="14" y="15"/>
                  </a:cubicBezTo>
                  <a:cubicBezTo>
                    <a:pt x="14" y="14"/>
                    <a:pt x="13" y="14"/>
                    <a:pt x="13" y="13"/>
                  </a:cubicBezTo>
                  <a:cubicBezTo>
                    <a:pt x="12" y="13"/>
                    <a:pt x="12" y="13"/>
                    <a:pt x="12" y="13"/>
                  </a:cubicBezTo>
                  <a:cubicBezTo>
                    <a:pt x="11" y="12"/>
                    <a:pt x="11" y="12"/>
                    <a:pt x="10" y="11"/>
                  </a:cubicBezTo>
                  <a:cubicBezTo>
                    <a:pt x="10" y="11"/>
                    <a:pt x="10" y="11"/>
                    <a:pt x="9" y="11"/>
                  </a:cubicBezTo>
                  <a:cubicBezTo>
                    <a:pt x="9" y="10"/>
                    <a:pt x="8" y="10"/>
                    <a:pt x="7" y="9"/>
                  </a:cubicBezTo>
                  <a:cubicBezTo>
                    <a:pt x="7" y="9"/>
                    <a:pt x="7" y="9"/>
                    <a:pt x="7" y="9"/>
                  </a:cubicBezTo>
                  <a:cubicBezTo>
                    <a:pt x="6" y="8"/>
                    <a:pt x="6" y="8"/>
                    <a:pt x="5" y="7"/>
                  </a:cubicBezTo>
                  <a:cubicBezTo>
                    <a:pt x="5" y="7"/>
                    <a:pt x="5" y="6"/>
                    <a:pt x="5" y="6"/>
                  </a:cubicBezTo>
                  <a:cubicBezTo>
                    <a:pt x="4" y="6"/>
                    <a:pt x="4" y="5"/>
                    <a:pt x="3" y="5"/>
                  </a:cubicBezTo>
                  <a:cubicBezTo>
                    <a:pt x="3" y="4"/>
                    <a:pt x="3" y="4"/>
                    <a:pt x="3" y="4"/>
                  </a:cubicBezTo>
                  <a:cubicBezTo>
                    <a:pt x="2" y="3"/>
                    <a:pt x="2" y="3"/>
                    <a:pt x="2" y="2"/>
                  </a:cubicBezTo>
                  <a:cubicBezTo>
                    <a:pt x="2" y="2"/>
                    <a:pt x="1" y="2"/>
                    <a:pt x="1" y="2"/>
                  </a:cubicBezTo>
                  <a:cubicBezTo>
                    <a:pt x="1" y="1"/>
                    <a:pt x="0" y="0"/>
                    <a:pt x="0" y="0"/>
                  </a:cubicBezTo>
                  <a:cubicBezTo>
                    <a:pt x="0" y="0"/>
                    <a:pt x="0" y="0"/>
                    <a:pt x="0" y="0"/>
                  </a:cubicBezTo>
                  <a:cubicBezTo>
                    <a:pt x="0" y="47"/>
                    <a:pt x="0" y="47"/>
                    <a:pt x="0" y="47"/>
                  </a:cubicBezTo>
                  <a:cubicBezTo>
                    <a:pt x="0" y="58"/>
                    <a:pt x="7" y="67"/>
                    <a:pt x="20" y="75"/>
                  </a:cubicBezTo>
                  <a:cubicBezTo>
                    <a:pt x="32" y="82"/>
                    <a:pt x="50" y="86"/>
                    <a:pt x="68" y="86"/>
                  </a:cubicBezTo>
                  <a:cubicBezTo>
                    <a:pt x="86" y="86"/>
                    <a:pt x="103" y="82"/>
                    <a:pt x="116" y="75"/>
                  </a:cubicBezTo>
                  <a:cubicBezTo>
                    <a:pt x="129" y="67"/>
                    <a:pt x="135" y="58"/>
                    <a:pt x="135" y="48"/>
                  </a:cubicBezTo>
                  <a:cubicBezTo>
                    <a:pt x="136" y="0"/>
                    <a:pt x="136" y="0"/>
                    <a:pt x="136" y="0"/>
                  </a:cubicBezTo>
                  <a:cubicBezTo>
                    <a:pt x="135" y="0"/>
                    <a:pt x="135" y="0"/>
                    <a:pt x="135" y="0"/>
                  </a:cubicBezTo>
                  <a:cubicBezTo>
                    <a:pt x="135" y="1"/>
                    <a:pt x="135" y="1"/>
                    <a:pt x="134" y="2"/>
                  </a:cubicBezTo>
                  <a:cubicBezTo>
                    <a:pt x="134" y="2"/>
                    <a:pt x="134" y="2"/>
                    <a:pt x="134" y="3"/>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sp>
          <p:nvSpPr>
            <p:cNvPr id="498" name="Freeform 48"/>
            <p:cNvSpPr/>
            <p:nvPr/>
          </p:nvSpPr>
          <p:spPr bwMode="auto">
            <a:xfrm>
              <a:off x="3168650" y="4748213"/>
              <a:ext cx="850900" cy="481013"/>
            </a:xfrm>
            <a:custGeom>
              <a:avLst/>
              <a:gdLst>
                <a:gd name="T0" fmla="*/ 0 w 136"/>
                <a:gd name="T1" fmla="*/ 38 h 77"/>
                <a:gd name="T2" fmla="*/ 20 w 136"/>
                <a:gd name="T3" fmla="*/ 65 h 77"/>
                <a:gd name="T4" fmla="*/ 68 w 136"/>
                <a:gd name="T5" fmla="*/ 77 h 77"/>
                <a:gd name="T6" fmla="*/ 116 w 136"/>
                <a:gd name="T7" fmla="*/ 65 h 77"/>
                <a:gd name="T8" fmla="*/ 136 w 136"/>
                <a:gd name="T9" fmla="*/ 38 h 77"/>
                <a:gd name="T10" fmla="*/ 116 w 136"/>
                <a:gd name="T11" fmla="*/ 11 h 77"/>
                <a:gd name="T12" fmla="*/ 68 w 136"/>
                <a:gd name="T13" fmla="*/ 0 h 77"/>
                <a:gd name="T14" fmla="*/ 19 w 136"/>
                <a:gd name="T15" fmla="*/ 11 h 77"/>
                <a:gd name="T16" fmla="*/ 0 w 136"/>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77">
                  <a:moveTo>
                    <a:pt x="0" y="38"/>
                  </a:moveTo>
                  <a:cubicBezTo>
                    <a:pt x="0" y="48"/>
                    <a:pt x="7" y="58"/>
                    <a:pt x="20" y="65"/>
                  </a:cubicBezTo>
                  <a:cubicBezTo>
                    <a:pt x="33" y="73"/>
                    <a:pt x="50" y="77"/>
                    <a:pt x="68" y="77"/>
                  </a:cubicBezTo>
                  <a:cubicBezTo>
                    <a:pt x="86" y="77"/>
                    <a:pt x="103" y="73"/>
                    <a:pt x="116" y="65"/>
                  </a:cubicBezTo>
                  <a:cubicBezTo>
                    <a:pt x="129" y="58"/>
                    <a:pt x="136" y="48"/>
                    <a:pt x="136" y="38"/>
                  </a:cubicBezTo>
                  <a:cubicBezTo>
                    <a:pt x="136" y="28"/>
                    <a:pt x="129" y="19"/>
                    <a:pt x="116" y="11"/>
                  </a:cubicBezTo>
                  <a:cubicBezTo>
                    <a:pt x="103" y="4"/>
                    <a:pt x="86" y="0"/>
                    <a:pt x="68" y="0"/>
                  </a:cubicBezTo>
                  <a:cubicBezTo>
                    <a:pt x="49" y="0"/>
                    <a:pt x="32" y="4"/>
                    <a:pt x="19" y="11"/>
                  </a:cubicBezTo>
                  <a:cubicBezTo>
                    <a:pt x="7" y="18"/>
                    <a:pt x="0" y="28"/>
                    <a:pt x="0" y="38"/>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grpSp>
      <p:grpSp>
        <p:nvGrpSpPr>
          <p:cNvPr id="499" name="Group 498"/>
          <p:cNvGrpSpPr>
            <a:grpSpLocks noChangeAspect="1"/>
          </p:cNvGrpSpPr>
          <p:nvPr/>
        </p:nvGrpSpPr>
        <p:grpSpPr>
          <a:xfrm>
            <a:off x="2130239" y="4960189"/>
            <a:ext cx="427642" cy="342828"/>
            <a:chOff x="3168650" y="4748213"/>
            <a:chExt cx="850900" cy="857250"/>
          </a:xfrm>
          <a:solidFill>
            <a:schemeClr val="tx1"/>
          </a:solidFill>
        </p:grpSpPr>
        <p:sp>
          <p:nvSpPr>
            <p:cNvPr id="500" name="Freeform 47"/>
            <p:cNvSpPr/>
            <p:nvPr/>
          </p:nvSpPr>
          <p:spPr bwMode="auto">
            <a:xfrm>
              <a:off x="3168650" y="5067300"/>
              <a:ext cx="850900" cy="538163"/>
            </a:xfrm>
            <a:custGeom>
              <a:avLst/>
              <a:gdLst>
                <a:gd name="T0" fmla="*/ 134 w 136"/>
                <a:gd name="T1" fmla="*/ 3 h 86"/>
                <a:gd name="T2" fmla="*/ 133 w 136"/>
                <a:gd name="T3" fmla="*/ 4 h 86"/>
                <a:gd name="T4" fmla="*/ 132 w 136"/>
                <a:gd name="T5" fmla="*/ 5 h 86"/>
                <a:gd name="T6" fmla="*/ 131 w 136"/>
                <a:gd name="T7" fmla="*/ 7 h 86"/>
                <a:gd name="T8" fmla="*/ 131 w 136"/>
                <a:gd name="T9" fmla="*/ 7 h 86"/>
                <a:gd name="T10" fmla="*/ 129 w 136"/>
                <a:gd name="T11" fmla="*/ 9 h 86"/>
                <a:gd name="T12" fmla="*/ 128 w 136"/>
                <a:gd name="T13" fmla="*/ 9 h 86"/>
                <a:gd name="T14" fmla="*/ 126 w 136"/>
                <a:gd name="T15" fmla="*/ 11 h 86"/>
                <a:gd name="T16" fmla="*/ 126 w 136"/>
                <a:gd name="T17" fmla="*/ 12 h 86"/>
                <a:gd name="T18" fmla="*/ 124 w 136"/>
                <a:gd name="T19" fmla="*/ 13 h 86"/>
                <a:gd name="T20" fmla="*/ 123 w 136"/>
                <a:gd name="T21" fmla="*/ 14 h 86"/>
                <a:gd name="T22" fmla="*/ 121 w 136"/>
                <a:gd name="T23" fmla="*/ 15 h 86"/>
                <a:gd name="T24" fmla="*/ 121 w 136"/>
                <a:gd name="T25" fmla="*/ 15 h 86"/>
                <a:gd name="T26" fmla="*/ 118 w 136"/>
                <a:gd name="T27" fmla="*/ 17 h 86"/>
                <a:gd name="T28" fmla="*/ 113 w 136"/>
                <a:gd name="T29" fmla="*/ 20 h 86"/>
                <a:gd name="T30" fmla="*/ 68 w 136"/>
                <a:gd name="T31" fmla="*/ 29 h 86"/>
                <a:gd name="T32" fmla="*/ 68 w 136"/>
                <a:gd name="T33" fmla="*/ 29 h 86"/>
                <a:gd name="T34" fmla="*/ 22 w 136"/>
                <a:gd name="T35" fmla="*/ 19 h 86"/>
                <a:gd name="T36" fmla="*/ 18 w 136"/>
                <a:gd name="T37" fmla="*/ 17 h 86"/>
                <a:gd name="T38" fmla="*/ 15 w 136"/>
                <a:gd name="T39" fmla="*/ 15 h 86"/>
                <a:gd name="T40" fmla="*/ 14 w 136"/>
                <a:gd name="T41" fmla="*/ 15 h 86"/>
                <a:gd name="T42" fmla="*/ 13 w 136"/>
                <a:gd name="T43" fmla="*/ 13 h 86"/>
                <a:gd name="T44" fmla="*/ 12 w 136"/>
                <a:gd name="T45" fmla="*/ 13 h 86"/>
                <a:gd name="T46" fmla="*/ 10 w 136"/>
                <a:gd name="T47" fmla="*/ 11 h 86"/>
                <a:gd name="T48" fmla="*/ 9 w 136"/>
                <a:gd name="T49" fmla="*/ 11 h 86"/>
                <a:gd name="T50" fmla="*/ 7 w 136"/>
                <a:gd name="T51" fmla="*/ 9 h 86"/>
                <a:gd name="T52" fmla="*/ 7 w 136"/>
                <a:gd name="T53" fmla="*/ 9 h 86"/>
                <a:gd name="T54" fmla="*/ 5 w 136"/>
                <a:gd name="T55" fmla="*/ 7 h 86"/>
                <a:gd name="T56" fmla="*/ 5 w 136"/>
                <a:gd name="T57" fmla="*/ 6 h 86"/>
                <a:gd name="T58" fmla="*/ 3 w 136"/>
                <a:gd name="T59" fmla="*/ 5 h 86"/>
                <a:gd name="T60" fmla="*/ 3 w 136"/>
                <a:gd name="T61" fmla="*/ 4 h 86"/>
                <a:gd name="T62" fmla="*/ 2 w 136"/>
                <a:gd name="T63" fmla="*/ 2 h 86"/>
                <a:gd name="T64" fmla="*/ 1 w 136"/>
                <a:gd name="T65" fmla="*/ 2 h 86"/>
                <a:gd name="T66" fmla="*/ 0 w 136"/>
                <a:gd name="T67" fmla="*/ 0 h 86"/>
                <a:gd name="T68" fmla="*/ 0 w 136"/>
                <a:gd name="T69" fmla="*/ 0 h 86"/>
                <a:gd name="T70" fmla="*/ 0 w 136"/>
                <a:gd name="T71" fmla="*/ 47 h 86"/>
                <a:gd name="T72" fmla="*/ 20 w 136"/>
                <a:gd name="T73" fmla="*/ 75 h 86"/>
                <a:gd name="T74" fmla="*/ 68 w 136"/>
                <a:gd name="T75" fmla="*/ 86 h 86"/>
                <a:gd name="T76" fmla="*/ 116 w 136"/>
                <a:gd name="T77" fmla="*/ 75 h 86"/>
                <a:gd name="T78" fmla="*/ 135 w 136"/>
                <a:gd name="T79" fmla="*/ 48 h 86"/>
                <a:gd name="T80" fmla="*/ 136 w 136"/>
                <a:gd name="T81" fmla="*/ 0 h 86"/>
                <a:gd name="T82" fmla="*/ 135 w 136"/>
                <a:gd name="T83" fmla="*/ 0 h 86"/>
                <a:gd name="T84" fmla="*/ 134 w 136"/>
                <a:gd name="T85" fmla="*/ 2 h 86"/>
                <a:gd name="T86" fmla="*/ 134 w 136"/>
                <a:gd name="T87"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86">
                  <a:moveTo>
                    <a:pt x="134" y="3"/>
                  </a:moveTo>
                  <a:cubicBezTo>
                    <a:pt x="134" y="3"/>
                    <a:pt x="133" y="4"/>
                    <a:pt x="133" y="4"/>
                  </a:cubicBezTo>
                  <a:cubicBezTo>
                    <a:pt x="133" y="4"/>
                    <a:pt x="132" y="5"/>
                    <a:pt x="132" y="5"/>
                  </a:cubicBezTo>
                  <a:cubicBezTo>
                    <a:pt x="132" y="5"/>
                    <a:pt x="131" y="6"/>
                    <a:pt x="131" y="7"/>
                  </a:cubicBezTo>
                  <a:cubicBezTo>
                    <a:pt x="131" y="7"/>
                    <a:pt x="131" y="7"/>
                    <a:pt x="131" y="7"/>
                  </a:cubicBezTo>
                  <a:cubicBezTo>
                    <a:pt x="130" y="8"/>
                    <a:pt x="129" y="8"/>
                    <a:pt x="129" y="9"/>
                  </a:cubicBezTo>
                  <a:cubicBezTo>
                    <a:pt x="128" y="9"/>
                    <a:pt x="128" y="9"/>
                    <a:pt x="128" y="9"/>
                  </a:cubicBezTo>
                  <a:cubicBezTo>
                    <a:pt x="128" y="10"/>
                    <a:pt x="127" y="10"/>
                    <a:pt x="126" y="11"/>
                  </a:cubicBezTo>
                  <a:cubicBezTo>
                    <a:pt x="126" y="11"/>
                    <a:pt x="126" y="11"/>
                    <a:pt x="126" y="12"/>
                  </a:cubicBezTo>
                  <a:cubicBezTo>
                    <a:pt x="125" y="12"/>
                    <a:pt x="125" y="12"/>
                    <a:pt x="124" y="13"/>
                  </a:cubicBezTo>
                  <a:cubicBezTo>
                    <a:pt x="124" y="13"/>
                    <a:pt x="124" y="13"/>
                    <a:pt x="123" y="14"/>
                  </a:cubicBezTo>
                  <a:cubicBezTo>
                    <a:pt x="123" y="14"/>
                    <a:pt x="122" y="14"/>
                    <a:pt x="121" y="15"/>
                  </a:cubicBezTo>
                  <a:cubicBezTo>
                    <a:pt x="121" y="15"/>
                    <a:pt x="121" y="15"/>
                    <a:pt x="121" y="15"/>
                  </a:cubicBezTo>
                  <a:cubicBezTo>
                    <a:pt x="120" y="16"/>
                    <a:pt x="119" y="16"/>
                    <a:pt x="118" y="17"/>
                  </a:cubicBezTo>
                  <a:cubicBezTo>
                    <a:pt x="116" y="18"/>
                    <a:pt x="114" y="19"/>
                    <a:pt x="113" y="20"/>
                  </a:cubicBezTo>
                  <a:cubicBezTo>
                    <a:pt x="100" y="26"/>
                    <a:pt x="84" y="29"/>
                    <a:pt x="68" y="29"/>
                  </a:cubicBezTo>
                  <a:cubicBezTo>
                    <a:pt x="68" y="29"/>
                    <a:pt x="68" y="29"/>
                    <a:pt x="68" y="29"/>
                  </a:cubicBezTo>
                  <a:cubicBezTo>
                    <a:pt x="51" y="29"/>
                    <a:pt x="35" y="26"/>
                    <a:pt x="22" y="19"/>
                  </a:cubicBezTo>
                  <a:cubicBezTo>
                    <a:pt x="21" y="18"/>
                    <a:pt x="19" y="18"/>
                    <a:pt x="18" y="17"/>
                  </a:cubicBezTo>
                  <a:cubicBezTo>
                    <a:pt x="17" y="16"/>
                    <a:pt x="16" y="16"/>
                    <a:pt x="15" y="15"/>
                  </a:cubicBezTo>
                  <a:cubicBezTo>
                    <a:pt x="15" y="15"/>
                    <a:pt x="15" y="15"/>
                    <a:pt x="14" y="15"/>
                  </a:cubicBezTo>
                  <a:cubicBezTo>
                    <a:pt x="14" y="14"/>
                    <a:pt x="13" y="14"/>
                    <a:pt x="13" y="13"/>
                  </a:cubicBezTo>
                  <a:cubicBezTo>
                    <a:pt x="12" y="13"/>
                    <a:pt x="12" y="13"/>
                    <a:pt x="12" y="13"/>
                  </a:cubicBezTo>
                  <a:cubicBezTo>
                    <a:pt x="11" y="12"/>
                    <a:pt x="11" y="12"/>
                    <a:pt x="10" y="11"/>
                  </a:cubicBezTo>
                  <a:cubicBezTo>
                    <a:pt x="10" y="11"/>
                    <a:pt x="10" y="11"/>
                    <a:pt x="9" y="11"/>
                  </a:cubicBezTo>
                  <a:cubicBezTo>
                    <a:pt x="9" y="10"/>
                    <a:pt x="8" y="10"/>
                    <a:pt x="7" y="9"/>
                  </a:cubicBezTo>
                  <a:cubicBezTo>
                    <a:pt x="7" y="9"/>
                    <a:pt x="7" y="9"/>
                    <a:pt x="7" y="9"/>
                  </a:cubicBezTo>
                  <a:cubicBezTo>
                    <a:pt x="6" y="8"/>
                    <a:pt x="6" y="8"/>
                    <a:pt x="5" y="7"/>
                  </a:cubicBezTo>
                  <a:cubicBezTo>
                    <a:pt x="5" y="7"/>
                    <a:pt x="5" y="6"/>
                    <a:pt x="5" y="6"/>
                  </a:cubicBezTo>
                  <a:cubicBezTo>
                    <a:pt x="4" y="6"/>
                    <a:pt x="4" y="5"/>
                    <a:pt x="3" y="5"/>
                  </a:cubicBezTo>
                  <a:cubicBezTo>
                    <a:pt x="3" y="4"/>
                    <a:pt x="3" y="4"/>
                    <a:pt x="3" y="4"/>
                  </a:cubicBezTo>
                  <a:cubicBezTo>
                    <a:pt x="2" y="3"/>
                    <a:pt x="2" y="3"/>
                    <a:pt x="2" y="2"/>
                  </a:cubicBezTo>
                  <a:cubicBezTo>
                    <a:pt x="2" y="2"/>
                    <a:pt x="1" y="2"/>
                    <a:pt x="1" y="2"/>
                  </a:cubicBezTo>
                  <a:cubicBezTo>
                    <a:pt x="1" y="1"/>
                    <a:pt x="0" y="0"/>
                    <a:pt x="0" y="0"/>
                  </a:cubicBezTo>
                  <a:cubicBezTo>
                    <a:pt x="0" y="0"/>
                    <a:pt x="0" y="0"/>
                    <a:pt x="0" y="0"/>
                  </a:cubicBezTo>
                  <a:cubicBezTo>
                    <a:pt x="0" y="47"/>
                    <a:pt x="0" y="47"/>
                    <a:pt x="0" y="47"/>
                  </a:cubicBezTo>
                  <a:cubicBezTo>
                    <a:pt x="0" y="58"/>
                    <a:pt x="7" y="67"/>
                    <a:pt x="20" y="75"/>
                  </a:cubicBezTo>
                  <a:cubicBezTo>
                    <a:pt x="32" y="82"/>
                    <a:pt x="50" y="86"/>
                    <a:pt x="68" y="86"/>
                  </a:cubicBezTo>
                  <a:cubicBezTo>
                    <a:pt x="86" y="86"/>
                    <a:pt x="103" y="82"/>
                    <a:pt x="116" y="75"/>
                  </a:cubicBezTo>
                  <a:cubicBezTo>
                    <a:pt x="129" y="67"/>
                    <a:pt x="135" y="58"/>
                    <a:pt x="135" y="48"/>
                  </a:cubicBezTo>
                  <a:cubicBezTo>
                    <a:pt x="136" y="0"/>
                    <a:pt x="136" y="0"/>
                    <a:pt x="136" y="0"/>
                  </a:cubicBezTo>
                  <a:cubicBezTo>
                    <a:pt x="135" y="0"/>
                    <a:pt x="135" y="0"/>
                    <a:pt x="135" y="0"/>
                  </a:cubicBezTo>
                  <a:cubicBezTo>
                    <a:pt x="135" y="1"/>
                    <a:pt x="135" y="1"/>
                    <a:pt x="134" y="2"/>
                  </a:cubicBezTo>
                  <a:cubicBezTo>
                    <a:pt x="134" y="2"/>
                    <a:pt x="134" y="2"/>
                    <a:pt x="134" y="3"/>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sp>
          <p:nvSpPr>
            <p:cNvPr id="501" name="Freeform 48"/>
            <p:cNvSpPr/>
            <p:nvPr/>
          </p:nvSpPr>
          <p:spPr bwMode="auto">
            <a:xfrm>
              <a:off x="3168650" y="4748213"/>
              <a:ext cx="850900" cy="481013"/>
            </a:xfrm>
            <a:custGeom>
              <a:avLst/>
              <a:gdLst>
                <a:gd name="T0" fmla="*/ 0 w 136"/>
                <a:gd name="T1" fmla="*/ 38 h 77"/>
                <a:gd name="T2" fmla="*/ 20 w 136"/>
                <a:gd name="T3" fmla="*/ 65 h 77"/>
                <a:gd name="T4" fmla="*/ 68 w 136"/>
                <a:gd name="T5" fmla="*/ 77 h 77"/>
                <a:gd name="T6" fmla="*/ 116 w 136"/>
                <a:gd name="T7" fmla="*/ 65 h 77"/>
                <a:gd name="T8" fmla="*/ 136 w 136"/>
                <a:gd name="T9" fmla="*/ 38 h 77"/>
                <a:gd name="T10" fmla="*/ 116 w 136"/>
                <a:gd name="T11" fmla="*/ 11 h 77"/>
                <a:gd name="T12" fmla="*/ 68 w 136"/>
                <a:gd name="T13" fmla="*/ 0 h 77"/>
                <a:gd name="T14" fmla="*/ 19 w 136"/>
                <a:gd name="T15" fmla="*/ 11 h 77"/>
                <a:gd name="T16" fmla="*/ 0 w 136"/>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77">
                  <a:moveTo>
                    <a:pt x="0" y="38"/>
                  </a:moveTo>
                  <a:cubicBezTo>
                    <a:pt x="0" y="48"/>
                    <a:pt x="7" y="58"/>
                    <a:pt x="20" y="65"/>
                  </a:cubicBezTo>
                  <a:cubicBezTo>
                    <a:pt x="33" y="73"/>
                    <a:pt x="50" y="77"/>
                    <a:pt x="68" y="77"/>
                  </a:cubicBezTo>
                  <a:cubicBezTo>
                    <a:pt x="86" y="77"/>
                    <a:pt x="103" y="73"/>
                    <a:pt x="116" y="65"/>
                  </a:cubicBezTo>
                  <a:cubicBezTo>
                    <a:pt x="129" y="58"/>
                    <a:pt x="136" y="48"/>
                    <a:pt x="136" y="38"/>
                  </a:cubicBezTo>
                  <a:cubicBezTo>
                    <a:pt x="136" y="28"/>
                    <a:pt x="129" y="19"/>
                    <a:pt x="116" y="11"/>
                  </a:cubicBezTo>
                  <a:cubicBezTo>
                    <a:pt x="103" y="4"/>
                    <a:pt x="86" y="0"/>
                    <a:pt x="68" y="0"/>
                  </a:cubicBezTo>
                  <a:cubicBezTo>
                    <a:pt x="49" y="0"/>
                    <a:pt x="32" y="4"/>
                    <a:pt x="19" y="11"/>
                  </a:cubicBezTo>
                  <a:cubicBezTo>
                    <a:pt x="7" y="18"/>
                    <a:pt x="0" y="28"/>
                    <a:pt x="0" y="38"/>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grpSp>
      <p:grpSp>
        <p:nvGrpSpPr>
          <p:cNvPr id="502" name="Group 501"/>
          <p:cNvGrpSpPr>
            <a:grpSpLocks noChangeAspect="1"/>
          </p:cNvGrpSpPr>
          <p:nvPr/>
        </p:nvGrpSpPr>
        <p:grpSpPr>
          <a:xfrm>
            <a:off x="2951368" y="4960189"/>
            <a:ext cx="427642" cy="342828"/>
            <a:chOff x="3168650" y="4748213"/>
            <a:chExt cx="850900" cy="857250"/>
          </a:xfrm>
          <a:solidFill>
            <a:schemeClr val="tx1"/>
          </a:solidFill>
        </p:grpSpPr>
        <p:sp>
          <p:nvSpPr>
            <p:cNvPr id="503" name="Freeform 47"/>
            <p:cNvSpPr/>
            <p:nvPr/>
          </p:nvSpPr>
          <p:spPr bwMode="auto">
            <a:xfrm>
              <a:off x="3168650" y="5067300"/>
              <a:ext cx="850900" cy="538163"/>
            </a:xfrm>
            <a:custGeom>
              <a:avLst/>
              <a:gdLst>
                <a:gd name="T0" fmla="*/ 134 w 136"/>
                <a:gd name="T1" fmla="*/ 3 h 86"/>
                <a:gd name="T2" fmla="*/ 133 w 136"/>
                <a:gd name="T3" fmla="*/ 4 h 86"/>
                <a:gd name="T4" fmla="*/ 132 w 136"/>
                <a:gd name="T5" fmla="*/ 5 h 86"/>
                <a:gd name="T6" fmla="*/ 131 w 136"/>
                <a:gd name="T7" fmla="*/ 7 h 86"/>
                <a:gd name="T8" fmla="*/ 131 w 136"/>
                <a:gd name="T9" fmla="*/ 7 h 86"/>
                <a:gd name="T10" fmla="*/ 129 w 136"/>
                <a:gd name="T11" fmla="*/ 9 h 86"/>
                <a:gd name="T12" fmla="*/ 128 w 136"/>
                <a:gd name="T13" fmla="*/ 9 h 86"/>
                <a:gd name="T14" fmla="*/ 126 w 136"/>
                <a:gd name="T15" fmla="*/ 11 h 86"/>
                <a:gd name="T16" fmla="*/ 126 w 136"/>
                <a:gd name="T17" fmla="*/ 12 h 86"/>
                <a:gd name="T18" fmla="*/ 124 w 136"/>
                <a:gd name="T19" fmla="*/ 13 h 86"/>
                <a:gd name="T20" fmla="*/ 123 w 136"/>
                <a:gd name="T21" fmla="*/ 14 h 86"/>
                <a:gd name="T22" fmla="*/ 121 w 136"/>
                <a:gd name="T23" fmla="*/ 15 h 86"/>
                <a:gd name="T24" fmla="*/ 121 w 136"/>
                <a:gd name="T25" fmla="*/ 15 h 86"/>
                <a:gd name="T26" fmla="*/ 118 w 136"/>
                <a:gd name="T27" fmla="*/ 17 h 86"/>
                <a:gd name="T28" fmla="*/ 113 w 136"/>
                <a:gd name="T29" fmla="*/ 20 h 86"/>
                <a:gd name="T30" fmla="*/ 68 w 136"/>
                <a:gd name="T31" fmla="*/ 29 h 86"/>
                <a:gd name="T32" fmla="*/ 68 w 136"/>
                <a:gd name="T33" fmla="*/ 29 h 86"/>
                <a:gd name="T34" fmla="*/ 22 w 136"/>
                <a:gd name="T35" fmla="*/ 19 h 86"/>
                <a:gd name="T36" fmla="*/ 18 w 136"/>
                <a:gd name="T37" fmla="*/ 17 h 86"/>
                <a:gd name="T38" fmla="*/ 15 w 136"/>
                <a:gd name="T39" fmla="*/ 15 h 86"/>
                <a:gd name="T40" fmla="*/ 14 w 136"/>
                <a:gd name="T41" fmla="*/ 15 h 86"/>
                <a:gd name="T42" fmla="*/ 13 w 136"/>
                <a:gd name="T43" fmla="*/ 13 h 86"/>
                <a:gd name="T44" fmla="*/ 12 w 136"/>
                <a:gd name="T45" fmla="*/ 13 h 86"/>
                <a:gd name="T46" fmla="*/ 10 w 136"/>
                <a:gd name="T47" fmla="*/ 11 h 86"/>
                <a:gd name="T48" fmla="*/ 9 w 136"/>
                <a:gd name="T49" fmla="*/ 11 h 86"/>
                <a:gd name="T50" fmla="*/ 7 w 136"/>
                <a:gd name="T51" fmla="*/ 9 h 86"/>
                <a:gd name="T52" fmla="*/ 7 w 136"/>
                <a:gd name="T53" fmla="*/ 9 h 86"/>
                <a:gd name="T54" fmla="*/ 5 w 136"/>
                <a:gd name="T55" fmla="*/ 7 h 86"/>
                <a:gd name="T56" fmla="*/ 5 w 136"/>
                <a:gd name="T57" fmla="*/ 6 h 86"/>
                <a:gd name="T58" fmla="*/ 3 w 136"/>
                <a:gd name="T59" fmla="*/ 5 h 86"/>
                <a:gd name="T60" fmla="*/ 3 w 136"/>
                <a:gd name="T61" fmla="*/ 4 h 86"/>
                <a:gd name="T62" fmla="*/ 2 w 136"/>
                <a:gd name="T63" fmla="*/ 2 h 86"/>
                <a:gd name="T64" fmla="*/ 1 w 136"/>
                <a:gd name="T65" fmla="*/ 2 h 86"/>
                <a:gd name="T66" fmla="*/ 0 w 136"/>
                <a:gd name="T67" fmla="*/ 0 h 86"/>
                <a:gd name="T68" fmla="*/ 0 w 136"/>
                <a:gd name="T69" fmla="*/ 0 h 86"/>
                <a:gd name="T70" fmla="*/ 0 w 136"/>
                <a:gd name="T71" fmla="*/ 47 h 86"/>
                <a:gd name="T72" fmla="*/ 20 w 136"/>
                <a:gd name="T73" fmla="*/ 75 h 86"/>
                <a:gd name="T74" fmla="*/ 68 w 136"/>
                <a:gd name="T75" fmla="*/ 86 h 86"/>
                <a:gd name="T76" fmla="*/ 116 w 136"/>
                <a:gd name="T77" fmla="*/ 75 h 86"/>
                <a:gd name="T78" fmla="*/ 135 w 136"/>
                <a:gd name="T79" fmla="*/ 48 h 86"/>
                <a:gd name="T80" fmla="*/ 136 w 136"/>
                <a:gd name="T81" fmla="*/ 0 h 86"/>
                <a:gd name="T82" fmla="*/ 135 w 136"/>
                <a:gd name="T83" fmla="*/ 0 h 86"/>
                <a:gd name="T84" fmla="*/ 134 w 136"/>
                <a:gd name="T85" fmla="*/ 2 h 86"/>
                <a:gd name="T86" fmla="*/ 134 w 136"/>
                <a:gd name="T87"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86">
                  <a:moveTo>
                    <a:pt x="134" y="3"/>
                  </a:moveTo>
                  <a:cubicBezTo>
                    <a:pt x="134" y="3"/>
                    <a:pt x="133" y="4"/>
                    <a:pt x="133" y="4"/>
                  </a:cubicBezTo>
                  <a:cubicBezTo>
                    <a:pt x="133" y="4"/>
                    <a:pt x="132" y="5"/>
                    <a:pt x="132" y="5"/>
                  </a:cubicBezTo>
                  <a:cubicBezTo>
                    <a:pt x="132" y="5"/>
                    <a:pt x="131" y="6"/>
                    <a:pt x="131" y="7"/>
                  </a:cubicBezTo>
                  <a:cubicBezTo>
                    <a:pt x="131" y="7"/>
                    <a:pt x="131" y="7"/>
                    <a:pt x="131" y="7"/>
                  </a:cubicBezTo>
                  <a:cubicBezTo>
                    <a:pt x="130" y="8"/>
                    <a:pt x="129" y="8"/>
                    <a:pt x="129" y="9"/>
                  </a:cubicBezTo>
                  <a:cubicBezTo>
                    <a:pt x="128" y="9"/>
                    <a:pt x="128" y="9"/>
                    <a:pt x="128" y="9"/>
                  </a:cubicBezTo>
                  <a:cubicBezTo>
                    <a:pt x="128" y="10"/>
                    <a:pt x="127" y="10"/>
                    <a:pt x="126" y="11"/>
                  </a:cubicBezTo>
                  <a:cubicBezTo>
                    <a:pt x="126" y="11"/>
                    <a:pt x="126" y="11"/>
                    <a:pt x="126" y="12"/>
                  </a:cubicBezTo>
                  <a:cubicBezTo>
                    <a:pt x="125" y="12"/>
                    <a:pt x="125" y="12"/>
                    <a:pt x="124" y="13"/>
                  </a:cubicBezTo>
                  <a:cubicBezTo>
                    <a:pt x="124" y="13"/>
                    <a:pt x="124" y="13"/>
                    <a:pt x="123" y="14"/>
                  </a:cubicBezTo>
                  <a:cubicBezTo>
                    <a:pt x="123" y="14"/>
                    <a:pt x="122" y="14"/>
                    <a:pt x="121" y="15"/>
                  </a:cubicBezTo>
                  <a:cubicBezTo>
                    <a:pt x="121" y="15"/>
                    <a:pt x="121" y="15"/>
                    <a:pt x="121" y="15"/>
                  </a:cubicBezTo>
                  <a:cubicBezTo>
                    <a:pt x="120" y="16"/>
                    <a:pt x="119" y="16"/>
                    <a:pt x="118" y="17"/>
                  </a:cubicBezTo>
                  <a:cubicBezTo>
                    <a:pt x="116" y="18"/>
                    <a:pt x="114" y="19"/>
                    <a:pt x="113" y="20"/>
                  </a:cubicBezTo>
                  <a:cubicBezTo>
                    <a:pt x="100" y="26"/>
                    <a:pt x="84" y="29"/>
                    <a:pt x="68" y="29"/>
                  </a:cubicBezTo>
                  <a:cubicBezTo>
                    <a:pt x="68" y="29"/>
                    <a:pt x="68" y="29"/>
                    <a:pt x="68" y="29"/>
                  </a:cubicBezTo>
                  <a:cubicBezTo>
                    <a:pt x="51" y="29"/>
                    <a:pt x="35" y="26"/>
                    <a:pt x="22" y="19"/>
                  </a:cubicBezTo>
                  <a:cubicBezTo>
                    <a:pt x="21" y="18"/>
                    <a:pt x="19" y="18"/>
                    <a:pt x="18" y="17"/>
                  </a:cubicBezTo>
                  <a:cubicBezTo>
                    <a:pt x="17" y="16"/>
                    <a:pt x="16" y="16"/>
                    <a:pt x="15" y="15"/>
                  </a:cubicBezTo>
                  <a:cubicBezTo>
                    <a:pt x="15" y="15"/>
                    <a:pt x="15" y="15"/>
                    <a:pt x="14" y="15"/>
                  </a:cubicBezTo>
                  <a:cubicBezTo>
                    <a:pt x="14" y="14"/>
                    <a:pt x="13" y="14"/>
                    <a:pt x="13" y="13"/>
                  </a:cubicBezTo>
                  <a:cubicBezTo>
                    <a:pt x="12" y="13"/>
                    <a:pt x="12" y="13"/>
                    <a:pt x="12" y="13"/>
                  </a:cubicBezTo>
                  <a:cubicBezTo>
                    <a:pt x="11" y="12"/>
                    <a:pt x="11" y="12"/>
                    <a:pt x="10" y="11"/>
                  </a:cubicBezTo>
                  <a:cubicBezTo>
                    <a:pt x="10" y="11"/>
                    <a:pt x="10" y="11"/>
                    <a:pt x="9" y="11"/>
                  </a:cubicBezTo>
                  <a:cubicBezTo>
                    <a:pt x="9" y="10"/>
                    <a:pt x="8" y="10"/>
                    <a:pt x="7" y="9"/>
                  </a:cubicBezTo>
                  <a:cubicBezTo>
                    <a:pt x="7" y="9"/>
                    <a:pt x="7" y="9"/>
                    <a:pt x="7" y="9"/>
                  </a:cubicBezTo>
                  <a:cubicBezTo>
                    <a:pt x="6" y="8"/>
                    <a:pt x="6" y="8"/>
                    <a:pt x="5" y="7"/>
                  </a:cubicBezTo>
                  <a:cubicBezTo>
                    <a:pt x="5" y="7"/>
                    <a:pt x="5" y="6"/>
                    <a:pt x="5" y="6"/>
                  </a:cubicBezTo>
                  <a:cubicBezTo>
                    <a:pt x="4" y="6"/>
                    <a:pt x="4" y="5"/>
                    <a:pt x="3" y="5"/>
                  </a:cubicBezTo>
                  <a:cubicBezTo>
                    <a:pt x="3" y="4"/>
                    <a:pt x="3" y="4"/>
                    <a:pt x="3" y="4"/>
                  </a:cubicBezTo>
                  <a:cubicBezTo>
                    <a:pt x="2" y="3"/>
                    <a:pt x="2" y="3"/>
                    <a:pt x="2" y="2"/>
                  </a:cubicBezTo>
                  <a:cubicBezTo>
                    <a:pt x="2" y="2"/>
                    <a:pt x="1" y="2"/>
                    <a:pt x="1" y="2"/>
                  </a:cubicBezTo>
                  <a:cubicBezTo>
                    <a:pt x="1" y="1"/>
                    <a:pt x="0" y="0"/>
                    <a:pt x="0" y="0"/>
                  </a:cubicBezTo>
                  <a:cubicBezTo>
                    <a:pt x="0" y="0"/>
                    <a:pt x="0" y="0"/>
                    <a:pt x="0" y="0"/>
                  </a:cubicBezTo>
                  <a:cubicBezTo>
                    <a:pt x="0" y="47"/>
                    <a:pt x="0" y="47"/>
                    <a:pt x="0" y="47"/>
                  </a:cubicBezTo>
                  <a:cubicBezTo>
                    <a:pt x="0" y="58"/>
                    <a:pt x="7" y="67"/>
                    <a:pt x="20" y="75"/>
                  </a:cubicBezTo>
                  <a:cubicBezTo>
                    <a:pt x="32" y="82"/>
                    <a:pt x="50" y="86"/>
                    <a:pt x="68" y="86"/>
                  </a:cubicBezTo>
                  <a:cubicBezTo>
                    <a:pt x="86" y="86"/>
                    <a:pt x="103" y="82"/>
                    <a:pt x="116" y="75"/>
                  </a:cubicBezTo>
                  <a:cubicBezTo>
                    <a:pt x="129" y="67"/>
                    <a:pt x="135" y="58"/>
                    <a:pt x="135" y="48"/>
                  </a:cubicBezTo>
                  <a:cubicBezTo>
                    <a:pt x="136" y="0"/>
                    <a:pt x="136" y="0"/>
                    <a:pt x="136" y="0"/>
                  </a:cubicBezTo>
                  <a:cubicBezTo>
                    <a:pt x="135" y="0"/>
                    <a:pt x="135" y="0"/>
                    <a:pt x="135" y="0"/>
                  </a:cubicBezTo>
                  <a:cubicBezTo>
                    <a:pt x="135" y="1"/>
                    <a:pt x="135" y="1"/>
                    <a:pt x="134" y="2"/>
                  </a:cubicBezTo>
                  <a:cubicBezTo>
                    <a:pt x="134" y="2"/>
                    <a:pt x="134" y="2"/>
                    <a:pt x="134" y="3"/>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sp>
          <p:nvSpPr>
            <p:cNvPr id="504" name="Freeform 48"/>
            <p:cNvSpPr/>
            <p:nvPr/>
          </p:nvSpPr>
          <p:spPr bwMode="auto">
            <a:xfrm>
              <a:off x="3168650" y="4748213"/>
              <a:ext cx="850900" cy="481013"/>
            </a:xfrm>
            <a:custGeom>
              <a:avLst/>
              <a:gdLst>
                <a:gd name="T0" fmla="*/ 0 w 136"/>
                <a:gd name="T1" fmla="*/ 38 h 77"/>
                <a:gd name="T2" fmla="*/ 20 w 136"/>
                <a:gd name="T3" fmla="*/ 65 h 77"/>
                <a:gd name="T4" fmla="*/ 68 w 136"/>
                <a:gd name="T5" fmla="*/ 77 h 77"/>
                <a:gd name="T6" fmla="*/ 116 w 136"/>
                <a:gd name="T7" fmla="*/ 65 h 77"/>
                <a:gd name="T8" fmla="*/ 136 w 136"/>
                <a:gd name="T9" fmla="*/ 38 h 77"/>
                <a:gd name="T10" fmla="*/ 116 w 136"/>
                <a:gd name="T11" fmla="*/ 11 h 77"/>
                <a:gd name="T12" fmla="*/ 68 w 136"/>
                <a:gd name="T13" fmla="*/ 0 h 77"/>
                <a:gd name="T14" fmla="*/ 19 w 136"/>
                <a:gd name="T15" fmla="*/ 11 h 77"/>
                <a:gd name="T16" fmla="*/ 0 w 136"/>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77">
                  <a:moveTo>
                    <a:pt x="0" y="38"/>
                  </a:moveTo>
                  <a:cubicBezTo>
                    <a:pt x="0" y="48"/>
                    <a:pt x="7" y="58"/>
                    <a:pt x="20" y="65"/>
                  </a:cubicBezTo>
                  <a:cubicBezTo>
                    <a:pt x="33" y="73"/>
                    <a:pt x="50" y="77"/>
                    <a:pt x="68" y="77"/>
                  </a:cubicBezTo>
                  <a:cubicBezTo>
                    <a:pt x="86" y="77"/>
                    <a:pt x="103" y="73"/>
                    <a:pt x="116" y="65"/>
                  </a:cubicBezTo>
                  <a:cubicBezTo>
                    <a:pt x="129" y="58"/>
                    <a:pt x="136" y="48"/>
                    <a:pt x="136" y="38"/>
                  </a:cubicBezTo>
                  <a:cubicBezTo>
                    <a:pt x="136" y="28"/>
                    <a:pt x="129" y="19"/>
                    <a:pt x="116" y="11"/>
                  </a:cubicBezTo>
                  <a:cubicBezTo>
                    <a:pt x="103" y="4"/>
                    <a:pt x="86" y="0"/>
                    <a:pt x="68" y="0"/>
                  </a:cubicBezTo>
                  <a:cubicBezTo>
                    <a:pt x="49" y="0"/>
                    <a:pt x="32" y="4"/>
                    <a:pt x="19" y="11"/>
                  </a:cubicBezTo>
                  <a:cubicBezTo>
                    <a:pt x="7" y="18"/>
                    <a:pt x="0" y="28"/>
                    <a:pt x="0" y="38"/>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grpSp>
      <p:grpSp>
        <p:nvGrpSpPr>
          <p:cNvPr id="505" name="Group 504"/>
          <p:cNvGrpSpPr>
            <a:grpSpLocks noChangeAspect="1"/>
          </p:cNvGrpSpPr>
          <p:nvPr/>
        </p:nvGrpSpPr>
        <p:grpSpPr>
          <a:xfrm>
            <a:off x="3721812" y="4960189"/>
            <a:ext cx="427642" cy="342828"/>
            <a:chOff x="3168650" y="4748213"/>
            <a:chExt cx="850900" cy="857250"/>
          </a:xfrm>
          <a:solidFill>
            <a:schemeClr val="tx1"/>
          </a:solidFill>
        </p:grpSpPr>
        <p:sp>
          <p:nvSpPr>
            <p:cNvPr id="506" name="Freeform 47"/>
            <p:cNvSpPr/>
            <p:nvPr/>
          </p:nvSpPr>
          <p:spPr bwMode="auto">
            <a:xfrm>
              <a:off x="3168650" y="5067300"/>
              <a:ext cx="850900" cy="538163"/>
            </a:xfrm>
            <a:custGeom>
              <a:avLst/>
              <a:gdLst>
                <a:gd name="T0" fmla="*/ 134 w 136"/>
                <a:gd name="T1" fmla="*/ 3 h 86"/>
                <a:gd name="T2" fmla="*/ 133 w 136"/>
                <a:gd name="T3" fmla="*/ 4 h 86"/>
                <a:gd name="T4" fmla="*/ 132 w 136"/>
                <a:gd name="T5" fmla="*/ 5 h 86"/>
                <a:gd name="T6" fmla="*/ 131 w 136"/>
                <a:gd name="T7" fmla="*/ 7 h 86"/>
                <a:gd name="T8" fmla="*/ 131 w 136"/>
                <a:gd name="T9" fmla="*/ 7 h 86"/>
                <a:gd name="T10" fmla="*/ 129 w 136"/>
                <a:gd name="T11" fmla="*/ 9 h 86"/>
                <a:gd name="T12" fmla="*/ 128 w 136"/>
                <a:gd name="T13" fmla="*/ 9 h 86"/>
                <a:gd name="T14" fmla="*/ 126 w 136"/>
                <a:gd name="T15" fmla="*/ 11 h 86"/>
                <a:gd name="T16" fmla="*/ 126 w 136"/>
                <a:gd name="T17" fmla="*/ 12 h 86"/>
                <a:gd name="T18" fmla="*/ 124 w 136"/>
                <a:gd name="T19" fmla="*/ 13 h 86"/>
                <a:gd name="T20" fmla="*/ 123 w 136"/>
                <a:gd name="T21" fmla="*/ 14 h 86"/>
                <a:gd name="T22" fmla="*/ 121 w 136"/>
                <a:gd name="T23" fmla="*/ 15 h 86"/>
                <a:gd name="T24" fmla="*/ 121 w 136"/>
                <a:gd name="T25" fmla="*/ 15 h 86"/>
                <a:gd name="T26" fmla="*/ 118 w 136"/>
                <a:gd name="T27" fmla="*/ 17 h 86"/>
                <a:gd name="T28" fmla="*/ 113 w 136"/>
                <a:gd name="T29" fmla="*/ 20 h 86"/>
                <a:gd name="T30" fmla="*/ 68 w 136"/>
                <a:gd name="T31" fmla="*/ 29 h 86"/>
                <a:gd name="T32" fmla="*/ 68 w 136"/>
                <a:gd name="T33" fmla="*/ 29 h 86"/>
                <a:gd name="T34" fmla="*/ 22 w 136"/>
                <a:gd name="T35" fmla="*/ 19 h 86"/>
                <a:gd name="T36" fmla="*/ 18 w 136"/>
                <a:gd name="T37" fmla="*/ 17 h 86"/>
                <a:gd name="T38" fmla="*/ 15 w 136"/>
                <a:gd name="T39" fmla="*/ 15 h 86"/>
                <a:gd name="T40" fmla="*/ 14 w 136"/>
                <a:gd name="T41" fmla="*/ 15 h 86"/>
                <a:gd name="T42" fmla="*/ 13 w 136"/>
                <a:gd name="T43" fmla="*/ 13 h 86"/>
                <a:gd name="T44" fmla="*/ 12 w 136"/>
                <a:gd name="T45" fmla="*/ 13 h 86"/>
                <a:gd name="T46" fmla="*/ 10 w 136"/>
                <a:gd name="T47" fmla="*/ 11 h 86"/>
                <a:gd name="T48" fmla="*/ 9 w 136"/>
                <a:gd name="T49" fmla="*/ 11 h 86"/>
                <a:gd name="T50" fmla="*/ 7 w 136"/>
                <a:gd name="T51" fmla="*/ 9 h 86"/>
                <a:gd name="T52" fmla="*/ 7 w 136"/>
                <a:gd name="T53" fmla="*/ 9 h 86"/>
                <a:gd name="T54" fmla="*/ 5 w 136"/>
                <a:gd name="T55" fmla="*/ 7 h 86"/>
                <a:gd name="T56" fmla="*/ 5 w 136"/>
                <a:gd name="T57" fmla="*/ 6 h 86"/>
                <a:gd name="T58" fmla="*/ 3 w 136"/>
                <a:gd name="T59" fmla="*/ 5 h 86"/>
                <a:gd name="T60" fmla="*/ 3 w 136"/>
                <a:gd name="T61" fmla="*/ 4 h 86"/>
                <a:gd name="T62" fmla="*/ 2 w 136"/>
                <a:gd name="T63" fmla="*/ 2 h 86"/>
                <a:gd name="T64" fmla="*/ 1 w 136"/>
                <a:gd name="T65" fmla="*/ 2 h 86"/>
                <a:gd name="T66" fmla="*/ 0 w 136"/>
                <a:gd name="T67" fmla="*/ 0 h 86"/>
                <a:gd name="T68" fmla="*/ 0 w 136"/>
                <a:gd name="T69" fmla="*/ 0 h 86"/>
                <a:gd name="T70" fmla="*/ 0 w 136"/>
                <a:gd name="T71" fmla="*/ 47 h 86"/>
                <a:gd name="T72" fmla="*/ 20 w 136"/>
                <a:gd name="T73" fmla="*/ 75 h 86"/>
                <a:gd name="T74" fmla="*/ 68 w 136"/>
                <a:gd name="T75" fmla="*/ 86 h 86"/>
                <a:gd name="T76" fmla="*/ 116 w 136"/>
                <a:gd name="T77" fmla="*/ 75 h 86"/>
                <a:gd name="T78" fmla="*/ 135 w 136"/>
                <a:gd name="T79" fmla="*/ 48 h 86"/>
                <a:gd name="T80" fmla="*/ 136 w 136"/>
                <a:gd name="T81" fmla="*/ 0 h 86"/>
                <a:gd name="T82" fmla="*/ 135 w 136"/>
                <a:gd name="T83" fmla="*/ 0 h 86"/>
                <a:gd name="T84" fmla="*/ 134 w 136"/>
                <a:gd name="T85" fmla="*/ 2 h 86"/>
                <a:gd name="T86" fmla="*/ 134 w 136"/>
                <a:gd name="T87"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86">
                  <a:moveTo>
                    <a:pt x="134" y="3"/>
                  </a:moveTo>
                  <a:cubicBezTo>
                    <a:pt x="134" y="3"/>
                    <a:pt x="133" y="4"/>
                    <a:pt x="133" y="4"/>
                  </a:cubicBezTo>
                  <a:cubicBezTo>
                    <a:pt x="133" y="4"/>
                    <a:pt x="132" y="5"/>
                    <a:pt x="132" y="5"/>
                  </a:cubicBezTo>
                  <a:cubicBezTo>
                    <a:pt x="132" y="5"/>
                    <a:pt x="131" y="6"/>
                    <a:pt x="131" y="7"/>
                  </a:cubicBezTo>
                  <a:cubicBezTo>
                    <a:pt x="131" y="7"/>
                    <a:pt x="131" y="7"/>
                    <a:pt x="131" y="7"/>
                  </a:cubicBezTo>
                  <a:cubicBezTo>
                    <a:pt x="130" y="8"/>
                    <a:pt x="129" y="8"/>
                    <a:pt x="129" y="9"/>
                  </a:cubicBezTo>
                  <a:cubicBezTo>
                    <a:pt x="128" y="9"/>
                    <a:pt x="128" y="9"/>
                    <a:pt x="128" y="9"/>
                  </a:cubicBezTo>
                  <a:cubicBezTo>
                    <a:pt x="128" y="10"/>
                    <a:pt x="127" y="10"/>
                    <a:pt x="126" y="11"/>
                  </a:cubicBezTo>
                  <a:cubicBezTo>
                    <a:pt x="126" y="11"/>
                    <a:pt x="126" y="11"/>
                    <a:pt x="126" y="12"/>
                  </a:cubicBezTo>
                  <a:cubicBezTo>
                    <a:pt x="125" y="12"/>
                    <a:pt x="125" y="12"/>
                    <a:pt x="124" y="13"/>
                  </a:cubicBezTo>
                  <a:cubicBezTo>
                    <a:pt x="124" y="13"/>
                    <a:pt x="124" y="13"/>
                    <a:pt x="123" y="14"/>
                  </a:cubicBezTo>
                  <a:cubicBezTo>
                    <a:pt x="123" y="14"/>
                    <a:pt x="122" y="14"/>
                    <a:pt x="121" y="15"/>
                  </a:cubicBezTo>
                  <a:cubicBezTo>
                    <a:pt x="121" y="15"/>
                    <a:pt x="121" y="15"/>
                    <a:pt x="121" y="15"/>
                  </a:cubicBezTo>
                  <a:cubicBezTo>
                    <a:pt x="120" y="16"/>
                    <a:pt x="119" y="16"/>
                    <a:pt x="118" y="17"/>
                  </a:cubicBezTo>
                  <a:cubicBezTo>
                    <a:pt x="116" y="18"/>
                    <a:pt x="114" y="19"/>
                    <a:pt x="113" y="20"/>
                  </a:cubicBezTo>
                  <a:cubicBezTo>
                    <a:pt x="100" y="26"/>
                    <a:pt x="84" y="29"/>
                    <a:pt x="68" y="29"/>
                  </a:cubicBezTo>
                  <a:cubicBezTo>
                    <a:pt x="68" y="29"/>
                    <a:pt x="68" y="29"/>
                    <a:pt x="68" y="29"/>
                  </a:cubicBezTo>
                  <a:cubicBezTo>
                    <a:pt x="51" y="29"/>
                    <a:pt x="35" y="26"/>
                    <a:pt x="22" y="19"/>
                  </a:cubicBezTo>
                  <a:cubicBezTo>
                    <a:pt x="21" y="18"/>
                    <a:pt x="19" y="18"/>
                    <a:pt x="18" y="17"/>
                  </a:cubicBezTo>
                  <a:cubicBezTo>
                    <a:pt x="17" y="16"/>
                    <a:pt x="16" y="16"/>
                    <a:pt x="15" y="15"/>
                  </a:cubicBezTo>
                  <a:cubicBezTo>
                    <a:pt x="15" y="15"/>
                    <a:pt x="15" y="15"/>
                    <a:pt x="14" y="15"/>
                  </a:cubicBezTo>
                  <a:cubicBezTo>
                    <a:pt x="14" y="14"/>
                    <a:pt x="13" y="14"/>
                    <a:pt x="13" y="13"/>
                  </a:cubicBezTo>
                  <a:cubicBezTo>
                    <a:pt x="12" y="13"/>
                    <a:pt x="12" y="13"/>
                    <a:pt x="12" y="13"/>
                  </a:cubicBezTo>
                  <a:cubicBezTo>
                    <a:pt x="11" y="12"/>
                    <a:pt x="11" y="12"/>
                    <a:pt x="10" y="11"/>
                  </a:cubicBezTo>
                  <a:cubicBezTo>
                    <a:pt x="10" y="11"/>
                    <a:pt x="10" y="11"/>
                    <a:pt x="9" y="11"/>
                  </a:cubicBezTo>
                  <a:cubicBezTo>
                    <a:pt x="9" y="10"/>
                    <a:pt x="8" y="10"/>
                    <a:pt x="7" y="9"/>
                  </a:cubicBezTo>
                  <a:cubicBezTo>
                    <a:pt x="7" y="9"/>
                    <a:pt x="7" y="9"/>
                    <a:pt x="7" y="9"/>
                  </a:cubicBezTo>
                  <a:cubicBezTo>
                    <a:pt x="6" y="8"/>
                    <a:pt x="6" y="8"/>
                    <a:pt x="5" y="7"/>
                  </a:cubicBezTo>
                  <a:cubicBezTo>
                    <a:pt x="5" y="7"/>
                    <a:pt x="5" y="6"/>
                    <a:pt x="5" y="6"/>
                  </a:cubicBezTo>
                  <a:cubicBezTo>
                    <a:pt x="4" y="6"/>
                    <a:pt x="4" y="5"/>
                    <a:pt x="3" y="5"/>
                  </a:cubicBezTo>
                  <a:cubicBezTo>
                    <a:pt x="3" y="4"/>
                    <a:pt x="3" y="4"/>
                    <a:pt x="3" y="4"/>
                  </a:cubicBezTo>
                  <a:cubicBezTo>
                    <a:pt x="2" y="3"/>
                    <a:pt x="2" y="3"/>
                    <a:pt x="2" y="2"/>
                  </a:cubicBezTo>
                  <a:cubicBezTo>
                    <a:pt x="2" y="2"/>
                    <a:pt x="1" y="2"/>
                    <a:pt x="1" y="2"/>
                  </a:cubicBezTo>
                  <a:cubicBezTo>
                    <a:pt x="1" y="1"/>
                    <a:pt x="0" y="0"/>
                    <a:pt x="0" y="0"/>
                  </a:cubicBezTo>
                  <a:cubicBezTo>
                    <a:pt x="0" y="0"/>
                    <a:pt x="0" y="0"/>
                    <a:pt x="0" y="0"/>
                  </a:cubicBezTo>
                  <a:cubicBezTo>
                    <a:pt x="0" y="47"/>
                    <a:pt x="0" y="47"/>
                    <a:pt x="0" y="47"/>
                  </a:cubicBezTo>
                  <a:cubicBezTo>
                    <a:pt x="0" y="58"/>
                    <a:pt x="7" y="67"/>
                    <a:pt x="20" y="75"/>
                  </a:cubicBezTo>
                  <a:cubicBezTo>
                    <a:pt x="32" y="82"/>
                    <a:pt x="50" y="86"/>
                    <a:pt x="68" y="86"/>
                  </a:cubicBezTo>
                  <a:cubicBezTo>
                    <a:pt x="86" y="86"/>
                    <a:pt x="103" y="82"/>
                    <a:pt x="116" y="75"/>
                  </a:cubicBezTo>
                  <a:cubicBezTo>
                    <a:pt x="129" y="67"/>
                    <a:pt x="135" y="58"/>
                    <a:pt x="135" y="48"/>
                  </a:cubicBezTo>
                  <a:cubicBezTo>
                    <a:pt x="136" y="0"/>
                    <a:pt x="136" y="0"/>
                    <a:pt x="136" y="0"/>
                  </a:cubicBezTo>
                  <a:cubicBezTo>
                    <a:pt x="135" y="0"/>
                    <a:pt x="135" y="0"/>
                    <a:pt x="135" y="0"/>
                  </a:cubicBezTo>
                  <a:cubicBezTo>
                    <a:pt x="135" y="1"/>
                    <a:pt x="135" y="1"/>
                    <a:pt x="134" y="2"/>
                  </a:cubicBezTo>
                  <a:cubicBezTo>
                    <a:pt x="134" y="2"/>
                    <a:pt x="134" y="2"/>
                    <a:pt x="134" y="3"/>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sp>
          <p:nvSpPr>
            <p:cNvPr id="507" name="Freeform 48"/>
            <p:cNvSpPr/>
            <p:nvPr/>
          </p:nvSpPr>
          <p:spPr bwMode="auto">
            <a:xfrm>
              <a:off x="3168650" y="4748213"/>
              <a:ext cx="850900" cy="481013"/>
            </a:xfrm>
            <a:custGeom>
              <a:avLst/>
              <a:gdLst>
                <a:gd name="T0" fmla="*/ 0 w 136"/>
                <a:gd name="T1" fmla="*/ 38 h 77"/>
                <a:gd name="T2" fmla="*/ 20 w 136"/>
                <a:gd name="T3" fmla="*/ 65 h 77"/>
                <a:gd name="T4" fmla="*/ 68 w 136"/>
                <a:gd name="T5" fmla="*/ 77 h 77"/>
                <a:gd name="T6" fmla="*/ 116 w 136"/>
                <a:gd name="T7" fmla="*/ 65 h 77"/>
                <a:gd name="T8" fmla="*/ 136 w 136"/>
                <a:gd name="T9" fmla="*/ 38 h 77"/>
                <a:gd name="T10" fmla="*/ 116 w 136"/>
                <a:gd name="T11" fmla="*/ 11 h 77"/>
                <a:gd name="T12" fmla="*/ 68 w 136"/>
                <a:gd name="T13" fmla="*/ 0 h 77"/>
                <a:gd name="T14" fmla="*/ 19 w 136"/>
                <a:gd name="T15" fmla="*/ 11 h 77"/>
                <a:gd name="T16" fmla="*/ 0 w 136"/>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77">
                  <a:moveTo>
                    <a:pt x="0" y="38"/>
                  </a:moveTo>
                  <a:cubicBezTo>
                    <a:pt x="0" y="48"/>
                    <a:pt x="7" y="58"/>
                    <a:pt x="20" y="65"/>
                  </a:cubicBezTo>
                  <a:cubicBezTo>
                    <a:pt x="33" y="73"/>
                    <a:pt x="50" y="77"/>
                    <a:pt x="68" y="77"/>
                  </a:cubicBezTo>
                  <a:cubicBezTo>
                    <a:pt x="86" y="77"/>
                    <a:pt x="103" y="73"/>
                    <a:pt x="116" y="65"/>
                  </a:cubicBezTo>
                  <a:cubicBezTo>
                    <a:pt x="129" y="58"/>
                    <a:pt x="136" y="48"/>
                    <a:pt x="136" y="38"/>
                  </a:cubicBezTo>
                  <a:cubicBezTo>
                    <a:pt x="136" y="28"/>
                    <a:pt x="129" y="19"/>
                    <a:pt x="116" y="11"/>
                  </a:cubicBezTo>
                  <a:cubicBezTo>
                    <a:pt x="103" y="4"/>
                    <a:pt x="86" y="0"/>
                    <a:pt x="68" y="0"/>
                  </a:cubicBezTo>
                  <a:cubicBezTo>
                    <a:pt x="49" y="0"/>
                    <a:pt x="32" y="4"/>
                    <a:pt x="19" y="11"/>
                  </a:cubicBezTo>
                  <a:cubicBezTo>
                    <a:pt x="7" y="18"/>
                    <a:pt x="0" y="28"/>
                    <a:pt x="0" y="38"/>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grpSp>
      <p:grpSp>
        <p:nvGrpSpPr>
          <p:cNvPr id="508" name="Group 507"/>
          <p:cNvGrpSpPr>
            <a:grpSpLocks noChangeAspect="1"/>
          </p:cNvGrpSpPr>
          <p:nvPr/>
        </p:nvGrpSpPr>
        <p:grpSpPr>
          <a:xfrm>
            <a:off x="4502390" y="4960189"/>
            <a:ext cx="427642" cy="342828"/>
            <a:chOff x="3168650" y="4748213"/>
            <a:chExt cx="850900" cy="857250"/>
          </a:xfrm>
          <a:solidFill>
            <a:schemeClr val="tx1"/>
          </a:solidFill>
        </p:grpSpPr>
        <p:sp>
          <p:nvSpPr>
            <p:cNvPr id="509" name="Freeform 47"/>
            <p:cNvSpPr/>
            <p:nvPr/>
          </p:nvSpPr>
          <p:spPr bwMode="auto">
            <a:xfrm>
              <a:off x="3168650" y="5067300"/>
              <a:ext cx="850900" cy="538163"/>
            </a:xfrm>
            <a:custGeom>
              <a:avLst/>
              <a:gdLst>
                <a:gd name="T0" fmla="*/ 134 w 136"/>
                <a:gd name="T1" fmla="*/ 3 h 86"/>
                <a:gd name="T2" fmla="*/ 133 w 136"/>
                <a:gd name="T3" fmla="*/ 4 h 86"/>
                <a:gd name="T4" fmla="*/ 132 w 136"/>
                <a:gd name="T5" fmla="*/ 5 h 86"/>
                <a:gd name="T6" fmla="*/ 131 w 136"/>
                <a:gd name="T7" fmla="*/ 7 h 86"/>
                <a:gd name="T8" fmla="*/ 131 w 136"/>
                <a:gd name="T9" fmla="*/ 7 h 86"/>
                <a:gd name="T10" fmla="*/ 129 w 136"/>
                <a:gd name="T11" fmla="*/ 9 h 86"/>
                <a:gd name="T12" fmla="*/ 128 w 136"/>
                <a:gd name="T13" fmla="*/ 9 h 86"/>
                <a:gd name="T14" fmla="*/ 126 w 136"/>
                <a:gd name="T15" fmla="*/ 11 h 86"/>
                <a:gd name="T16" fmla="*/ 126 w 136"/>
                <a:gd name="T17" fmla="*/ 12 h 86"/>
                <a:gd name="T18" fmla="*/ 124 w 136"/>
                <a:gd name="T19" fmla="*/ 13 h 86"/>
                <a:gd name="T20" fmla="*/ 123 w 136"/>
                <a:gd name="T21" fmla="*/ 14 h 86"/>
                <a:gd name="T22" fmla="*/ 121 w 136"/>
                <a:gd name="T23" fmla="*/ 15 h 86"/>
                <a:gd name="T24" fmla="*/ 121 w 136"/>
                <a:gd name="T25" fmla="*/ 15 h 86"/>
                <a:gd name="T26" fmla="*/ 118 w 136"/>
                <a:gd name="T27" fmla="*/ 17 h 86"/>
                <a:gd name="T28" fmla="*/ 113 w 136"/>
                <a:gd name="T29" fmla="*/ 20 h 86"/>
                <a:gd name="T30" fmla="*/ 68 w 136"/>
                <a:gd name="T31" fmla="*/ 29 h 86"/>
                <a:gd name="T32" fmla="*/ 68 w 136"/>
                <a:gd name="T33" fmla="*/ 29 h 86"/>
                <a:gd name="T34" fmla="*/ 22 w 136"/>
                <a:gd name="T35" fmla="*/ 19 h 86"/>
                <a:gd name="T36" fmla="*/ 18 w 136"/>
                <a:gd name="T37" fmla="*/ 17 h 86"/>
                <a:gd name="T38" fmla="*/ 15 w 136"/>
                <a:gd name="T39" fmla="*/ 15 h 86"/>
                <a:gd name="T40" fmla="*/ 14 w 136"/>
                <a:gd name="T41" fmla="*/ 15 h 86"/>
                <a:gd name="T42" fmla="*/ 13 w 136"/>
                <a:gd name="T43" fmla="*/ 13 h 86"/>
                <a:gd name="T44" fmla="*/ 12 w 136"/>
                <a:gd name="T45" fmla="*/ 13 h 86"/>
                <a:gd name="T46" fmla="*/ 10 w 136"/>
                <a:gd name="T47" fmla="*/ 11 h 86"/>
                <a:gd name="T48" fmla="*/ 9 w 136"/>
                <a:gd name="T49" fmla="*/ 11 h 86"/>
                <a:gd name="T50" fmla="*/ 7 w 136"/>
                <a:gd name="T51" fmla="*/ 9 h 86"/>
                <a:gd name="T52" fmla="*/ 7 w 136"/>
                <a:gd name="T53" fmla="*/ 9 h 86"/>
                <a:gd name="T54" fmla="*/ 5 w 136"/>
                <a:gd name="T55" fmla="*/ 7 h 86"/>
                <a:gd name="T56" fmla="*/ 5 w 136"/>
                <a:gd name="T57" fmla="*/ 6 h 86"/>
                <a:gd name="T58" fmla="*/ 3 w 136"/>
                <a:gd name="T59" fmla="*/ 5 h 86"/>
                <a:gd name="T60" fmla="*/ 3 w 136"/>
                <a:gd name="T61" fmla="*/ 4 h 86"/>
                <a:gd name="T62" fmla="*/ 2 w 136"/>
                <a:gd name="T63" fmla="*/ 2 h 86"/>
                <a:gd name="T64" fmla="*/ 1 w 136"/>
                <a:gd name="T65" fmla="*/ 2 h 86"/>
                <a:gd name="T66" fmla="*/ 0 w 136"/>
                <a:gd name="T67" fmla="*/ 0 h 86"/>
                <a:gd name="T68" fmla="*/ 0 w 136"/>
                <a:gd name="T69" fmla="*/ 0 h 86"/>
                <a:gd name="T70" fmla="*/ 0 w 136"/>
                <a:gd name="T71" fmla="*/ 47 h 86"/>
                <a:gd name="T72" fmla="*/ 20 w 136"/>
                <a:gd name="T73" fmla="*/ 75 h 86"/>
                <a:gd name="T74" fmla="*/ 68 w 136"/>
                <a:gd name="T75" fmla="*/ 86 h 86"/>
                <a:gd name="T76" fmla="*/ 116 w 136"/>
                <a:gd name="T77" fmla="*/ 75 h 86"/>
                <a:gd name="T78" fmla="*/ 135 w 136"/>
                <a:gd name="T79" fmla="*/ 48 h 86"/>
                <a:gd name="T80" fmla="*/ 136 w 136"/>
                <a:gd name="T81" fmla="*/ 0 h 86"/>
                <a:gd name="T82" fmla="*/ 135 w 136"/>
                <a:gd name="T83" fmla="*/ 0 h 86"/>
                <a:gd name="T84" fmla="*/ 134 w 136"/>
                <a:gd name="T85" fmla="*/ 2 h 86"/>
                <a:gd name="T86" fmla="*/ 134 w 136"/>
                <a:gd name="T87"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86">
                  <a:moveTo>
                    <a:pt x="134" y="3"/>
                  </a:moveTo>
                  <a:cubicBezTo>
                    <a:pt x="134" y="3"/>
                    <a:pt x="133" y="4"/>
                    <a:pt x="133" y="4"/>
                  </a:cubicBezTo>
                  <a:cubicBezTo>
                    <a:pt x="133" y="4"/>
                    <a:pt x="132" y="5"/>
                    <a:pt x="132" y="5"/>
                  </a:cubicBezTo>
                  <a:cubicBezTo>
                    <a:pt x="132" y="5"/>
                    <a:pt x="131" y="6"/>
                    <a:pt x="131" y="7"/>
                  </a:cubicBezTo>
                  <a:cubicBezTo>
                    <a:pt x="131" y="7"/>
                    <a:pt x="131" y="7"/>
                    <a:pt x="131" y="7"/>
                  </a:cubicBezTo>
                  <a:cubicBezTo>
                    <a:pt x="130" y="8"/>
                    <a:pt x="129" y="8"/>
                    <a:pt x="129" y="9"/>
                  </a:cubicBezTo>
                  <a:cubicBezTo>
                    <a:pt x="128" y="9"/>
                    <a:pt x="128" y="9"/>
                    <a:pt x="128" y="9"/>
                  </a:cubicBezTo>
                  <a:cubicBezTo>
                    <a:pt x="128" y="10"/>
                    <a:pt x="127" y="10"/>
                    <a:pt x="126" y="11"/>
                  </a:cubicBezTo>
                  <a:cubicBezTo>
                    <a:pt x="126" y="11"/>
                    <a:pt x="126" y="11"/>
                    <a:pt x="126" y="12"/>
                  </a:cubicBezTo>
                  <a:cubicBezTo>
                    <a:pt x="125" y="12"/>
                    <a:pt x="125" y="12"/>
                    <a:pt x="124" y="13"/>
                  </a:cubicBezTo>
                  <a:cubicBezTo>
                    <a:pt x="124" y="13"/>
                    <a:pt x="124" y="13"/>
                    <a:pt x="123" y="14"/>
                  </a:cubicBezTo>
                  <a:cubicBezTo>
                    <a:pt x="123" y="14"/>
                    <a:pt x="122" y="14"/>
                    <a:pt x="121" y="15"/>
                  </a:cubicBezTo>
                  <a:cubicBezTo>
                    <a:pt x="121" y="15"/>
                    <a:pt x="121" y="15"/>
                    <a:pt x="121" y="15"/>
                  </a:cubicBezTo>
                  <a:cubicBezTo>
                    <a:pt x="120" y="16"/>
                    <a:pt x="119" y="16"/>
                    <a:pt x="118" y="17"/>
                  </a:cubicBezTo>
                  <a:cubicBezTo>
                    <a:pt x="116" y="18"/>
                    <a:pt x="114" y="19"/>
                    <a:pt x="113" y="20"/>
                  </a:cubicBezTo>
                  <a:cubicBezTo>
                    <a:pt x="100" y="26"/>
                    <a:pt x="84" y="29"/>
                    <a:pt x="68" y="29"/>
                  </a:cubicBezTo>
                  <a:cubicBezTo>
                    <a:pt x="68" y="29"/>
                    <a:pt x="68" y="29"/>
                    <a:pt x="68" y="29"/>
                  </a:cubicBezTo>
                  <a:cubicBezTo>
                    <a:pt x="51" y="29"/>
                    <a:pt x="35" y="26"/>
                    <a:pt x="22" y="19"/>
                  </a:cubicBezTo>
                  <a:cubicBezTo>
                    <a:pt x="21" y="18"/>
                    <a:pt x="19" y="18"/>
                    <a:pt x="18" y="17"/>
                  </a:cubicBezTo>
                  <a:cubicBezTo>
                    <a:pt x="17" y="16"/>
                    <a:pt x="16" y="16"/>
                    <a:pt x="15" y="15"/>
                  </a:cubicBezTo>
                  <a:cubicBezTo>
                    <a:pt x="15" y="15"/>
                    <a:pt x="15" y="15"/>
                    <a:pt x="14" y="15"/>
                  </a:cubicBezTo>
                  <a:cubicBezTo>
                    <a:pt x="14" y="14"/>
                    <a:pt x="13" y="14"/>
                    <a:pt x="13" y="13"/>
                  </a:cubicBezTo>
                  <a:cubicBezTo>
                    <a:pt x="12" y="13"/>
                    <a:pt x="12" y="13"/>
                    <a:pt x="12" y="13"/>
                  </a:cubicBezTo>
                  <a:cubicBezTo>
                    <a:pt x="11" y="12"/>
                    <a:pt x="11" y="12"/>
                    <a:pt x="10" y="11"/>
                  </a:cubicBezTo>
                  <a:cubicBezTo>
                    <a:pt x="10" y="11"/>
                    <a:pt x="10" y="11"/>
                    <a:pt x="9" y="11"/>
                  </a:cubicBezTo>
                  <a:cubicBezTo>
                    <a:pt x="9" y="10"/>
                    <a:pt x="8" y="10"/>
                    <a:pt x="7" y="9"/>
                  </a:cubicBezTo>
                  <a:cubicBezTo>
                    <a:pt x="7" y="9"/>
                    <a:pt x="7" y="9"/>
                    <a:pt x="7" y="9"/>
                  </a:cubicBezTo>
                  <a:cubicBezTo>
                    <a:pt x="6" y="8"/>
                    <a:pt x="6" y="8"/>
                    <a:pt x="5" y="7"/>
                  </a:cubicBezTo>
                  <a:cubicBezTo>
                    <a:pt x="5" y="7"/>
                    <a:pt x="5" y="6"/>
                    <a:pt x="5" y="6"/>
                  </a:cubicBezTo>
                  <a:cubicBezTo>
                    <a:pt x="4" y="6"/>
                    <a:pt x="4" y="5"/>
                    <a:pt x="3" y="5"/>
                  </a:cubicBezTo>
                  <a:cubicBezTo>
                    <a:pt x="3" y="4"/>
                    <a:pt x="3" y="4"/>
                    <a:pt x="3" y="4"/>
                  </a:cubicBezTo>
                  <a:cubicBezTo>
                    <a:pt x="2" y="3"/>
                    <a:pt x="2" y="3"/>
                    <a:pt x="2" y="2"/>
                  </a:cubicBezTo>
                  <a:cubicBezTo>
                    <a:pt x="2" y="2"/>
                    <a:pt x="1" y="2"/>
                    <a:pt x="1" y="2"/>
                  </a:cubicBezTo>
                  <a:cubicBezTo>
                    <a:pt x="1" y="1"/>
                    <a:pt x="0" y="0"/>
                    <a:pt x="0" y="0"/>
                  </a:cubicBezTo>
                  <a:cubicBezTo>
                    <a:pt x="0" y="0"/>
                    <a:pt x="0" y="0"/>
                    <a:pt x="0" y="0"/>
                  </a:cubicBezTo>
                  <a:cubicBezTo>
                    <a:pt x="0" y="47"/>
                    <a:pt x="0" y="47"/>
                    <a:pt x="0" y="47"/>
                  </a:cubicBezTo>
                  <a:cubicBezTo>
                    <a:pt x="0" y="58"/>
                    <a:pt x="7" y="67"/>
                    <a:pt x="20" y="75"/>
                  </a:cubicBezTo>
                  <a:cubicBezTo>
                    <a:pt x="32" y="82"/>
                    <a:pt x="50" y="86"/>
                    <a:pt x="68" y="86"/>
                  </a:cubicBezTo>
                  <a:cubicBezTo>
                    <a:pt x="86" y="86"/>
                    <a:pt x="103" y="82"/>
                    <a:pt x="116" y="75"/>
                  </a:cubicBezTo>
                  <a:cubicBezTo>
                    <a:pt x="129" y="67"/>
                    <a:pt x="135" y="58"/>
                    <a:pt x="135" y="48"/>
                  </a:cubicBezTo>
                  <a:cubicBezTo>
                    <a:pt x="136" y="0"/>
                    <a:pt x="136" y="0"/>
                    <a:pt x="136" y="0"/>
                  </a:cubicBezTo>
                  <a:cubicBezTo>
                    <a:pt x="135" y="0"/>
                    <a:pt x="135" y="0"/>
                    <a:pt x="135" y="0"/>
                  </a:cubicBezTo>
                  <a:cubicBezTo>
                    <a:pt x="135" y="1"/>
                    <a:pt x="135" y="1"/>
                    <a:pt x="134" y="2"/>
                  </a:cubicBezTo>
                  <a:cubicBezTo>
                    <a:pt x="134" y="2"/>
                    <a:pt x="134" y="2"/>
                    <a:pt x="134" y="3"/>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sp>
          <p:nvSpPr>
            <p:cNvPr id="510" name="Freeform 48"/>
            <p:cNvSpPr/>
            <p:nvPr/>
          </p:nvSpPr>
          <p:spPr bwMode="auto">
            <a:xfrm>
              <a:off x="3168650" y="4748213"/>
              <a:ext cx="850900" cy="481013"/>
            </a:xfrm>
            <a:custGeom>
              <a:avLst/>
              <a:gdLst>
                <a:gd name="T0" fmla="*/ 0 w 136"/>
                <a:gd name="T1" fmla="*/ 38 h 77"/>
                <a:gd name="T2" fmla="*/ 20 w 136"/>
                <a:gd name="T3" fmla="*/ 65 h 77"/>
                <a:gd name="T4" fmla="*/ 68 w 136"/>
                <a:gd name="T5" fmla="*/ 77 h 77"/>
                <a:gd name="T6" fmla="*/ 116 w 136"/>
                <a:gd name="T7" fmla="*/ 65 h 77"/>
                <a:gd name="T8" fmla="*/ 136 w 136"/>
                <a:gd name="T9" fmla="*/ 38 h 77"/>
                <a:gd name="T10" fmla="*/ 116 w 136"/>
                <a:gd name="T11" fmla="*/ 11 h 77"/>
                <a:gd name="T12" fmla="*/ 68 w 136"/>
                <a:gd name="T13" fmla="*/ 0 h 77"/>
                <a:gd name="T14" fmla="*/ 19 w 136"/>
                <a:gd name="T15" fmla="*/ 11 h 77"/>
                <a:gd name="T16" fmla="*/ 0 w 136"/>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77">
                  <a:moveTo>
                    <a:pt x="0" y="38"/>
                  </a:moveTo>
                  <a:cubicBezTo>
                    <a:pt x="0" y="48"/>
                    <a:pt x="7" y="58"/>
                    <a:pt x="20" y="65"/>
                  </a:cubicBezTo>
                  <a:cubicBezTo>
                    <a:pt x="33" y="73"/>
                    <a:pt x="50" y="77"/>
                    <a:pt x="68" y="77"/>
                  </a:cubicBezTo>
                  <a:cubicBezTo>
                    <a:pt x="86" y="77"/>
                    <a:pt x="103" y="73"/>
                    <a:pt x="116" y="65"/>
                  </a:cubicBezTo>
                  <a:cubicBezTo>
                    <a:pt x="129" y="58"/>
                    <a:pt x="136" y="48"/>
                    <a:pt x="136" y="38"/>
                  </a:cubicBezTo>
                  <a:cubicBezTo>
                    <a:pt x="136" y="28"/>
                    <a:pt x="129" y="19"/>
                    <a:pt x="116" y="11"/>
                  </a:cubicBezTo>
                  <a:cubicBezTo>
                    <a:pt x="103" y="4"/>
                    <a:pt x="86" y="0"/>
                    <a:pt x="68" y="0"/>
                  </a:cubicBezTo>
                  <a:cubicBezTo>
                    <a:pt x="49" y="0"/>
                    <a:pt x="32" y="4"/>
                    <a:pt x="19" y="11"/>
                  </a:cubicBezTo>
                  <a:cubicBezTo>
                    <a:pt x="7" y="18"/>
                    <a:pt x="0" y="28"/>
                    <a:pt x="0" y="38"/>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grpSp>
      <p:grpSp>
        <p:nvGrpSpPr>
          <p:cNvPr id="511" name="Group 510"/>
          <p:cNvGrpSpPr>
            <a:grpSpLocks noChangeAspect="1"/>
          </p:cNvGrpSpPr>
          <p:nvPr/>
        </p:nvGrpSpPr>
        <p:grpSpPr>
          <a:xfrm>
            <a:off x="5323521" y="4960189"/>
            <a:ext cx="427642" cy="342828"/>
            <a:chOff x="3168650" y="4748213"/>
            <a:chExt cx="850900" cy="857250"/>
          </a:xfrm>
          <a:solidFill>
            <a:schemeClr val="tx1"/>
          </a:solidFill>
        </p:grpSpPr>
        <p:sp>
          <p:nvSpPr>
            <p:cNvPr id="512" name="Freeform 47"/>
            <p:cNvSpPr/>
            <p:nvPr/>
          </p:nvSpPr>
          <p:spPr bwMode="auto">
            <a:xfrm>
              <a:off x="3168650" y="5067300"/>
              <a:ext cx="850900" cy="538163"/>
            </a:xfrm>
            <a:custGeom>
              <a:avLst/>
              <a:gdLst>
                <a:gd name="T0" fmla="*/ 134 w 136"/>
                <a:gd name="T1" fmla="*/ 3 h 86"/>
                <a:gd name="T2" fmla="*/ 133 w 136"/>
                <a:gd name="T3" fmla="*/ 4 h 86"/>
                <a:gd name="T4" fmla="*/ 132 w 136"/>
                <a:gd name="T5" fmla="*/ 5 h 86"/>
                <a:gd name="T6" fmla="*/ 131 w 136"/>
                <a:gd name="T7" fmla="*/ 7 h 86"/>
                <a:gd name="T8" fmla="*/ 131 w 136"/>
                <a:gd name="T9" fmla="*/ 7 h 86"/>
                <a:gd name="T10" fmla="*/ 129 w 136"/>
                <a:gd name="T11" fmla="*/ 9 h 86"/>
                <a:gd name="T12" fmla="*/ 128 w 136"/>
                <a:gd name="T13" fmla="*/ 9 h 86"/>
                <a:gd name="T14" fmla="*/ 126 w 136"/>
                <a:gd name="T15" fmla="*/ 11 h 86"/>
                <a:gd name="T16" fmla="*/ 126 w 136"/>
                <a:gd name="T17" fmla="*/ 12 h 86"/>
                <a:gd name="T18" fmla="*/ 124 w 136"/>
                <a:gd name="T19" fmla="*/ 13 h 86"/>
                <a:gd name="T20" fmla="*/ 123 w 136"/>
                <a:gd name="T21" fmla="*/ 14 h 86"/>
                <a:gd name="T22" fmla="*/ 121 w 136"/>
                <a:gd name="T23" fmla="*/ 15 h 86"/>
                <a:gd name="T24" fmla="*/ 121 w 136"/>
                <a:gd name="T25" fmla="*/ 15 h 86"/>
                <a:gd name="T26" fmla="*/ 118 w 136"/>
                <a:gd name="T27" fmla="*/ 17 h 86"/>
                <a:gd name="T28" fmla="*/ 113 w 136"/>
                <a:gd name="T29" fmla="*/ 20 h 86"/>
                <a:gd name="T30" fmla="*/ 68 w 136"/>
                <a:gd name="T31" fmla="*/ 29 h 86"/>
                <a:gd name="T32" fmla="*/ 68 w 136"/>
                <a:gd name="T33" fmla="*/ 29 h 86"/>
                <a:gd name="T34" fmla="*/ 22 w 136"/>
                <a:gd name="T35" fmla="*/ 19 h 86"/>
                <a:gd name="T36" fmla="*/ 18 w 136"/>
                <a:gd name="T37" fmla="*/ 17 h 86"/>
                <a:gd name="T38" fmla="*/ 15 w 136"/>
                <a:gd name="T39" fmla="*/ 15 h 86"/>
                <a:gd name="T40" fmla="*/ 14 w 136"/>
                <a:gd name="T41" fmla="*/ 15 h 86"/>
                <a:gd name="T42" fmla="*/ 13 w 136"/>
                <a:gd name="T43" fmla="*/ 13 h 86"/>
                <a:gd name="T44" fmla="*/ 12 w 136"/>
                <a:gd name="T45" fmla="*/ 13 h 86"/>
                <a:gd name="T46" fmla="*/ 10 w 136"/>
                <a:gd name="T47" fmla="*/ 11 h 86"/>
                <a:gd name="T48" fmla="*/ 9 w 136"/>
                <a:gd name="T49" fmla="*/ 11 h 86"/>
                <a:gd name="T50" fmla="*/ 7 w 136"/>
                <a:gd name="T51" fmla="*/ 9 h 86"/>
                <a:gd name="T52" fmla="*/ 7 w 136"/>
                <a:gd name="T53" fmla="*/ 9 h 86"/>
                <a:gd name="T54" fmla="*/ 5 w 136"/>
                <a:gd name="T55" fmla="*/ 7 h 86"/>
                <a:gd name="T56" fmla="*/ 5 w 136"/>
                <a:gd name="T57" fmla="*/ 6 h 86"/>
                <a:gd name="T58" fmla="*/ 3 w 136"/>
                <a:gd name="T59" fmla="*/ 5 h 86"/>
                <a:gd name="T60" fmla="*/ 3 w 136"/>
                <a:gd name="T61" fmla="*/ 4 h 86"/>
                <a:gd name="T62" fmla="*/ 2 w 136"/>
                <a:gd name="T63" fmla="*/ 2 h 86"/>
                <a:gd name="T64" fmla="*/ 1 w 136"/>
                <a:gd name="T65" fmla="*/ 2 h 86"/>
                <a:gd name="T66" fmla="*/ 0 w 136"/>
                <a:gd name="T67" fmla="*/ 0 h 86"/>
                <a:gd name="T68" fmla="*/ 0 w 136"/>
                <a:gd name="T69" fmla="*/ 0 h 86"/>
                <a:gd name="T70" fmla="*/ 0 w 136"/>
                <a:gd name="T71" fmla="*/ 47 h 86"/>
                <a:gd name="T72" fmla="*/ 20 w 136"/>
                <a:gd name="T73" fmla="*/ 75 h 86"/>
                <a:gd name="T74" fmla="*/ 68 w 136"/>
                <a:gd name="T75" fmla="*/ 86 h 86"/>
                <a:gd name="T76" fmla="*/ 116 w 136"/>
                <a:gd name="T77" fmla="*/ 75 h 86"/>
                <a:gd name="T78" fmla="*/ 135 w 136"/>
                <a:gd name="T79" fmla="*/ 48 h 86"/>
                <a:gd name="T80" fmla="*/ 136 w 136"/>
                <a:gd name="T81" fmla="*/ 0 h 86"/>
                <a:gd name="T82" fmla="*/ 135 w 136"/>
                <a:gd name="T83" fmla="*/ 0 h 86"/>
                <a:gd name="T84" fmla="*/ 134 w 136"/>
                <a:gd name="T85" fmla="*/ 2 h 86"/>
                <a:gd name="T86" fmla="*/ 134 w 136"/>
                <a:gd name="T87"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86">
                  <a:moveTo>
                    <a:pt x="134" y="3"/>
                  </a:moveTo>
                  <a:cubicBezTo>
                    <a:pt x="134" y="3"/>
                    <a:pt x="133" y="4"/>
                    <a:pt x="133" y="4"/>
                  </a:cubicBezTo>
                  <a:cubicBezTo>
                    <a:pt x="133" y="4"/>
                    <a:pt x="132" y="5"/>
                    <a:pt x="132" y="5"/>
                  </a:cubicBezTo>
                  <a:cubicBezTo>
                    <a:pt x="132" y="5"/>
                    <a:pt x="131" y="6"/>
                    <a:pt x="131" y="7"/>
                  </a:cubicBezTo>
                  <a:cubicBezTo>
                    <a:pt x="131" y="7"/>
                    <a:pt x="131" y="7"/>
                    <a:pt x="131" y="7"/>
                  </a:cubicBezTo>
                  <a:cubicBezTo>
                    <a:pt x="130" y="8"/>
                    <a:pt x="129" y="8"/>
                    <a:pt x="129" y="9"/>
                  </a:cubicBezTo>
                  <a:cubicBezTo>
                    <a:pt x="128" y="9"/>
                    <a:pt x="128" y="9"/>
                    <a:pt x="128" y="9"/>
                  </a:cubicBezTo>
                  <a:cubicBezTo>
                    <a:pt x="128" y="10"/>
                    <a:pt x="127" y="10"/>
                    <a:pt x="126" y="11"/>
                  </a:cubicBezTo>
                  <a:cubicBezTo>
                    <a:pt x="126" y="11"/>
                    <a:pt x="126" y="11"/>
                    <a:pt x="126" y="12"/>
                  </a:cubicBezTo>
                  <a:cubicBezTo>
                    <a:pt x="125" y="12"/>
                    <a:pt x="125" y="12"/>
                    <a:pt x="124" y="13"/>
                  </a:cubicBezTo>
                  <a:cubicBezTo>
                    <a:pt x="124" y="13"/>
                    <a:pt x="124" y="13"/>
                    <a:pt x="123" y="14"/>
                  </a:cubicBezTo>
                  <a:cubicBezTo>
                    <a:pt x="123" y="14"/>
                    <a:pt x="122" y="14"/>
                    <a:pt x="121" y="15"/>
                  </a:cubicBezTo>
                  <a:cubicBezTo>
                    <a:pt x="121" y="15"/>
                    <a:pt x="121" y="15"/>
                    <a:pt x="121" y="15"/>
                  </a:cubicBezTo>
                  <a:cubicBezTo>
                    <a:pt x="120" y="16"/>
                    <a:pt x="119" y="16"/>
                    <a:pt x="118" y="17"/>
                  </a:cubicBezTo>
                  <a:cubicBezTo>
                    <a:pt x="116" y="18"/>
                    <a:pt x="114" y="19"/>
                    <a:pt x="113" y="20"/>
                  </a:cubicBezTo>
                  <a:cubicBezTo>
                    <a:pt x="100" y="26"/>
                    <a:pt x="84" y="29"/>
                    <a:pt x="68" y="29"/>
                  </a:cubicBezTo>
                  <a:cubicBezTo>
                    <a:pt x="68" y="29"/>
                    <a:pt x="68" y="29"/>
                    <a:pt x="68" y="29"/>
                  </a:cubicBezTo>
                  <a:cubicBezTo>
                    <a:pt x="51" y="29"/>
                    <a:pt x="35" y="26"/>
                    <a:pt x="22" y="19"/>
                  </a:cubicBezTo>
                  <a:cubicBezTo>
                    <a:pt x="21" y="18"/>
                    <a:pt x="19" y="18"/>
                    <a:pt x="18" y="17"/>
                  </a:cubicBezTo>
                  <a:cubicBezTo>
                    <a:pt x="17" y="16"/>
                    <a:pt x="16" y="16"/>
                    <a:pt x="15" y="15"/>
                  </a:cubicBezTo>
                  <a:cubicBezTo>
                    <a:pt x="15" y="15"/>
                    <a:pt x="15" y="15"/>
                    <a:pt x="14" y="15"/>
                  </a:cubicBezTo>
                  <a:cubicBezTo>
                    <a:pt x="14" y="14"/>
                    <a:pt x="13" y="14"/>
                    <a:pt x="13" y="13"/>
                  </a:cubicBezTo>
                  <a:cubicBezTo>
                    <a:pt x="12" y="13"/>
                    <a:pt x="12" y="13"/>
                    <a:pt x="12" y="13"/>
                  </a:cubicBezTo>
                  <a:cubicBezTo>
                    <a:pt x="11" y="12"/>
                    <a:pt x="11" y="12"/>
                    <a:pt x="10" y="11"/>
                  </a:cubicBezTo>
                  <a:cubicBezTo>
                    <a:pt x="10" y="11"/>
                    <a:pt x="10" y="11"/>
                    <a:pt x="9" y="11"/>
                  </a:cubicBezTo>
                  <a:cubicBezTo>
                    <a:pt x="9" y="10"/>
                    <a:pt x="8" y="10"/>
                    <a:pt x="7" y="9"/>
                  </a:cubicBezTo>
                  <a:cubicBezTo>
                    <a:pt x="7" y="9"/>
                    <a:pt x="7" y="9"/>
                    <a:pt x="7" y="9"/>
                  </a:cubicBezTo>
                  <a:cubicBezTo>
                    <a:pt x="6" y="8"/>
                    <a:pt x="6" y="8"/>
                    <a:pt x="5" y="7"/>
                  </a:cubicBezTo>
                  <a:cubicBezTo>
                    <a:pt x="5" y="7"/>
                    <a:pt x="5" y="6"/>
                    <a:pt x="5" y="6"/>
                  </a:cubicBezTo>
                  <a:cubicBezTo>
                    <a:pt x="4" y="6"/>
                    <a:pt x="4" y="5"/>
                    <a:pt x="3" y="5"/>
                  </a:cubicBezTo>
                  <a:cubicBezTo>
                    <a:pt x="3" y="4"/>
                    <a:pt x="3" y="4"/>
                    <a:pt x="3" y="4"/>
                  </a:cubicBezTo>
                  <a:cubicBezTo>
                    <a:pt x="2" y="3"/>
                    <a:pt x="2" y="3"/>
                    <a:pt x="2" y="2"/>
                  </a:cubicBezTo>
                  <a:cubicBezTo>
                    <a:pt x="2" y="2"/>
                    <a:pt x="1" y="2"/>
                    <a:pt x="1" y="2"/>
                  </a:cubicBezTo>
                  <a:cubicBezTo>
                    <a:pt x="1" y="1"/>
                    <a:pt x="0" y="0"/>
                    <a:pt x="0" y="0"/>
                  </a:cubicBezTo>
                  <a:cubicBezTo>
                    <a:pt x="0" y="0"/>
                    <a:pt x="0" y="0"/>
                    <a:pt x="0" y="0"/>
                  </a:cubicBezTo>
                  <a:cubicBezTo>
                    <a:pt x="0" y="47"/>
                    <a:pt x="0" y="47"/>
                    <a:pt x="0" y="47"/>
                  </a:cubicBezTo>
                  <a:cubicBezTo>
                    <a:pt x="0" y="58"/>
                    <a:pt x="7" y="67"/>
                    <a:pt x="20" y="75"/>
                  </a:cubicBezTo>
                  <a:cubicBezTo>
                    <a:pt x="32" y="82"/>
                    <a:pt x="50" y="86"/>
                    <a:pt x="68" y="86"/>
                  </a:cubicBezTo>
                  <a:cubicBezTo>
                    <a:pt x="86" y="86"/>
                    <a:pt x="103" y="82"/>
                    <a:pt x="116" y="75"/>
                  </a:cubicBezTo>
                  <a:cubicBezTo>
                    <a:pt x="129" y="67"/>
                    <a:pt x="135" y="58"/>
                    <a:pt x="135" y="48"/>
                  </a:cubicBezTo>
                  <a:cubicBezTo>
                    <a:pt x="136" y="0"/>
                    <a:pt x="136" y="0"/>
                    <a:pt x="136" y="0"/>
                  </a:cubicBezTo>
                  <a:cubicBezTo>
                    <a:pt x="135" y="0"/>
                    <a:pt x="135" y="0"/>
                    <a:pt x="135" y="0"/>
                  </a:cubicBezTo>
                  <a:cubicBezTo>
                    <a:pt x="135" y="1"/>
                    <a:pt x="135" y="1"/>
                    <a:pt x="134" y="2"/>
                  </a:cubicBezTo>
                  <a:cubicBezTo>
                    <a:pt x="134" y="2"/>
                    <a:pt x="134" y="2"/>
                    <a:pt x="134" y="3"/>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sp>
          <p:nvSpPr>
            <p:cNvPr id="513" name="Freeform 48"/>
            <p:cNvSpPr/>
            <p:nvPr/>
          </p:nvSpPr>
          <p:spPr bwMode="auto">
            <a:xfrm>
              <a:off x="3168650" y="4748213"/>
              <a:ext cx="850900" cy="481013"/>
            </a:xfrm>
            <a:custGeom>
              <a:avLst/>
              <a:gdLst>
                <a:gd name="T0" fmla="*/ 0 w 136"/>
                <a:gd name="T1" fmla="*/ 38 h 77"/>
                <a:gd name="T2" fmla="*/ 20 w 136"/>
                <a:gd name="T3" fmla="*/ 65 h 77"/>
                <a:gd name="T4" fmla="*/ 68 w 136"/>
                <a:gd name="T5" fmla="*/ 77 h 77"/>
                <a:gd name="T6" fmla="*/ 116 w 136"/>
                <a:gd name="T7" fmla="*/ 65 h 77"/>
                <a:gd name="T8" fmla="*/ 136 w 136"/>
                <a:gd name="T9" fmla="*/ 38 h 77"/>
                <a:gd name="T10" fmla="*/ 116 w 136"/>
                <a:gd name="T11" fmla="*/ 11 h 77"/>
                <a:gd name="T12" fmla="*/ 68 w 136"/>
                <a:gd name="T13" fmla="*/ 0 h 77"/>
                <a:gd name="T14" fmla="*/ 19 w 136"/>
                <a:gd name="T15" fmla="*/ 11 h 77"/>
                <a:gd name="T16" fmla="*/ 0 w 136"/>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77">
                  <a:moveTo>
                    <a:pt x="0" y="38"/>
                  </a:moveTo>
                  <a:cubicBezTo>
                    <a:pt x="0" y="48"/>
                    <a:pt x="7" y="58"/>
                    <a:pt x="20" y="65"/>
                  </a:cubicBezTo>
                  <a:cubicBezTo>
                    <a:pt x="33" y="73"/>
                    <a:pt x="50" y="77"/>
                    <a:pt x="68" y="77"/>
                  </a:cubicBezTo>
                  <a:cubicBezTo>
                    <a:pt x="86" y="77"/>
                    <a:pt x="103" y="73"/>
                    <a:pt x="116" y="65"/>
                  </a:cubicBezTo>
                  <a:cubicBezTo>
                    <a:pt x="129" y="58"/>
                    <a:pt x="136" y="48"/>
                    <a:pt x="136" y="38"/>
                  </a:cubicBezTo>
                  <a:cubicBezTo>
                    <a:pt x="136" y="28"/>
                    <a:pt x="129" y="19"/>
                    <a:pt x="116" y="11"/>
                  </a:cubicBezTo>
                  <a:cubicBezTo>
                    <a:pt x="103" y="4"/>
                    <a:pt x="86" y="0"/>
                    <a:pt x="68" y="0"/>
                  </a:cubicBezTo>
                  <a:cubicBezTo>
                    <a:pt x="49" y="0"/>
                    <a:pt x="32" y="4"/>
                    <a:pt x="19" y="11"/>
                  </a:cubicBezTo>
                  <a:cubicBezTo>
                    <a:pt x="7" y="18"/>
                    <a:pt x="0" y="28"/>
                    <a:pt x="0" y="38"/>
                  </a:cubicBezTo>
                  <a:close/>
                </a:path>
              </a:pathLst>
            </a:custGeom>
            <a:grpFill/>
            <a:ln>
              <a:solidFill>
                <a:schemeClr val="bg1"/>
              </a:solidFill>
            </a:ln>
          </p:spPr>
          <p:txBody>
            <a:bodyPr wrap="square" rtlCol="0" anchor="ctr" anchorCtr="0">
              <a:noAutofit/>
            </a:bodyPr>
            <a:lstStyle/>
            <a:p>
              <a:pPr algn="ctr"/>
              <a:endParaRPr lang="en-US" sz="1200">
                <a:solidFill>
                  <a:schemeClr val="bg1"/>
                </a:solidFill>
                <a:cs typeface="Arial" panose="020B0604020202020204"/>
              </a:endParaRPr>
            </a:p>
          </p:txBody>
        </p:sp>
      </p:grpSp>
      <p:sp>
        <p:nvSpPr>
          <p:cNvPr id="176" name="TextBox 175"/>
          <p:cNvSpPr txBox="1"/>
          <p:nvPr/>
        </p:nvSpPr>
        <p:spPr>
          <a:xfrm>
            <a:off x="578928" y="4103054"/>
            <a:ext cx="2019507" cy="363272"/>
          </a:xfrm>
          <a:prstGeom prst="rect">
            <a:avLst/>
          </a:prstGeom>
          <a:solidFill>
            <a:schemeClr val="accent2"/>
          </a:solidFill>
        </p:spPr>
        <p:txBody>
          <a:bodyPr wrap="square" rtlCol="0" anchor="ctr" anchorCtr="0">
            <a:noAutofit/>
          </a:bodyPr>
          <a:lstStyle>
            <a:defPPr>
              <a:defRPr lang="de-DE"/>
            </a:defPPr>
            <a:lvl1pPr algn="ctr">
              <a:defRPr sz="1200">
                <a:solidFill>
                  <a:schemeClr val="bg1"/>
                </a:solidFill>
                <a:latin typeface="Arial" panose="020B0604020202020204"/>
                <a:cs typeface="Arial" panose="020B0604020202020204"/>
              </a:defRPr>
            </a:lvl1pPr>
            <a:lvl2pPr>
              <a:defRPr>
                <a:solidFill>
                  <a:schemeClr val="tx1"/>
                </a:solidFill>
                <a:latin typeface="Arial" panose="020B0604020202020204"/>
              </a:defRPr>
            </a:lvl2pPr>
            <a:lvl3pPr>
              <a:defRPr>
                <a:solidFill>
                  <a:schemeClr val="tx1"/>
                </a:solidFill>
                <a:latin typeface="Arial" panose="020B0604020202020204"/>
              </a:defRPr>
            </a:lvl3pPr>
            <a:lvl4pPr>
              <a:defRPr>
                <a:solidFill>
                  <a:schemeClr val="tx1"/>
                </a:solidFill>
                <a:latin typeface="Arial" panose="020B0604020202020204"/>
              </a:defRPr>
            </a:lvl4pPr>
            <a:lvl5pPr>
              <a:defRPr>
                <a:solidFill>
                  <a:schemeClr val="tx1"/>
                </a:solidFill>
                <a:latin typeface="Arial" panose="020B0604020202020204"/>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b="1" dirty="0"/>
              <a:t>DB Server</a:t>
            </a:r>
            <a:endParaRPr lang="en-US" sz="1000" b="1" dirty="0"/>
          </a:p>
        </p:txBody>
      </p:sp>
      <p:sp>
        <p:nvSpPr>
          <p:cNvPr id="178" name="TextBox 177"/>
          <p:cNvSpPr txBox="1"/>
          <p:nvPr/>
        </p:nvSpPr>
        <p:spPr>
          <a:xfrm>
            <a:off x="2702905" y="4103054"/>
            <a:ext cx="970093" cy="363272"/>
          </a:xfrm>
          <a:prstGeom prst="rect">
            <a:avLst/>
          </a:prstGeom>
          <a:solidFill>
            <a:schemeClr val="accent2"/>
          </a:solidFill>
        </p:spPr>
        <p:txBody>
          <a:bodyPr wrap="square" rtlCol="0" anchor="ctr" anchorCtr="0">
            <a:noAutofit/>
          </a:bodyPr>
          <a:lstStyle>
            <a:defPPr>
              <a:defRPr lang="de-DE"/>
            </a:defPPr>
            <a:lvl1pPr algn="ctr">
              <a:defRPr sz="1200">
                <a:solidFill>
                  <a:schemeClr val="bg1"/>
                </a:solidFill>
                <a:latin typeface="Arial" panose="020B0604020202020204"/>
                <a:cs typeface="Arial" panose="020B0604020202020204"/>
              </a:defRPr>
            </a:lvl1pPr>
            <a:lvl2pPr>
              <a:defRPr>
                <a:solidFill>
                  <a:schemeClr val="tx1"/>
                </a:solidFill>
                <a:latin typeface="Arial" panose="020B0604020202020204"/>
              </a:defRPr>
            </a:lvl2pPr>
            <a:lvl3pPr>
              <a:defRPr>
                <a:solidFill>
                  <a:schemeClr val="tx1"/>
                </a:solidFill>
                <a:latin typeface="Arial" panose="020B0604020202020204"/>
              </a:defRPr>
            </a:lvl3pPr>
            <a:lvl4pPr>
              <a:defRPr>
                <a:solidFill>
                  <a:schemeClr val="tx1"/>
                </a:solidFill>
                <a:latin typeface="Arial" panose="020B0604020202020204"/>
              </a:defRPr>
            </a:lvl4pPr>
            <a:lvl5pPr>
              <a:defRPr>
                <a:solidFill>
                  <a:schemeClr val="tx1"/>
                </a:solidFill>
                <a:latin typeface="Arial" panose="020B0604020202020204"/>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b="1" dirty="0"/>
              <a:t>DB Server</a:t>
            </a:r>
            <a:endParaRPr lang="en-US" sz="1000" b="1" dirty="0"/>
          </a:p>
        </p:txBody>
      </p:sp>
      <p:sp>
        <p:nvSpPr>
          <p:cNvPr id="180" name="TextBox 179"/>
          <p:cNvSpPr txBox="1"/>
          <p:nvPr/>
        </p:nvSpPr>
        <p:spPr>
          <a:xfrm>
            <a:off x="3777471" y="4103054"/>
            <a:ext cx="2026003" cy="363272"/>
          </a:xfrm>
          <a:prstGeom prst="rect">
            <a:avLst/>
          </a:prstGeom>
          <a:solidFill>
            <a:schemeClr val="accent2"/>
          </a:solidFill>
        </p:spPr>
        <p:txBody>
          <a:bodyPr wrap="square" rtlCol="0" anchor="ctr" anchorCtr="0">
            <a:noAutofit/>
          </a:bodyPr>
          <a:lstStyle>
            <a:defPPr>
              <a:defRPr lang="de-DE"/>
            </a:defPPr>
            <a:lvl1pPr algn="ctr">
              <a:defRPr sz="1200">
                <a:solidFill>
                  <a:schemeClr val="bg1"/>
                </a:solidFill>
                <a:latin typeface="Arial" panose="020B0604020202020204"/>
                <a:cs typeface="Arial" panose="020B0604020202020204"/>
              </a:defRPr>
            </a:lvl1pPr>
            <a:lvl2pPr>
              <a:defRPr>
                <a:solidFill>
                  <a:schemeClr val="tx1"/>
                </a:solidFill>
                <a:latin typeface="Arial" panose="020B0604020202020204"/>
              </a:defRPr>
            </a:lvl2pPr>
            <a:lvl3pPr>
              <a:defRPr>
                <a:solidFill>
                  <a:schemeClr val="tx1"/>
                </a:solidFill>
                <a:latin typeface="Arial" panose="020B0604020202020204"/>
              </a:defRPr>
            </a:lvl3pPr>
            <a:lvl4pPr>
              <a:defRPr>
                <a:solidFill>
                  <a:schemeClr val="tx1"/>
                </a:solidFill>
                <a:latin typeface="Arial" panose="020B0604020202020204"/>
              </a:defRPr>
            </a:lvl4pPr>
            <a:lvl5pPr>
              <a:defRPr>
                <a:solidFill>
                  <a:schemeClr val="tx1"/>
                </a:solidFill>
                <a:latin typeface="Arial" panose="020B0604020202020204"/>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b="1" dirty="0"/>
              <a:t>DB Server</a:t>
            </a:r>
            <a:endParaRPr lang="en-US" sz="1000" b="1" dirty="0"/>
          </a:p>
        </p:txBody>
      </p:sp>
      <p:sp>
        <p:nvSpPr>
          <p:cNvPr id="152" name="Freeform 151"/>
          <p:cNvSpPr/>
          <p:nvPr/>
        </p:nvSpPr>
        <p:spPr bwMode="gray">
          <a:xfrm rot="16200000" flipV="1">
            <a:off x="3036125" y="5614801"/>
            <a:ext cx="160696" cy="540618"/>
          </a:xfrm>
          <a:custGeom>
            <a:avLst/>
            <a:gdLst>
              <a:gd name="connsiteX0" fmla="*/ 0 w 851026"/>
              <a:gd name="connsiteY0" fmla="*/ 0 h 2027976"/>
              <a:gd name="connsiteX1" fmla="*/ 851026 w 851026"/>
              <a:gd name="connsiteY1" fmla="*/ 1023042 h 2027976"/>
              <a:gd name="connsiteX2" fmla="*/ 45268 w 851026"/>
              <a:gd name="connsiteY2" fmla="*/ 2027976 h 2027976"/>
            </a:gdLst>
            <a:ahLst/>
            <a:cxnLst>
              <a:cxn ang="0">
                <a:pos x="connsiteX0" y="connsiteY0"/>
              </a:cxn>
              <a:cxn ang="0">
                <a:pos x="connsiteX1" y="connsiteY1"/>
              </a:cxn>
              <a:cxn ang="0">
                <a:pos x="connsiteX2" y="connsiteY2"/>
              </a:cxn>
            </a:cxnLst>
            <a:rect l="l" t="t" r="r" b="b"/>
            <a:pathLst>
              <a:path w="851026" h="2027976">
                <a:moveTo>
                  <a:pt x="0" y="0"/>
                </a:moveTo>
                <a:lnTo>
                  <a:pt x="851026" y="1023042"/>
                </a:lnTo>
                <a:lnTo>
                  <a:pt x="45268" y="2027976"/>
                </a:lnTo>
              </a:path>
            </a:pathLst>
          </a:custGeom>
          <a:noFill/>
          <a:ln w="63500" cap="rnd">
            <a:solidFill>
              <a:schemeClr val="bg2"/>
            </a:solidFill>
          </a:ln>
        </p:spPr>
        <p:txBody>
          <a:bodyPr rtlCol="0" anchor="ctr"/>
          <a:lstStyle/>
          <a:p>
            <a:pPr algn="ctr"/>
            <a:endParaRPr lang="en-US">
              <a:latin typeface="+mn-lt"/>
            </a:endParaRPr>
          </a:p>
        </p:txBody>
      </p:sp>
      <p:cxnSp>
        <p:nvCxnSpPr>
          <p:cNvPr id="156" name="Straight Connector 155"/>
          <p:cNvCxnSpPr/>
          <p:nvPr/>
        </p:nvCxnSpPr>
        <p:spPr>
          <a:xfrm>
            <a:off x="6956106" y="2852341"/>
            <a:ext cx="0" cy="36576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9123410" y="2838063"/>
            <a:ext cx="0" cy="36576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039758" y="2852341"/>
            <a:ext cx="0" cy="36576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0207063" y="2844404"/>
            <a:ext cx="0" cy="36576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1275765" y="2852341"/>
            <a:ext cx="0" cy="36576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1" name="TextBox 350"/>
          <p:cNvSpPr txBox="1"/>
          <p:nvPr/>
        </p:nvSpPr>
        <p:spPr>
          <a:xfrm>
            <a:off x="6473105" y="3270531"/>
            <a:ext cx="5255172" cy="1924877"/>
          </a:xfrm>
          <a:prstGeom prst="rect">
            <a:avLst/>
          </a:prstGeom>
          <a:solidFill>
            <a:schemeClr val="accent1"/>
          </a:solidFill>
        </p:spPr>
        <p:txBody>
          <a:bodyPr wrap="square" tIns="91440" rtlCol="0" anchor="t" anchorCtr="0">
            <a:noAutofit/>
          </a:bodyPr>
          <a:lstStyle>
            <a:defPPr>
              <a:defRPr lang="de-DE"/>
            </a:defPPr>
            <a:lvl1pPr algn="ctr">
              <a:defRPr sz="1200">
                <a:solidFill>
                  <a:schemeClr val="bg1"/>
                </a:solidFill>
                <a:latin typeface="Arial" panose="020B0604020202020204"/>
                <a:cs typeface="Arial" panose="020B0604020202020204"/>
              </a:defRPr>
            </a:lvl1pPr>
            <a:lvl2pPr>
              <a:defRPr>
                <a:solidFill>
                  <a:schemeClr val="tx1"/>
                </a:solidFill>
                <a:latin typeface="Arial" panose="020B0604020202020204"/>
              </a:defRPr>
            </a:lvl2pPr>
            <a:lvl3pPr>
              <a:defRPr>
                <a:solidFill>
                  <a:schemeClr val="tx1"/>
                </a:solidFill>
                <a:latin typeface="Arial" panose="020B0604020202020204"/>
              </a:defRPr>
            </a:lvl3pPr>
            <a:lvl4pPr>
              <a:defRPr>
                <a:solidFill>
                  <a:schemeClr val="tx1"/>
                </a:solidFill>
                <a:latin typeface="Arial" panose="020B0604020202020204"/>
              </a:defRPr>
            </a:lvl4pPr>
            <a:lvl5pPr>
              <a:defRPr>
                <a:solidFill>
                  <a:schemeClr val="tx1"/>
                </a:solidFill>
                <a:latin typeface="Arial" panose="020B0604020202020204"/>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400" b="1" dirty="0">
                <a:solidFill>
                  <a:schemeClr val="tx1"/>
                </a:solidFill>
              </a:rPr>
              <a:t>One In-memory Platform</a:t>
            </a:r>
            <a:endParaRPr lang="en-US" sz="1400" b="1" dirty="0">
              <a:solidFill>
                <a:schemeClr val="tx1"/>
              </a:solidFill>
            </a:endParaRPr>
          </a:p>
        </p:txBody>
      </p:sp>
      <p:cxnSp>
        <p:nvCxnSpPr>
          <p:cNvPr id="17" name="Straight Connector 16"/>
          <p:cNvCxnSpPr/>
          <p:nvPr/>
        </p:nvCxnSpPr>
        <p:spPr>
          <a:xfrm>
            <a:off x="6475960" y="3216074"/>
            <a:ext cx="5254228" cy="0"/>
          </a:xfrm>
          <a:prstGeom prst="line">
            <a:avLst/>
          </a:prstGeom>
          <a:ln w="28575"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6576543" y="4045258"/>
            <a:ext cx="5093734" cy="476337"/>
          </a:xfrm>
          <a:prstGeom prst="rect">
            <a:avLst/>
          </a:prstGeom>
          <a:noFill/>
          <a:ln w="6350" algn="ctr">
            <a:noFill/>
            <a:miter lim="800000"/>
          </a:ln>
        </p:spPr>
        <p:txBody>
          <a:bodyPr lIns="90000" tIns="72000" rIns="90000" bIns="72000" rtlCol="0" anchor="ctr" anchorCtr="0"/>
          <a:lstStyle/>
          <a:p>
            <a:pPr algn="ctr" defTabSz="914400" fontAlgn="base">
              <a:spcBef>
                <a:spcPct val="50000"/>
              </a:spcBef>
              <a:spcAft>
                <a:spcPct val="0"/>
              </a:spcAft>
              <a:buClr>
                <a:srgbClr val="F0AB00"/>
              </a:buClr>
              <a:buSzPct val="80000"/>
            </a:pPr>
            <a:r>
              <a:rPr lang="en-US" sz="1400" kern="0" dirty="0">
                <a:latin typeface="+mj-lt"/>
                <a:ea typeface="Arial Unicode MS" panose="020B0604020202020204" pitchFamily="34" charset="-128"/>
                <a:cs typeface="Arial Unicode MS" panose="020B0604020202020204" pitchFamily="34" charset="-128"/>
              </a:rPr>
              <a:t>All data, One Copy, Real-time Processing</a:t>
            </a:r>
            <a:endParaRPr lang="en-US" sz="1400" kern="0" dirty="0">
              <a:latin typeface="+mj-lt"/>
              <a:ea typeface="Arial Unicode MS" panose="020B0604020202020204" pitchFamily="34" charset="-128"/>
              <a:cs typeface="Arial Unicode MS" panose="020B0604020202020204" pitchFamily="34" charset="-128"/>
            </a:endParaRPr>
          </a:p>
        </p:txBody>
      </p:sp>
      <p:grpSp>
        <p:nvGrpSpPr>
          <p:cNvPr id="126" name="Group 125"/>
          <p:cNvGrpSpPr>
            <a:grpSpLocks noChangeAspect="1"/>
          </p:cNvGrpSpPr>
          <p:nvPr/>
        </p:nvGrpSpPr>
        <p:grpSpPr>
          <a:xfrm>
            <a:off x="6976840" y="3334349"/>
            <a:ext cx="390596" cy="298633"/>
            <a:chOff x="2046552" y="3014619"/>
            <a:chExt cx="1541073" cy="1541073"/>
          </a:xfrm>
        </p:grpSpPr>
        <p:sp>
          <p:nvSpPr>
            <p:cNvPr id="127" name="Rounded Rectangle 126"/>
            <p:cNvSpPr/>
            <p:nvPr/>
          </p:nvSpPr>
          <p:spPr bwMode="gray">
            <a:xfrm>
              <a:off x="2158617" y="3122495"/>
              <a:ext cx="1323926" cy="1323926"/>
            </a:xfrm>
            <a:prstGeom prst="roundRect">
              <a:avLst>
                <a:gd name="adj" fmla="val 1384"/>
              </a:avLst>
            </a:prstGeom>
            <a:solidFill>
              <a:schemeClr val="tx1"/>
            </a:solidFill>
          </p:spPr>
          <p:txBody>
            <a:bodyPr wrap="square" rtlCol="0" anchor="ctr" anchorCtr="0">
              <a:noAutofit/>
            </a:bodyPr>
            <a:lstStyle/>
            <a:p>
              <a:pPr algn="ctr"/>
              <a:endParaRPr lang="en-US" sz="1100" dirty="0" err="1">
                <a:solidFill>
                  <a:schemeClr val="bg1"/>
                </a:solidFill>
                <a:cs typeface="Arial" panose="020B0604020202020204"/>
              </a:endParaRPr>
            </a:p>
          </p:txBody>
        </p:sp>
        <p:sp>
          <p:nvSpPr>
            <p:cNvPr id="128" name="Rounded Rectangle 52"/>
            <p:cNvSpPr/>
            <p:nvPr/>
          </p:nvSpPr>
          <p:spPr bwMode="gray">
            <a:xfrm>
              <a:off x="2286980" y="3242763"/>
              <a:ext cx="1089281" cy="1089182"/>
            </a:xfrm>
            <a:custGeom>
              <a:avLst/>
              <a:gdLst>
                <a:gd name="connsiteX0" fmla="*/ 0 w 1290648"/>
                <a:gd name="connsiteY0" fmla="*/ 98049 h 1287921"/>
                <a:gd name="connsiteX1" fmla="*/ 98049 w 1290648"/>
                <a:gd name="connsiteY1" fmla="*/ 0 h 1287921"/>
                <a:gd name="connsiteX2" fmla="*/ 1192599 w 1290648"/>
                <a:gd name="connsiteY2" fmla="*/ 0 h 1287921"/>
                <a:gd name="connsiteX3" fmla="*/ 1290648 w 1290648"/>
                <a:gd name="connsiteY3" fmla="*/ 98049 h 1287921"/>
                <a:gd name="connsiteX4" fmla="*/ 1290648 w 1290648"/>
                <a:gd name="connsiteY4" fmla="*/ 1189872 h 1287921"/>
                <a:gd name="connsiteX5" fmla="*/ 1192599 w 1290648"/>
                <a:gd name="connsiteY5" fmla="*/ 1287921 h 1287921"/>
                <a:gd name="connsiteX6" fmla="*/ 98049 w 1290648"/>
                <a:gd name="connsiteY6" fmla="*/ 1287921 h 1287921"/>
                <a:gd name="connsiteX7" fmla="*/ 0 w 1290648"/>
                <a:gd name="connsiteY7" fmla="*/ 1189872 h 1287921"/>
                <a:gd name="connsiteX8" fmla="*/ 0 w 1290648"/>
                <a:gd name="connsiteY8" fmla="*/ 98049 h 1287921"/>
                <a:gd name="connsiteX0-1" fmla="*/ 0 w 1290648"/>
                <a:gd name="connsiteY0-2" fmla="*/ 98049 h 1287921"/>
                <a:gd name="connsiteX1-3" fmla="*/ 98049 w 1290648"/>
                <a:gd name="connsiteY1-4" fmla="*/ 0 h 1287921"/>
                <a:gd name="connsiteX2-5" fmla="*/ 1192599 w 1290648"/>
                <a:gd name="connsiteY2-6" fmla="*/ 0 h 1287921"/>
                <a:gd name="connsiteX3-7" fmla="*/ 1290648 w 1290648"/>
                <a:gd name="connsiteY3-8" fmla="*/ 98049 h 1287921"/>
                <a:gd name="connsiteX4-9" fmla="*/ 1290648 w 1290648"/>
                <a:gd name="connsiteY4-10" fmla="*/ 1189872 h 1287921"/>
                <a:gd name="connsiteX5-11" fmla="*/ 1192599 w 1290648"/>
                <a:gd name="connsiteY5-12" fmla="*/ 1287921 h 1287921"/>
                <a:gd name="connsiteX6-13" fmla="*/ 857468 w 1290648"/>
                <a:gd name="connsiteY6-14" fmla="*/ 1285914 h 1287921"/>
                <a:gd name="connsiteX7-15" fmla="*/ 98049 w 1290648"/>
                <a:gd name="connsiteY7-16" fmla="*/ 1287921 h 1287921"/>
                <a:gd name="connsiteX8-17" fmla="*/ 0 w 1290648"/>
                <a:gd name="connsiteY8-18" fmla="*/ 1189872 h 1287921"/>
                <a:gd name="connsiteX9" fmla="*/ 0 w 1290648"/>
                <a:gd name="connsiteY9" fmla="*/ 98049 h 1287921"/>
                <a:gd name="connsiteX0-19" fmla="*/ 0 w 1290648"/>
                <a:gd name="connsiteY0-20" fmla="*/ 98049 h 1287921"/>
                <a:gd name="connsiteX1-21" fmla="*/ 98049 w 1290648"/>
                <a:gd name="connsiteY1-22" fmla="*/ 0 h 1287921"/>
                <a:gd name="connsiteX2-23" fmla="*/ 1192599 w 1290648"/>
                <a:gd name="connsiteY2-24" fmla="*/ 0 h 1287921"/>
                <a:gd name="connsiteX3-25" fmla="*/ 1290648 w 1290648"/>
                <a:gd name="connsiteY3-26" fmla="*/ 98049 h 1287921"/>
                <a:gd name="connsiteX4-27" fmla="*/ 1290648 w 1290648"/>
                <a:gd name="connsiteY4-28" fmla="*/ 1189872 h 1287921"/>
                <a:gd name="connsiteX5-29" fmla="*/ 1192599 w 1290648"/>
                <a:gd name="connsiteY5-30" fmla="*/ 1287921 h 1287921"/>
                <a:gd name="connsiteX6-31" fmla="*/ 857468 w 1290648"/>
                <a:gd name="connsiteY6-32" fmla="*/ 1285914 h 1287921"/>
                <a:gd name="connsiteX7-33" fmla="*/ 424081 w 1290648"/>
                <a:gd name="connsiteY7-34" fmla="*/ 1283532 h 1287921"/>
                <a:gd name="connsiteX8-35" fmla="*/ 98049 w 1290648"/>
                <a:gd name="connsiteY8-36" fmla="*/ 1287921 h 1287921"/>
                <a:gd name="connsiteX9-37" fmla="*/ 0 w 1290648"/>
                <a:gd name="connsiteY9-38" fmla="*/ 1189872 h 1287921"/>
                <a:gd name="connsiteX10" fmla="*/ 0 w 1290648"/>
                <a:gd name="connsiteY10" fmla="*/ 98049 h 1287921"/>
                <a:gd name="connsiteX0-39" fmla="*/ 0 w 1290648"/>
                <a:gd name="connsiteY0-40" fmla="*/ 98049 h 1288295"/>
                <a:gd name="connsiteX1-41" fmla="*/ 98049 w 1290648"/>
                <a:gd name="connsiteY1-42" fmla="*/ 0 h 1288295"/>
                <a:gd name="connsiteX2-43" fmla="*/ 1192599 w 1290648"/>
                <a:gd name="connsiteY2-44" fmla="*/ 0 h 1288295"/>
                <a:gd name="connsiteX3-45" fmla="*/ 1290648 w 1290648"/>
                <a:gd name="connsiteY3-46" fmla="*/ 98049 h 1288295"/>
                <a:gd name="connsiteX4-47" fmla="*/ 1290648 w 1290648"/>
                <a:gd name="connsiteY4-48" fmla="*/ 1189872 h 1288295"/>
                <a:gd name="connsiteX5-49" fmla="*/ 1192599 w 1290648"/>
                <a:gd name="connsiteY5-50" fmla="*/ 1287921 h 1288295"/>
                <a:gd name="connsiteX6-51" fmla="*/ 857468 w 1290648"/>
                <a:gd name="connsiteY6-52" fmla="*/ 1285914 h 1288295"/>
                <a:gd name="connsiteX7-53" fmla="*/ 426462 w 1290648"/>
                <a:gd name="connsiteY7-54" fmla="*/ 1288295 h 1288295"/>
                <a:gd name="connsiteX8-55" fmla="*/ 98049 w 1290648"/>
                <a:gd name="connsiteY8-56" fmla="*/ 1287921 h 1288295"/>
                <a:gd name="connsiteX9-57" fmla="*/ 0 w 1290648"/>
                <a:gd name="connsiteY9-58" fmla="*/ 1189872 h 1288295"/>
                <a:gd name="connsiteX10-59" fmla="*/ 0 w 1290648"/>
                <a:gd name="connsiteY10-60" fmla="*/ 98049 h 1288295"/>
                <a:gd name="connsiteX0-61" fmla="*/ 0 w 1290648"/>
                <a:gd name="connsiteY0-62" fmla="*/ 98049 h 1288295"/>
                <a:gd name="connsiteX1-63" fmla="*/ 98049 w 1290648"/>
                <a:gd name="connsiteY1-64" fmla="*/ 0 h 1288295"/>
                <a:gd name="connsiteX2-65" fmla="*/ 1192599 w 1290648"/>
                <a:gd name="connsiteY2-66" fmla="*/ 0 h 1288295"/>
                <a:gd name="connsiteX3-67" fmla="*/ 1290648 w 1290648"/>
                <a:gd name="connsiteY3-68" fmla="*/ 98049 h 1288295"/>
                <a:gd name="connsiteX4-69" fmla="*/ 1290648 w 1290648"/>
                <a:gd name="connsiteY4-70" fmla="*/ 1189872 h 1288295"/>
                <a:gd name="connsiteX5-71" fmla="*/ 1192599 w 1290648"/>
                <a:gd name="connsiteY5-72" fmla="*/ 1287921 h 1288295"/>
                <a:gd name="connsiteX6-73" fmla="*/ 857468 w 1290648"/>
                <a:gd name="connsiteY6-74" fmla="*/ 1285914 h 1288295"/>
                <a:gd name="connsiteX7-75" fmla="*/ 424081 w 1290648"/>
                <a:gd name="connsiteY7-76" fmla="*/ 1231145 h 1288295"/>
                <a:gd name="connsiteX8-77" fmla="*/ 426462 w 1290648"/>
                <a:gd name="connsiteY8-78" fmla="*/ 1288295 h 1288295"/>
                <a:gd name="connsiteX9-79" fmla="*/ 98049 w 1290648"/>
                <a:gd name="connsiteY9-80" fmla="*/ 1287921 h 1288295"/>
                <a:gd name="connsiteX10-81" fmla="*/ 0 w 1290648"/>
                <a:gd name="connsiteY10-82" fmla="*/ 1189872 h 1288295"/>
                <a:gd name="connsiteX11" fmla="*/ 0 w 1290648"/>
                <a:gd name="connsiteY11" fmla="*/ 98049 h 1288295"/>
                <a:gd name="connsiteX0-83" fmla="*/ 0 w 1290648"/>
                <a:gd name="connsiteY0-84" fmla="*/ 98049 h 1288295"/>
                <a:gd name="connsiteX1-85" fmla="*/ 98049 w 1290648"/>
                <a:gd name="connsiteY1-86" fmla="*/ 0 h 1288295"/>
                <a:gd name="connsiteX2-87" fmla="*/ 1192599 w 1290648"/>
                <a:gd name="connsiteY2-88" fmla="*/ 0 h 1288295"/>
                <a:gd name="connsiteX3-89" fmla="*/ 1290648 w 1290648"/>
                <a:gd name="connsiteY3-90" fmla="*/ 98049 h 1288295"/>
                <a:gd name="connsiteX4-91" fmla="*/ 1290648 w 1290648"/>
                <a:gd name="connsiteY4-92" fmla="*/ 1189872 h 1288295"/>
                <a:gd name="connsiteX5-93" fmla="*/ 1192599 w 1290648"/>
                <a:gd name="connsiteY5-94" fmla="*/ 1287921 h 1288295"/>
                <a:gd name="connsiteX6-95" fmla="*/ 857468 w 1290648"/>
                <a:gd name="connsiteY6-96" fmla="*/ 1285914 h 1288295"/>
                <a:gd name="connsiteX7-97" fmla="*/ 424081 w 1290648"/>
                <a:gd name="connsiteY7-98" fmla="*/ 1231145 h 1288295"/>
                <a:gd name="connsiteX8-99" fmla="*/ 426462 w 1290648"/>
                <a:gd name="connsiteY8-100" fmla="*/ 1288295 h 1288295"/>
                <a:gd name="connsiteX9-101" fmla="*/ 98049 w 1290648"/>
                <a:gd name="connsiteY9-102" fmla="*/ 1287921 h 1288295"/>
                <a:gd name="connsiteX10-103" fmla="*/ 0 w 1290648"/>
                <a:gd name="connsiteY10-104" fmla="*/ 1189872 h 1288295"/>
                <a:gd name="connsiteX11-105" fmla="*/ 0 w 1290648"/>
                <a:gd name="connsiteY11-106" fmla="*/ 98049 h 1288295"/>
                <a:gd name="connsiteX0-107" fmla="*/ 0 w 1290648"/>
                <a:gd name="connsiteY0-108" fmla="*/ 98049 h 1288295"/>
                <a:gd name="connsiteX1-109" fmla="*/ 98049 w 1290648"/>
                <a:gd name="connsiteY1-110" fmla="*/ 0 h 1288295"/>
                <a:gd name="connsiteX2-111" fmla="*/ 1192599 w 1290648"/>
                <a:gd name="connsiteY2-112" fmla="*/ 0 h 1288295"/>
                <a:gd name="connsiteX3-113" fmla="*/ 1290648 w 1290648"/>
                <a:gd name="connsiteY3-114" fmla="*/ 98049 h 1288295"/>
                <a:gd name="connsiteX4-115" fmla="*/ 1290648 w 1290648"/>
                <a:gd name="connsiteY4-116" fmla="*/ 1189872 h 1288295"/>
                <a:gd name="connsiteX5-117" fmla="*/ 1192599 w 1290648"/>
                <a:gd name="connsiteY5-118" fmla="*/ 1287921 h 1288295"/>
                <a:gd name="connsiteX6-119" fmla="*/ 857468 w 1290648"/>
                <a:gd name="connsiteY6-120" fmla="*/ 1285914 h 1288295"/>
                <a:gd name="connsiteX7-121" fmla="*/ 855087 w 1290648"/>
                <a:gd name="connsiteY7-122" fmla="*/ 1233526 h 1288295"/>
                <a:gd name="connsiteX8-123" fmla="*/ 424081 w 1290648"/>
                <a:gd name="connsiteY8-124" fmla="*/ 1231145 h 1288295"/>
                <a:gd name="connsiteX9-125" fmla="*/ 426462 w 1290648"/>
                <a:gd name="connsiteY9-126" fmla="*/ 1288295 h 1288295"/>
                <a:gd name="connsiteX10-127" fmla="*/ 98049 w 1290648"/>
                <a:gd name="connsiteY10-128" fmla="*/ 1287921 h 1288295"/>
                <a:gd name="connsiteX11-129" fmla="*/ 0 w 1290648"/>
                <a:gd name="connsiteY11-130" fmla="*/ 1189872 h 1288295"/>
                <a:gd name="connsiteX12" fmla="*/ 0 w 1290648"/>
                <a:gd name="connsiteY12" fmla="*/ 98049 h 1288295"/>
                <a:gd name="connsiteX0-131" fmla="*/ 0 w 1290648"/>
                <a:gd name="connsiteY0-132" fmla="*/ 98049 h 1288295"/>
                <a:gd name="connsiteX1-133" fmla="*/ 98049 w 1290648"/>
                <a:gd name="connsiteY1-134" fmla="*/ 0 h 1288295"/>
                <a:gd name="connsiteX2-135" fmla="*/ 1192599 w 1290648"/>
                <a:gd name="connsiteY2-136" fmla="*/ 0 h 1288295"/>
                <a:gd name="connsiteX3-137" fmla="*/ 1290648 w 1290648"/>
                <a:gd name="connsiteY3-138" fmla="*/ 98049 h 1288295"/>
                <a:gd name="connsiteX4-139" fmla="*/ 1290648 w 1290648"/>
                <a:gd name="connsiteY4-140" fmla="*/ 1189872 h 1288295"/>
                <a:gd name="connsiteX5-141" fmla="*/ 1192599 w 1290648"/>
                <a:gd name="connsiteY5-142" fmla="*/ 1287921 h 1288295"/>
                <a:gd name="connsiteX6-143" fmla="*/ 857468 w 1290648"/>
                <a:gd name="connsiteY6-144" fmla="*/ 1285914 h 1288295"/>
                <a:gd name="connsiteX7-145" fmla="*/ 855087 w 1290648"/>
                <a:gd name="connsiteY7-146" fmla="*/ 1233526 h 1288295"/>
                <a:gd name="connsiteX8-147" fmla="*/ 424081 w 1290648"/>
                <a:gd name="connsiteY8-148" fmla="*/ 1231145 h 1288295"/>
                <a:gd name="connsiteX9-149" fmla="*/ 426462 w 1290648"/>
                <a:gd name="connsiteY9-150" fmla="*/ 1288295 h 1288295"/>
                <a:gd name="connsiteX10-151" fmla="*/ 98049 w 1290648"/>
                <a:gd name="connsiteY10-152" fmla="*/ 1287921 h 1288295"/>
                <a:gd name="connsiteX11-153" fmla="*/ 0 w 1290648"/>
                <a:gd name="connsiteY11-154" fmla="*/ 1189872 h 1288295"/>
                <a:gd name="connsiteX12-155" fmla="*/ 0 w 1290648"/>
                <a:gd name="connsiteY12-156" fmla="*/ 98049 h 1288295"/>
                <a:gd name="connsiteX0-157" fmla="*/ 0 w 1290648"/>
                <a:gd name="connsiteY0-158" fmla="*/ 98049 h 1288295"/>
                <a:gd name="connsiteX1-159" fmla="*/ 98049 w 1290648"/>
                <a:gd name="connsiteY1-160" fmla="*/ 0 h 1288295"/>
                <a:gd name="connsiteX2-161" fmla="*/ 1192599 w 1290648"/>
                <a:gd name="connsiteY2-162" fmla="*/ 0 h 1288295"/>
                <a:gd name="connsiteX3-163" fmla="*/ 1290648 w 1290648"/>
                <a:gd name="connsiteY3-164" fmla="*/ 98049 h 1288295"/>
                <a:gd name="connsiteX4-165" fmla="*/ 1290648 w 1290648"/>
                <a:gd name="connsiteY4-166" fmla="*/ 1189872 h 1288295"/>
                <a:gd name="connsiteX5-167" fmla="*/ 1192599 w 1290648"/>
                <a:gd name="connsiteY5-168" fmla="*/ 1287921 h 1288295"/>
                <a:gd name="connsiteX6-169" fmla="*/ 857468 w 1290648"/>
                <a:gd name="connsiteY6-170" fmla="*/ 1285914 h 1288295"/>
                <a:gd name="connsiteX7-171" fmla="*/ 855087 w 1290648"/>
                <a:gd name="connsiteY7-172" fmla="*/ 1233526 h 1288295"/>
                <a:gd name="connsiteX8-173" fmla="*/ 424081 w 1290648"/>
                <a:gd name="connsiteY8-174" fmla="*/ 1231145 h 1288295"/>
                <a:gd name="connsiteX9-175" fmla="*/ 426462 w 1290648"/>
                <a:gd name="connsiteY9-176" fmla="*/ 1288295 h 1288295"/>
                <a:gd name="connsiteX10-177" fmla="*/ 98049 w 1290648"/>
                <a:gd name="connsiteY10-178" fmla="*/ 1287921 h 1288295"/>
                <a:gd name="connsiteX11-179" fmla="*/ 0 w 1290648"/>
                <a:gd name="connsiteY11-180" fmla="*/ 1189872 h 1288295"/>
                <a:gd name="connsiteX12-181" fmla="*/ 0 w 1290648"/>
                <a:gd name="connsiteY12-182" fmla="*/ 98049 h 1288295"/>
                <a:gd name="connsiteX0-183" fmla="*/ 0 w 1290648"/>
                <a:gd name="connsiteY0-184" fmla="*/ 98049 h 1288295"/>
                <a:gd name="connsiteX1-185" fmla="*/ 98049 w 1290648"/>
                <a:gd name="connsiteY1-186" fmla="*/ 0 h 1288295"/>
                <a:gd name="connsiteX2-187" fmla="*/ 1192599 w 1290648"/>
                <a:gd name="connsiteY2-188" fmla="*/ 0 h 1288295"/>
                <a:gd name="connsiteX3-189" fmla="*/ 1290648 w 1290648"/>
                <a:gd name="connsiteY3-190" fmla="*/ 98049 h 1288295"/>
                <a:gd name="connsiteX4-191" fmla="*/ 1290648 w 1290648"/>
                <a:gd name="connsiteY4-192" fmla="*/ 1189872 h 1288295"/>
                <a:gd name="connsiteX5-193" fmla="*/ 1192599 w 1290648"/>
                <a:gd name="connsiteY5-194" fmla="*/ 1287921 h 1288295"/>
                <a:gd name="connsiteX6-195" fmla="*/ 857468 w 1290648"/>
                <a:gd name="connsiteY6-196" fmla="*/ 1285914 h 1288295"/>
                <a:gd name="connsiteX7-197" fmla="*/ 855087 w 1290648"/>
                <a:gd name="connsiteY7-198" fmla="*/ 1233526 h 1288295"/>
                <a:gd name="connsiteX8-199" fmla="*/ 459800 w 1290648"/>
                <a:gd name="connsiteY8-200" fmla="*/ 1231145 h 1288295"/>
                <a:gd name="connsiteX9-201" fmla="*/ 426462 w 1290648"/>
                <a:gd name="connsiteY9-202" fmla="*/ 1288295 h 1288295"/>
                <a:gd name="connsiteX10-203" fmla="*/ 98049 w 1290648"/>
                <a:gd name="connsiteY10-204" fmla="*/ 1287921 h 1288295"/>
                <a:gd name="connsiteX11-205" fmla="*/ 0 w 1290648"/>
                <a:gd name="connsiteY11-206" fmla="*/ 1189872 h 1288295"/>
                <a:gd name="connsiteX12-207" fmla="*/ 0 w 1290648"/>
                <a:gd name="connsiteY12-208" fmla="*/ 98049 h 1288295"/>
                <a:gd name="connsiteX0-209" fmla="*/ 0 w 1290648"/>
                <a:gd name="connsiteY0-210" fmla="*/ 98049 h 1288295"/>
                <a:gd name="connsiteX1-211" fmla="*/ 98049 w 1290648"/>
                <a:gd name="connsiteY1-212" fmla="*/ 0 h 1288295"/>
                <a:gd name="connsiteX2-213" fmla="*/ 1192599 w 1290648"/>
                <a:gd name="connsiteY2-214" fmla="*/ 0 h 1288295"/>
                <a:gd name="connsiteX3-215" fmla="*/ 1290648 w 1290648"/>
                <a:gd name="connsiteY3-216" fmla="*/ 98049 h 1288295"/>
                <a:gd name="connsiteX4-217" fmla="*/ 1290648 w 1290648"/>
                <a:gd name="connsiteY4-218" fmla="*/ 1189872 h 1288295"/>
                <a:gd name="connsiteX5-219" fmla="*/ 1192599 w 1290648"/>
                <a:gd name="connsiteY5-220" fmla="*/ 1287921 h 1288295"/>
                <a:gd name="connsiteX6-221" fmla="*/ 857468 w 1290648"/>
                <a:gd name="connsiteY6-222" fmla="*/ 1285914 h 1288295"/>
                <a:gd name="connsiteX7-223" fmla="*/ 814606 w 1290648"/>
                <a:gd name="connsiteY7-224" fmla="*/ 1231145 h 1288295"/>
                <a:gd name="connsiteX8-225" fmla="*/ 459800 w 1290648"/>
                <a:gd name="connsiteY8-226" fmla="*/ 1231145 h 1288295"/>
                <a:gd name="connsiteX9-227" fmla="*/ 426462 w 1290648"/>
                <a:gd name="connsiteY9-228" fmla="*/ 1288295 h 1288295"/>
                <a:gd name="connsiteX10-229" fmla="*/ 98049 w 1290648"/>
                <a:gd name="connsiteY10-230" fmla="*/ 1287921 h 1288295"/>
                <a:gd name="connsiteX11-231" fmla="*/ 0 w 1290648"/>
                <a:gd name="connsiteY11-232" fmla="*/ 1189872 h 1288295"/>
                <a:gd name="connsiteX12-233" fmla="*/ 0 w 1290648"/>
                <a:gd name="connsiteY12-234" fmla="*/ 98049 h 1288295"/>
                <a:gd name="connsiteX0-235" fmla="*/ 0 w 1290648"/>
                <a:gd name="connsiteY0-236" fmla="*/ 98049 h 1288295"/>
                <a:gd name="connsiteX1-237" fmla="*/ 98049 w 1290648"/>
                <a:gd name="connsiteY1-238" fmla="*/ 0 h 1288295"/>
                <a:gd name="connsiteX2-239" fmla="*/ 1192599 w 1290648"/>
                <a:gd name="connsiteY2-240" fmla="*/ 0 h 1288295"/>
                <a:gd name="connsiteX3-241" fmla="*/ 1290648 w 1290648"/>
                <a:gd name="connsiteY3-242" fmla="*/ 98049 h 1288295"/>
                <a:gd name="connsiteX4-243" fmla="*/ 1290648 w 1290648"/>
                <a:gd name="connsiteY4-244" fmla="*/ 1189872 h 1288295"/>
                <a:gd name="connsiteX5-245" fmla="*/ 1192599 w 1290648"/>
                <a:gd name="connsiteY5-246" fmla="*/ 1287921 h 1288295"/>
                <a:gd name="connsiteX6-247" fmla="*/ 857468 w 1290648"/>
                <a:gd name="connsiteY6-248" fmla="*/ 1285914 h 1288295"/>
                <a:gd name="connsiteX7-249" fmla="*/ 814606 w 1290648"/>
                <a:gd name="connsiteY7-250" fmla="*/ 1231145 h 1288295"/>
                <a:gd name="connsiteX8-251" fmla="*/ 459800 w 1290648"/>
                <a:gd name="connsiteY8-252" fmla="*/ 1231145 h 1288295"/>
                <a:gd name="connsiteX9-253" fmla="*/ 426462 w 1290648"/>
                <a:gd name="connsiteY9-254" fmla="*/ 1288295 h 1288295"/>
                <a:gd name="connsiteX10-255" fmla="*/ 98049 w 1290648"/>
                <a:gd name="connsiteY10-256" fmla="*/ 1287921 h 1288295"/>
                <a:gd name="connsiteX11-257" fmla="*/ 0 w 1290648"/>
                <a:gd name="connsiteY11-258" fmla="*/ 1189872 h 1288295"/>
                <a:gd name="connsiteX12-259" fmla="*/ 0 w 1290648"/>
                <a:gd name="connsiteY12-260" fmla="*/ 98049 h 1288295"/>
                <a:gd name="connsiteX0-261" fmla="*/ 0 w 1290648"/>
                <a:gd name="connsiteY0-262" fmla="*/ 98049 h 1288295"/>
                <a:gd name="connsiteX1-263" fmla="*/ 98049 w 1290648"/>
                <a:gd name="connsiteY1-264" fmla="*/ 0 h 1288295"/>
                <a:gd name="connsiteX2-265" fmla="*/ 1192599 w 1290648"/>
                <a:gd name="connsiteY2-266" fmla="*/ 0 h 1288295"/>
                <a:gd name="connsiteX3-267" fmla="*/ 1290648 w 1290648"/>
                <a:gd name="connsiteY3-268" fmla="*/ 98049 h 1288295"/>
                <a:gd name="connsiteX4-269" fmla="*/ 1290648 w 1290648"/>
                <a:gd name="connsiteY4-270" fmla="*/ 1189872 h 1288295"/>
                <a:gd name="connsiteX5-271" fmla="*/ 1192599 w 1290648"/>
                <a:gd name="connsiteY5-272" fmla="*/ 1287921 h 1288295"/>
                <a:gd name="connsiteX6-273" fmla="*/ 857468 w 1290648"/>
                <a:gd name="connsiteY6-274" fmla="*/ 1285914 h 1288295"/>
                <a:gd name="connsiteX7-275" fmla="*/ 814606 w 1290648"/>
                <a:gd name="connsiteY7-276" fmla="*/ 1231145 h 1288295"/>
                <a:gd name="connsiteX8-277" fmla="*/ 459800 w 1290648"/>
                <a:gd name="connsiteY8-278" fmla="*/ 1231145 h 1288295"/>
                <a:gd name="connsiteX9-279" fmla="*/ 426462 w 1290648"/>
                <a:gd name="connsiteY9-280" fmla="*/ 1288295 h 1288295"/>
                <a:gd name="connsiteX10-281" fmla="*/ 98049 w 1290648"/>
                <a:gd name="connsiteY10-282" fmla="*/ 1287921 h 1288295"/>
                <a:gd name="connsiteX11-283" fmla="*/ 0 w 1290648"/>
                <a:gd name="connsiteY11-284" fmla="*/ 1189872 h 1288295"/>
                <a:gd name="connsiteX12-285" fmla="*/ 0 w 1290648"/>
                <a:gd name="connsiteY12-286" fmla="*/ 98049 h 1288295"/>
                <a:gd name="connsiteX0-287" fmla="*/ 0 w 1290648"/>
                <a:gd name="connsiteY0-288" fmla="*/ 98049 h 1288295"/>
                <a:gd name="connsiteX1-289" fmla="*/ 98049 w 1290648"/>
                <a:gd name="connsiteY1-290" fmla="*/ 0 h 1288295"/>
                <a:gd name="connsiteX2-291" fmla="*/ 1192599 w 1290648"/>
                <a:gd name="connsiteY2-292" fmla="*/ 0 h 1288295"/>
                <a:gd name="connsiteX3-293" fmla="*/ 1290648 w 1290648"/>
                <a:gd name="connsiteY3-294" fmla="*/ 98049 h 1288295"/>
                <a:gd name="connsiteX4-295" fmla="*/ 1290648 w 1290648"/>
                <a:gd name="connsiteY4-296" fmla="*/ 1189872 h 1288295"/>
                <a:gd name="connsiteX5-297" fmla="*/ 1192599 w 1290648"/>
                <a:gd name="connsiteY5-298" fmla="*/ 1287921 h 1288295"/>
                <a:gd name="connsiteX6-299" fmla="*/ 857468 w 1290648"/>
                <a:gd name="connsiteY6-300" fmla="*/ 1285914 h 1288295"/>
                <a:gd name="connsiteX7-301" fmla="*/ 814606 w 1290648"/>
                <a:gd name="connsiteY7-302" fmla="*/ 1231145 h 1288295"/>
                <a:gd name="connsiteX8-303" fmla="*/ 459800 w 1290648"/>
                <a:gd name="connsiteY8-304" fmla="*/ 1231145 h 1288295"/>
                <a:gd name="connsiteX9-305" fmla="*/ 426462 w 1290648"/>
                <a:gd name="connsiteY9-306" fmla="*/ 1288295 h 1288295"/>
                <a:gd name="connsiteX10-307" fmla="*/ 98049 w 1290648"/>
                <a:gd name="connsiteY10-308" fmla="*/ 1287921 h 1288295"/>
                <a:gd name="connsiteX11-309" fmla="*/ 0 w 1290648"/>
                <a:gd name="connsiteY11-310" fmla="*/ 1189872 h 1288295"/>
                <a:gd name="connsiteX12-311" fmla="*/ 0 w 1290648"/>
                <a:gd name="connsiteY12-312" fmla="*/ 98049 h 1288295"/>
                <a:gd name="connsiteX0-313" fmla="*/ 0 w 1290648"/>
                <a:gd name="connsiteY0-314" fmla="*/ 98049 h 1288295"/>
                <a:gd name="connsiteX1-315" fmla="*/ 98049 w 1290648"/>
                <a:gd name="connsiteY1-316" fmla="*/ 0 h 1288295"/>
                <a:gd name="connsiteX2-317" fmla="*/ 1192599 w 1290648"/>
                <a:gd name="connsiteY2-318" fmla="*/ 0 h 1288295"/>
                <a:gd name="connsiteX3-319" fmla="*/ 1290648 w 1290648"/>
                <a:gd name="connsiteY3-320" fmla="*/ 98049 h 1288295"/>
                <a:gd name="connsiteX4-321" fmla="*/ 1290648 w 1290648"/>
                <a:gd name="connsiteY4-322" fmla="*/ 1189872 h 1288295"/>
                <a:gd name="connsiteX5-323" fmla="*/ 1192599 w 1290648"/>
                <a:gd name="connsiteY5-324" fmla="*/ 1287921 h 1288295"/>
                <a:gd name="connsiteX6-325" fmla="*/ 857468 w 1290648"/>
                <a:gd name="connsiteY6-326" fmla="*/ 1285914 h 1288295"/>
                <a:gd name="connsiteX7-327" fmla="*/ 814606 w 1290648"/>
                <a:gd name="connsiteY7-328" fmla="*/ 1231145 h 1288295"/>
                <a:gd name="connsiteX8-329" fmla="*/ 459800 w 1290648"/>
                <a:gd name="connsiteY8-330" fmla="*/ 1231145 h 1288295"/>
                <a:gd name="connsiteX9-331" fmla="*/ 426462 w 1290648"/>
                <a:gd name="connsiteY9-332" fmla="*/ 1288295 h 1288295"/>
                <a:gd name="connsiteX10-333" fmla="*/ 98049 w 1290648"/>
                <a:gd name="connsiteY10-334" fmla="*/ 1287921 h 1288295"/>
                <a:gd name="connsiteX11-335" fmla="*/ 0 w 1290648"/>
                <a:gd name="connsiteY11-336" fmla="*/ 1189872 h 1288295"/>
                <a:gd name="connsiteX12-337" fmla="*/ 0 w 1290648"/>
                <a:gd name="connsiteY12-338" fmla="*/ 98049 h 1288295"/>
                <a:gd name="connsiteX0-339" fmla="*/ 0 w 1290648"/>
                <a:gd name="connsiteY0-340" fmla="*/ 98049 h 1290531"/>
                <a:gd name="connsiteX1-341" fmla="*/ 98049 w 1290648"/>
                <a:gd name="connsiteY1-342" fmla="*/ 0 h 1290531"/>
                <a:gd name="connsiteX2-343" fmla="*/ 1192599 w 1290648"/>
                <a:gd name="connsiteY2-344" fmla="*/ 0 h 1290531"/>
                <a:gd name="connsiteX3-345" fmla="*/ 1290648 w 1290648"/>
                <a:gd name="connsiteY3-346" fmla="*/ 98049 h 1290531"/>
                <a:gd name="connsiteX4-347" fmla="*/ 1290648 w 1290648"/>
                <a:gd name="connsiteY4-348" fmla="*/ 1189872 h 1290531"/>
                <a:gd name="connsiteX5-349" fmla="*/ 1192599 w 1290648"/>
                <a:gd name="connsiteY5-350" fmla="*/ 1287921 h 1290531"/>
                <a:gd name="connsiteX6-351" fmla="*/ 857468 w 1290648"/>
                <a:gd name="connsiteY6-352" fmla="*/ 1285914 h 1290531"/>
                <a:gd name="connsiteX7-353" fmla="*/ 800318 w 1290648"/>
                <a:gd name="connsiteY7-354" fmla="*/ 1231145 h 1290531"/>
                <a:gd name="connsiteX8-355" fmla="*/ 459800 w 1290648"/>
                <a:gd name="connsiteY8-356" fmla="*/ 1231145 h 1290531"/>
                <a:gd name="connsiteX9-357" fmla="*/ 426462 w 1290648"/>
                <a:gd name="connsiteY9-358" fmla="*/ 1288295 h 1290531"/>
                <a:gd name="connsiteX10-359" fmla="*/ 98049 w 1290648"/>
                <a:gd name="connsiteY10-360" fmla="*/ 1287921 h 1290531"/>
                <a:gd name="connsiteX11-361" fmla="*/ 0 w 1290648"/>
                <a:gd name="connsiteY11-362" fmla="*/ 1189872 h 1290531"/>
                <a:gd name="connsiteX12-363" fmla="*/ 0 w 1290648"/>
                <a:gd name="connsiteY12-364" fmla="*/ 98049 h 1290531"/>
                <a:gd name="connsiteX0-365" fmla="*/ 0 w 1290648"/>
                <a:gd name="connsiteY0-366" fmla="*/ 98049 h 1290531"/>
                <a:gd name="connsiteX1-367" fmla="*/ 98049 w 1290648"/>
                <a:gd name="connsiteY1-368" fmla="*/ 0 h 1290531"/>
                <a:gd name="connsiteX2-369" fmla="*/ 1192599 w 1290648"/>
                <a:gd name="connsiteY2-370" fmla="*/ 0 h 1290531"/>
                <a:gd name="connsiteX3-371" fmla="*/ 1290648 w 1290648"/>
                <a:gd name="connsiteY3-372" fmla="*/ 98049 h 1290531"/>
                <a:gd name="connsiteX4-373" fmla="*/ 1290648 w 1290648"/>
                <a:gd name="connsiteY4-374" fmla="*/ 1189872 h 1290531"/>
                <a:gd name="connsiteX5-375" fmla="*/ 1192599 w 1290648"/>
                <a:gd name="connsiteY5-376" fmla="*/ 1287921 h 1290531"/>
                <a:gd name="connsiteX6-377" fmla="*/ 857468 w 1290648"/>
                <a:gd name="connsiteY6-378" fmla="*/ 1285914 h 1290531"/>
                <a:gd name="connsiteX7-379" fmla="*/ 800318 w 1290648"/>
                <a:gd name="connsiteY7-380" fmla="*/ 1231145 h 1290531"/>
                <a:gd name="connsiteX8-381" fmla="*/ 459800 w 1290648"/>
                <a:gd name="connsiteY8-382" fmla="*/ 1231145 h 1290531"/>
                <a:gd name="connsiteX9-383" fmla="*/ 426462 w 1290648"/>
                <a:gd name="connsiteY9-384" fmla="*/ 1288295 h 1290531"/>
                <a:gd name="connsiteX10-385" fmla="*/ 98049 w 1290648"/>
                <a:gd name="connsiteY10-386" fmla="*/ 1287921 h 1290531"/>
                <a:gd name="connsiteX11-387" fmla="*/ 0 w 1290648"/>
                <a:gd name="connsiteY11-388" fmla="*/ 1189872 h 1290531"/>
                <a:gd name="connsiteX12-389" fmla="*/ 0 w 1290648"/>
                <a:gd name="connsiteY12-390" fmla="*/ 98049 h 1290531"/>
                <a:gd name="connsiteX0-391" fmla="*/ 0 w 1290648"/>
                <a:gd name="connsiteY0-392" fmla="*/ 98049 h 1290531"/>
                <a:gd name="connsiteX1-393" fmla="*/ 98049 w 1290648"/>
                <a:gd name="connsiteY1-394" fmla="*/ 0 h 1290531"/>
                <a:gd name="connsiteX2-395" fmla="*/ 1192599 w 1290648"/>
                <a:gd name="connsiteY2-396" fmla="*/ 0 h 1290531"/>
                <a:gd name="connsiteX3-397" fmla="*/ 1290648 w 1290648"/>
                <a:gd name="connsiteY3-398" fmla="*/ 98049 h 1290531"/>
                <a:gd name="connsiteX4-399" fmla="*/ 1290648 w 1290648"/>
                <a:gd name="connsiteY4-400" fmla="*/ 1189872 h 1290531"/>
                <a:gd name="connsiteX5-401" fmla="*/ 1192599 w 1290648"/>
                <a:gd name="connsiteY5-402" fmla="*/ 1287921 h 1290531"/>
                <a:gd name="connsiteX6-403" fmla="*/ 857468 w 1290648"/>
                <a:gd name="connsiteY6-404" fmla="*/ 1285914 h 1290531"/>
                <a:gd name="connsiteX7-405" fmla="*/ 800318 w 1290648"/>
                <a:gd name="connsiteY7-406" fmla="*/ 1231145 h 1290531"/>
                <a:gd name="connsiteX8-407" fmla="*/ 459800 w 1290648"/>
                <a:gd name="connsiteY8-408" fmla="*/ 1231145 h 1290531"/>
                <a:gd name="connsiteX9-409" fmla="*/ 426462 w 1290648"/>
                <a:gd name="connsiteY9-410" fmla="*/ 1288295 h 1290531"/>
                <a:gd name="connsiteX10-411" fmla="*/ 98049 w 1290648"/>
                <a:gd name="connsiteY10-412" fmla="*/ 1287921 h 1290531"/>
                <a:gd name="connsiteX11-413" fmla="*/ 0 w 1290648"/>
                <a:gd name="connsiteY11-414" fmla="*/ 1189872 h 1290531"/>
                <a:gd name="connsiteX12-415" fmla="*/ 0 w 1290648"/>
                <a:gd name="connsiteY12-416" fmla="*/ 98049 h 1290531"/>
                <a:gd name="connsiteX0-417" fmla="*/ 0 w 1290648"/>
                <a:gd name="connsiteY0-418" fmla="*/ 98049 h 1290531"/>
                <a:gd name="connsiteX1-419" fmla="*/ 98049 w 1290648"/>
                <a:gd name="connsiteY1-420" fmla="*/ 0 h 1290531"/>
                <a:gd name="connsiteX2-421" fmla="*/ 1192599 w 1290648"/>
                <a:gd name="connsiteY2-422" fmla="*/ 0 h 1290531"/>
                <a:gd name="connsiteX3-423" fmla="*/ 1290648 w 1290648"/>
                <a:gd name="connsiteY3-424" fmla="*/ 98049 h 1290531"/>
                <a:gd name="connsiteX4-425" fmla="*/ 1290648 w 1290648"/>
                <a:gd name="connsiteY4-426" fmla="*/ 1189872 h 1290531"/>
                <a:gd name="connsiteX5-427" fmla="*/ 1192599 w 1290648"/>
                <a:gd name="connsiteY5-428" fmla="*/ 1287921 h 1290531"/>
                <a:gd name="connsiteX6-429" fmla="*/ 857468 w 1290648"/>
                <a:gd name="connsiteY6-430" fmla="*/ 1285914 h 1290531"/>
                <a:gd name="connsiteX7-431" fmla="*/ 778887 w 1290648"/>
                <a:gd name="connsiteY7-432" fmla="*/ 1231145 h 1290531"/>
                <a:gd name="connsiteX8-433" fmla="*/ 459800 w 1290648"/>
                <a:gd name="connsiteY8-434" fmla="*/ 1231145 h 1290531"/>
                <a:gd name="connsiteX9-435" fmla="*/ 426462 w 1290648"/>
                <a:gd name="connsiteY9-436" fmla="*/ 1288295 h 1290531"/>
                <a:gd name="connsiteX10-437" fmla="*/ 98049 w 1290648"/>
                <a:gd name="connsiteY10-438" fmla="*/ 1287921 h 1290531"/>
                <a:gd name="connsiteX11-439" fmla="*/ 0 w 1290648"/>
                <a:gd name="connsiteY11-440" fmla="*/ 1189872 h 1290531"/>
                <a:gd name="connsiteX12-441" fmla="*/ 0 w 1290648"/>
                <a:gd name="connsiteY12-442" fmla="*/ 98049 h 1290531"/>
                <a:gd name="connsiteX0-443" fmla="*/ 0 w 1290648"/>
                <a:gd name="connsiteY0-444" fmla="*/ 98049 h 1290531"/>
                <a:gd name="connsiteX1-445" fmla="*/ 98049 w 1290648"/>
                <a:gd name="connsiteY1-446" fmla="*/ 0 h 1290531"/>
                <a:gd name="connsiteX2-447" fmla="*/ 1192599 w 1290648"/>
                <a:gd name="connsiteY2-448" fmla="*/ 0 h 1290531"/>
                <a:gd name="connsiteX3-449" fmla="*/ 1290648 w 1290648"/>
                <a:gd name="connsiteY3-450" fmla="*/ 98049 h 1290531"/>
                <a:gd name="connsiteX4-451" fmla="*/ 1290648 w 1290648"/>
                <a:gd name="connsiteY4-452" fmla="*/ 1189872 h 1290531"/>
                <a:gd name="connsiteX5-453" fmla="*/ 1192599 w 1290648"/>
                <a:gd name="connsiteY5-454" fmla="*/ 1287921 h 1290531"/>
                <a:gd name="connsiteX6-455" fmla="*/ 857468 w 1290648"/>
                <a:gd name="connsiteY6-456" fmla="*/ 1285914 h 1290531"/>
                <a:gd name="connsiteX7-457" fmla="*/ 778887 w 1290648"/>
                <a:gd name="connsiteY7-458" fmla="*/ 1231145 h 1290531"/>
                <a:gd name="connsiteX8-459" fmla="*/ 500281 w 1290648"/>
                <a:gd name="connsiteY8-460" fmla="*/ 1233527 h 1290531"/>
                <a:gd name="connsiteX9-461" fmla="*/ 426462 w 1290648"/>
                <a:gd name="connsiteY9-462" fmla="*/ 1288295 h 1290531"/>
                <a:gd name="connsiteX10-463" fmla="*/ 98049 w 1290648"/>
                <a:gd name="connsiteY10-464" fmla="*/ 1287921 h 1290531"/>
                <a:gd name="connsiteX11-465" fmla="*/ 0 w 1290648"/>
                <a:gd name="connsiteY11-466" fmla="*/ 1189872 h 1290531"/>
                <a:gd name="connsiteX12-467" fmla="*/ 0 w 1290648"/>
                <a:gd name="connsiteY12-468" fmla="*/ 98049 h 1290531"/>
                <a:gd name="connsiteX0-469" fmla="*/ 0 w 1290648"/>
                <a:gd name="connsiteY0-470" fmla="*/ 98049 h 1290531"/>
                <a:gd name="connsiteX1-471" fmla="*/ 98049 w 1290648"/>
                <a:gd name="connsiteY1-472" fmla="*/ 0 h 1290531"/>
                <a:gd name="connsiteX2-473" fmla="*/ 1192599 w 1290648"/>
                <a:gd name="connsiteY2-474" fmla="*/ 0 h 1290531"/>
                <a:gd name="connsiteX3-475" fmla="*/ 1290648 w 1290648"/>
                <a:gd name="connsiteY3-476" fmla="*/ 98049 h 1290531"/>
                <a:gd name="connsiteX4-477" fmla="*/ 1290648 w 1290648"/>
                <a:gd name="connsiteY4-478" fmla="*/ 1189872 h 1290531"/>
                <a:gd name="connsiteX5-479" fmla="*/ 1192599 w 1290648"/>
                <a:gd name="connsiteY5-480" fmla="*/ 1287921 h 1290531"/>
                <a:gd name="connsiteX6-481" fmla="*/ 857468 w 1290648"/>
                <a:gd name="connsiteY6-482" fmla="*/ 1285914 h 1290531"/>
                <a:gd name="connsiteX7-483" fmla="*/ 778887 w 1290648"/>
                <a:gd name="connsiteY7-484" fmla="*/ 1231145 h 1290531"/>
                <a:gd name="connsiteX8-485" fmla="*/ 500281 w 1290648"/>
                <a:gd name="connsiteY8-486" fmla="*/ 1233527 h 1290531"/>
                <a:gd name="connsiteX9-487" fmla="*/ 426462 w 1290648"/>
                <a:gd name="connsiteY9-488" fmla="*/ 1288295 h 1290531"/>
                <a:gd name="connsiteX10-489" fmla="*/ 98049 w 1290648"/>
                <a:gd name="connsiteY10-490" fmla="*/ 1287921 h 1290531"/>
                <a:gd name="connsiteX11-491" fmla="*/ 0 w 1290648"/>
                <a:gd name="connsiteY11-492" fmla="*/ 1189872 h 1290531"/>
                <a:gd name="connsiteX12-493" fmla="*/ 0 w 1290648"/>
                <a:gd name="connsiteY12-494" fmla="*/ 98049 h 1290531"/>
                <a:gd name="connsiteX0-495" fmla="*/ 0 w 1290648"/>
                <a:gd name="connsiteY0-496" fmla="*/ 98049 h 1290531"/>
                <a:gd name="connsiteX1-497" fmla="*/ 98049 w 1290648"/>
                <a:gd name="connsiteY1-498" fmla="*/ 0 h 1290531"/>
                <a:gd name="connsiteX2-499" fmla="*/ 1192599 w 1290648"/>
                <a:gd name="connsiteY2-500" fmla="*/ 0 h 1290531"/>
                <a:gd name="connsiteX3-501" fmla="*/ 1290648 w 1290648"/>
                <a:gd name="connsiteY3-502" fmla="*/ 98049 h 1290531"/>
                <a:gd name="connsiteX4-503" fmla="*/ 1290648 w 1290648"/>
                <a:gd name="connsiteY4-504" fmla="*/ 1189872 h 1290531"/>
                <a:gd name="connsiteX5-505" fmla="*/ 1192599 w 1290648"/>
                <a:gd name="connsiteY5-506" fmla="*/ 1287921 h 1290531"/>
                <a:gd name="connsiteX6-507" fmla="*/ 857468 w 1290648"/>
                <a:gd name="connsiteY6-508" fmla="*/ 1285914 h 1290531"/>
                <a:gd name="connsiteX7-509" fmla="*/ 778887 w 1290648"/>
                <a:gd name="connsiteY7-510" fmla="*/ 1231145 h 1290531"/>
                <a:gd name="connsiteX8-511" fmla="*/ 500281 w 1290648"/>
                <a:gd name="connsiteY8-512" fmla="*/ 1233527 h 1290531"/>
                <a:gd name="connsiteX9-513" fmla="*/ 426462 w 1290648"/>
                <a:gd name="connsiteY9-514" fmla="*/ 1288295 h 1290531"/>
                <a:gd name="connsiteX10-515" fmla="*/ 98049 w 1290648"/>
                <a:gd name="connsiteY10-516" fmla="*/ 1287921 h 1290531"/>
                <a:gd name="connsiteX11-517" fmla="*/ 0 w 1290648"/>
                <a:gd name="connsiteY11-518" fmla="*/ 1189872 h 1290531"/>
                <a:gd name="connsiteX12-519" fmla="*/ 0 w 1290648"/>
                <a:gd name="connsiteY12-520" fmla="*/ 98049 h 1290531"/>
                <a:gd name="connsiteX0-521" fmla="*/ 0 w 1290648"/>
                <a:gd name="connsiteY0-522" fmla="*/ 98049 h 1290531"/>
                <a:gd name="connsiteX1-523" fmla="*/ 98049 w 1290648"/>
                <a:gd name="connsiteY1-524" fmla="*/ 0 h 1290531"/>
                <a:gd name="connsiteX2-525" fmla="*/ 1192599 w 1290648"/>
                <a:gd name="connsiteY2-526" fmla="*/ 0 h 1290531"/>
                <a:gd name="connsiteX3-527" fmla="*/ 1290648 w 1290648"/>
                <a:gd name="connsiteY3-528" fmla="*/ 98049 h 1290531"/>
                <a:gd name="connsiteX4-529" fmla="*/ 1290648 w 1290648"/>
                <a:gd name="connsiteY4-530" fmla="*/ 1189872 h 1290531"/>
                <a:gd name="connsiteX5-531" fmla="*/ 1192599 w 1290648"/>
                <a:gd name="connsiteY5-532" fmla="*/ 1287921 h 1290531"/>
                <a:gd name="connsiteX6-533" fmla="*/ 857468 w 1290648"/>
                <a:gd name="connsiteY6-534" fmla="*/ 1285914 h 1290531"/>
                <a:gd name="connsiteX7-535" fmla="*/ 778887 w 1290648"/>
                <a:gd name="connsiteY7-536" fmla="*/ 1231145 h 1290531"/>
                <a:gd name="connsiteX8-537" fmla="*/ 505043 w 1290648"/>
                <a:gd name="connsiteY8-538" fmla="*/ 1231146 h 1290531"/>
                <a:gd name="connsiteX9-539" fmla="*/ 426462 w 1290648"/>
                <a:gd name="connsiteY9-540" fmla="*/ 1288295 h 1290531"/>
                <a:gd name="connsiteX10-541" fmla="*/ 98049 w 1290648"/>
                <a:gd name="connsiteY10-542" fmla="*/ 1287921 h 1290531"/>
                <a:gd name="connsiteX11-543" fmla="*/ 0 w 1290648"/>
                <a:gd name="connsiteY11-544" fmla="*/ 1189872 h 1290531"/>
                <a:gd name="connsiteX12-545" fmla="*/ 0 w 1290648"/>
                <a:gd name="connsiteY12-546" fmla="*/ 98049 h 1290531"/>
                <a:gd name="connsiteX0-547" fmla="*/ 0 w 1290648"/>
                <a:gd name="connsiteY0-548" fmla="*/ 98049 h 1290531"/>
                <a:gd name="connsiteX1-549" fmla="*/ 98049 w 1290648"/>
                <a:gd name="connsiteY1-550" fmla="*/ 0 h 1290531"/>
                <a:gd name="connsiteX2-551" fmla="*/ 1192599 w 1290648"/>
                <a:gd name="connsiteY2-552" fmla="*/ 0 h 1290531"/>
                <a:gd name="connsiteX3-553" fmla="*/ 1290648 w 1290648"/>
                <a:gd name="connsiteY3-554" fmla="*/ 98049 h 1290531"/>
                <a:gd name="connsiteX4-555" fmla="*/ 1290648 w 1290648"/>
                <a:gd name="connsiteY4-556" fmla="*/ 1189872 h 1290531"/>
                <a:gd name="connsiteX5-557" fmla="*/ 1192599 w 1290648"/>
                <a:gd name="connsiteY5-558" fmla="*/ 1287921 h 1290531"/>
                <a:gd name="connsiteX6-559" fmla="*/ 857468 w 1290648"/>
                <a:gd name="connsiteY6-560" fmla="*/ 1285914 h 1290531"/>
                <a:gd name="connsiteX7-561" fmla="*/ 778887 w 1290648"/>
                <a:gd name="connsiteY7-562" fmla="*/ 1231145 h 1290531"/>
                <a:gd name="connsiteX8-563" fmla="*/ 505043 w 1290648"/>
                <a:gd name="connsiteY8-564" fmla="*/ 1231146 h 1290531"/>
                <a:gd name="connsiteX9-565" fmla="*/ 426462 w 1290648"/>
                <a:gd name="connsiteY9-566" fmla="*/ 1288295 h 1290531"/>
                <a:gd name="connsiteX10-567" fmla="*/ 98049 w 1290648"/>
                <a:gd name="connsiteY10-568" fmla="*/ 1287921 h 1290531"/>
                <a:gd name="connsiteX11-569" fmla="*/ 0 w 1290648"/>
                <a:gd name="connsiteY11-570" fmla="*/ 1189872 h 1290531"/>
                <a:gd name="connsiteX12-571" fmla="*/ 0 w 1290648"/>
                <a:gd name="connsiteY12-572" fmla="*/ 98049 h 1290531"/>
                <a:gd name="connsiteX0-573" fmla="*/ 0 w 1290648"/>
                <a:gd name="connsiteY0-574" fmla="*/ 98049 h 1290531"/>
                <a:gd name="connsiteX1-575" fmla="*/ 98049 w 1290648"/>
                <a:gd name="connsiteY1-576" fmla="*/ 0 h 1290531"/>
                <a:gd name="connsiteX2-577" fmla="*/ 1192599 w 1290648"/>
                <a:gd name="connsiteY2-578" fmla="*/ 0 h 1290531"/>
                <a:gd name="connsiteX3-579" fmla="*/ 1290648 w 1290648"/>
                <a:gd name="connsiteY3-580" fmla="*/ 98049 h 1290531"/>
                <a:gd name="connsiteX4-581" fmla="*/ 1290648 w 1290648"/>
                <a:gd name="connsiteY4-582" fmla="*/ 1189872 h 1290531"/>
                <a:gd name="connsiteX5-583" fmla="*/ 1192599 w 1290648"/>
                <a:gd name="connsiteY5-584" fmla="*/ 1287921 h 1290531"/>
                <a:gd name="connsiteX6-585" fmla="*/ 857468 w 1290648"/>
                <a:gd name="connsiteY6-586" fmla="*/ 1285914 h 1290531"/>
                <a:gd name="connsiteX7-587" fmla="*/ 778887 w 1290648"/>
                <a:gd name="connsiteY7-588" fmla="*/ 1231145 h 1290531"/>
                <a:gd name="connsiteX8-589" fmla="*/ 505043 w 1290648"/>
                <a:gd name="connsiteY8-590" fmla="*/ 1231146 h 1290531"/>
                <a:gd name="connsiteX9-591" fmla="*/ 426462 w 1290648"/>
                <a:gd name="connsiteY9-592" fmla="*/ 1288295 h 1290531"/>
                <a:gd name="connsiteX10-593" fmla="*/ 98049 w 1290648"/>
                <a:gd name="connsiteY10-594" fmla="*/ 1287921 h 1290531"/>
                <a:gd name="connsiteX11-595" fmla="*/ 0 w 1290648"/>
                <a:gd name="connsiteY11-596" fmla="*/ 1189872 h 1290531"/>
                <a:gd name="connsiteX12-597" fmla="*/ 0 w 1290648"/>
                <a:gd name="connsiteY12-598" fmla="*/ 98049 h 1290531"/>
                <a:gd name="connsiteX0-599" fmla="*/ 0 w 1290648"/>
                <a:gd name="connsiteY0-600" fmla="*/ 98049 h 1290531"/>
                <a:gd name="connsiteX1-601" fmla="*/ 98049 w 1290648"/>
                <a:gd name="connsiteY1-602" fmla="*/ 0 h 1290531"/>
                <a:gd name="connsiteX2-603" fmla="*/ 1192599 w 1290648"/>
                <a:gd name="connsiteY2-604" fmla="*/ 0 h 1290531"/>
                <a:gd name="connsiteX3-605" fmla="*/ 1290648 w 1290648"/>
                <a:gd name="connsiteY3-606" fmla="*/ 98049 h 1290531"/>
                <a:gd name="connsiteX4-607" fmla="*/ 1290648 w 1290648"/>
                <a:gd name="connsiteY4-608" fmla="*/ 1189872 h 1290531"/>
                <a:gd name="connsiteX5-609" fmla="*/ 1192599 w 1290648"/>
                <a:gd name="connsiteY5-610" fmla="*/ 1287921 h 1290531"/>
                <a:gd name="connsiteX6-611" fmla="*/ 857468 w 1290648"/>
                <a:gd name="connsiteY6-612" fmla="*/ 1285914 h 1290531"/>
                <a:gd name="connsiteX7-613" fmla="*/ 778887 w 1290648"/>
                <a:gd name="connsiteY7-614" fmla="*/ 1231145 h 1290531"/>
                <a:gd name="connsiteX8-615" fmla="*/ 505043 w 1290648"/>
                <a:gd name="connsiteY8-616" fmla="*/ 1231146 h 1290531"/>
                <a:gd name="connsiteX9-617" fmla="*/ 426462 w 1290648"/>
                <a:gd name="connsiteY9-618" fmla="*/ 1288295 h 1290531"/>
                <a:gd name="connsiteX10-619" fmla="*/ 98049 w 1290648"/>
                <a:gd name="connsiteY10-620" fmla="*/ 1287921 h 1290531"/>
                <a:gd name="connsiteX11-621" fmla="*/ 0 w 1290648"/>
                <a:gd name="connsiteY11-622" fmla="*/ 1189872 h 1290531"/>
                <a:gd name="connsiteX12-623" fmla="*/ 0 w 1290648"/>
                <a:gd name="connsiteY12-624" fmla="*/ 98049 h 1290531"/>
                <a:gd name="connsiteX0-625" fmla="*/ 0 w 1290648"/>
                <a:gd name="connsiteY0-626" fmla="*/ 98049 h 1290531"/>
                <a:gd name="connsiteX1-627" fmla="*/ 98049 w 1290648"/>
                <a:gd name="connsiteY1-628" fmla="*/ 0 h 1290531"/>
                <a:gd name="connsiteX2-629" fmla="*/ 1192599 w 1290648"/>
                <a:gd name="connsiteY2-630" fmla="*/ 0 h 1290531"/>
                <a:gd name="connsiteX3-631" fmla="*/ 1290648 w 1290648"/>
                <a:gd name="connsiteY3-632" fmla="*/ 98049 h 1290531"/>
                <a:gd name="connsiteX4-633" fmla="*/ 1290648 w 1290648"/>
                <a:gd name="connsiteY4-634" fmla="*/ 1189872 h 1290531"/>
                <a:gd name="connsiteX5-635" fmla="*/ 1192599 w 1290648"/>
                <a:gd name="connsiteY5-636" fmla="*/ 1287921 h 1290531"/>
                <a:gd name="connsiteX6-637" fmla="*/ 857468 w 1290648"/>
                <a:gd name="connsiteY6-638" fmla="*/ 1285914 h 1290531"/>
                <a:gd name="connsiteX7-639" fmla="*/ 778887 w 1290648"/>
                <a:gd name="connsiteY7-640" fmla="*/ 1231145 h 1290531"/>
                <a:gd name="connsiteX8-641" fmla="*/ 519331 w 1290648"/>
                <a:gd name="connsiteY8-642" fmla="*/ 1238290 h 1290531"/>
                <a:gd name="connsiteX9-643" fmla="*/ 426462 w 1290648"/>
                <a:gd name="connsiteY9-644" fmla="*/ 1288295 h 1290531"/>
                <a:gd name="connsiteX10-645" fmla="*/ 98049 w 1290648"/>
                <a:gd name="connsiteY10-646" fmla="*/ 1287921 h 1290531"/>
                <a:gd name="connsiteX11-647" fmla="*/ 0 w 1290648"/>
                <a:gd name="connsiteY11-648" fmla="*/ 1189872 h 1290531"/>
                <a:gd name="connsiteX12-649" fmla="*/ 0 w 1290648"/>
                <a:gd name="connsiteY12-650" fmla="*/ 98049 h 1290531"/>
                <a:gd name="connsiteX0-651" fmla="*/ 0 w 1290648"/>
                <a:gd name="connsiteY0-652" fmla="*/ 98049 h 1290531"/>
                <a:gd name="connsiteX1-653" fmla="*/ 98049 w 1290648"/>
                <a:gd name="connsiteY1-654" fmla="*/ 0 h 1290531"/>
                <a:gd name="connsiteX2-655" fmla="*/ 1192599 w 1290648"/>
                <a:gd name="connsiteY2-656" fmla="*/ 0 h 1290531"/>
                <a:gd name="connsiteX3-657" fmla="*/ 1290648 w 1290648"/>
                <a:gd name="connsiteY3-658" fmla="*/ 98049 h 1290531"/>
                <a:gd name="connsiteX4-659" fmla="*/ 1290648 w 1290648"/>
                <a:gd name="connsiteY4-660" fmla="*/ 1189872 h 1290531"/>
                <a:gd name="connsiteX5-661" fmla="*/ 1192599 w 1290648"/>
                <a:gd name="connsiteY5-662" fmla="*/ 1287921 h 1290531"/>
                <a:gd name="connsiteX6-663" fmla="*/ 857468 w 1290648"/>
                <a:gd name="connsiteY6-664" fmla="*/ 1285914 h 1290531"/>
                <a:gd name="connsiteX7-665" fmla="*/ 778887 w 1290648"/>
                <a:gd name="connsiteY7-666" fmla="*/ 1231145 h 1290531"/>
                <a:gd name="connsiteX8-667" fmla="*/ 426462 w 1290648"/>
                <a:gd name="connsiteY8-668" fmla="*/ 1288295 h 1290531"/>
                <a:gd name="connsiteX9-669" fmla="*/ 98049 w 1290648"/>
                <a:gd name="connsiteY9-670" fmla="*/ 1287921 h 1290531"/>
                <a:gd name="connsiteX10-671" fmla="*/ 0 w 1290648"/>
                <a:gd name="connsiteY10-672" fmla="*/ 1189872 h 1290531"/>
                <a:gd name="connsiteX11-673" fmla="*/ 0 w 1290648"/>
                <a:gd name="connsiteY11-674" fmla="*/ 98049 h 1290531"/>
                <a:gd name="connsiteX0-675" fmla="*/ 0 w 1290648"/>
                <a:gd name="connsiteY0-676" fmla="*/ 98049 h 1290531"/>
                <a:gd name="connsiteX1-677" fmla="*/ 98049 w 1290648"/>
                <a:gd name="connsiteY1-678" fmla="*/ 0 h 1290531"/>
                <a:gd name="connsiteX2-679" fmla="*/ 1192599 w 1290648"/>
                <a:gd name="connsiteY2-680" fmla="*/ 0 h 1290531"/>
                <a:gd name="connsiteX3-681" fmla="*/ 1290648 w 1290648"/>
                <a:gd name="connsiteY3-682" fmla="*/ 98049 h 1290531"/>
                <a:gd name="connsiteX4-683" fmla="*/ 1290648 w 1290648"/>
                <a:gd name="connsiteY4-684" fmla="*/ 1189872 h 1290531"/>
                <a:gd name="connsiteX5-685" fmla="*/ 1192599 w 1290648"/>
                <a:gd name="connsiteY5-686" fmla="*/ 1287921 h 1290531"/>
                <a:gd name="connsiteX6-687" fmla="*/ 857468 w 1290648"/>
                <a:gd name="connsiteY6-688" fmla="*/ 1285914 h 1290531"/>
                <a:gd name="connsiteX7-689" fmla="*/ 778887 w 1290648"/>
                <a:gd name="connsiteY7-690" fmla="*/ 1231145 h 1290531"/>
                <a:gd name="connsiteX8-691" fmla="*/ 509806 w 1290648"/>
                <a:gd name="connsiteY8-692" fmla="*/ 1233526 h 1290531"/>
                <a:gd name="connsiteX9-693" fmla="*/ 426462 w 1290648"/>
                <a:gd name="connsiteY9-694" fmla="*/ 1288295 h 1290531"/>
                <a:gd name="connsiteX10-695" fmla="*/ 98049 w 1290648"/>
                <a:gd name="connsiteY10-696" fmla="*/ 1287921 h 1290531"/>
                <a:gd name="connsiteX11-697" fmla="*/ 0 w 1290648"/>
                <a:gd name="connsiteY11-698" fmla="*/ 1189872 h 1290531"/>
                <a:gd name="connsiteX12-699" fmla="*/ 0 w 1290648"/>
                <a:gd name="connsiteY12-700" fmla="*/ 98049 h 1290531"/>
                <a:gd name="connsiteX0-701" fmla="*/ 0 w 1290648"/>
                <a:gd name="connsiteY0-702" fmla="*/ 98049 h 1290531"/>
                <a:gd name="connsiteX1-703" fmla="*/ 98049 w 1290648"/>
                <a:gd name="connsiteY1-704" fmla="*/ 0 h 1290531"/>
                <a:gd name="connsiteX2-705" fmla="*/ 1192599 w 1290648"/>
                <a:gd name="connsiteY2-706" fmla="*/ 0 h 1290531"/>
                <a:gd name="connsiteX3-707" fmla="*/ 1290648 w 1290648"/>
                <a:gd name="connsiteY3-708" fmla="*/ 98049 h 1290531"/>
                <a:gd name="connsiteX4-709" fmla="*/ 1290648 w 1290648"/>
                <a:gd name="connsiteY4-710" fmla="*/ 1189872 h 1290531"/>
                <a:gd name="connsiteX5-711" fmla="*/ 1192599 w 1290648"/>
                <a:gd name="connsiteY5-712" fmla="*/ 1287921 h 1290531"/>
                <a:gd name="connsiteX6-713" fmla="*/ 857468 w 1290648"/>
                <a:gd name="connsiteY6-714" fmla="*/ 1285914 h 1290531"/>
                <a:gd name="connsiteX7-715" fmla="*/ 778887 w 1290648"/>
                <a:gd name="connsiteY7-716" fmla="*/ 1231145 h 1290531"/>
                <a:gd name="connsiteX8-717" fmla="*/ 509806 w 1290648"/>
                <a:gd name="connsiteY8-718" fmla="*/ 1233526 h 1290531"/>
                <a:gd name="connsiteX9-719" fmla="*/ 426462 w 1290648"/>
                <a:gd name="connsiteY9-720" fmla="*/ 1288295 h 1290531"/>
                <a:gd name="connsiteX10-721" fmla="*/ 98049 w 1290648"/>
                <a:gd name="connsiteY10-722" fmla="*/ 1287921 h 1290531"/>
                <a:gd name="connsiteX11-723" fmla="*/ 0 w 1290648"/>
                <a:gd name="connsiteY11-724" fmla="*/ 1189872 h 1290531"/>
                <a:gd name="connsiteX12-725" fmla="*/ 0 w 1290648"/>
                <a:gd name="connsiteY12-726" fmla="*/ 98049 h 1290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105" y="connsiteY11-106"/>
                </a:cxn>
                <a:cxn ang="0">
                  <a:pos x="connsiteX12-155" y="connsiteY12-156"/>
                </a:cxn>
              </a:cxnLst>
              <a:rect l="l" t="t" r="r" b="b"/>
              <a:pathLst>
                <a:path w="1290648" h="1290531">
                  <a:moveTo>
                    <a:pt x="0" y="98049"/>
                  </a:moveTo>
                  <a:cubicBezTo>
                    <a:pt x="0" y="43898"/>
                    <a:pt x="43898" y="0"/>
                    <a:pt x="98049" y="0"/>
                  </a:cubicBezTo>
                  <a:lnTo>
                    <a:pt x="1192599" y="0"/>
                  </a:lnTo>
                  <a:cubicBezTo>
                    <a:pt x="1246750" y="0"/>
                    <a:pt x="1290648" y="43898"/>
                    <a:pt x="1290648" y="98049"/>
                  </a:cubicBezTo>
                  <a:lnTo>
                    <a:pt x="1290648" y="1189872"/>
                  </a:lnTo>
                  <a:cubicBezTo>
                    <a:pt x="1290648" y="1244023"/>
                    <a:pt x="1246750" y="1287921"/>
                    <a:pt x="1192599" y="1287921"/>
                  </a:cubicBezTo>
                  <a:cubicBezTo>
                    <a:pt x="1080889" y="1287252"/>
                    <a:pt x="926420" y="1295377"/>
                    <a:pt x="857468" y="1285914"/>
                  </a:cubicBezTo>
                  <a:cubicBezTo>
                    <a:pt x="788516" y="1276451"/>
                    <a:pt x="836831" y="1239876"/>
                    <a:pt x="778887" y="1231145"/>
                  </a:cubicBezTo>
                  <a:cubicBezTo>
                    <a:pt x="720943" y="1222414"/>
                    <a:pt x="568544" y="1224001"/>
                    <a:pt x="509806" y="1233526"/>
                  </a:cubicBezTo>
                  <a:cubicBezTo>
                    <a:pt x="451069" y="1233526"/>
                    <a:pt x="499454" y="1285579"/>
                    <a:pt x="426462" y="1288295"/>
                  </a:cubicBezTo>
                  <a:lnTo>
                    <a:pt x="98049" y="1287921"/>
                  </a:lnTo>
                  <a:cubicBezTo>
                    <a:pt x="43898" y="1287921"/>
                    <a:pt x="0" y="1244023"/>
                    <a:pt x="0" y="1189872"/>
                  </a:cubicBezTo>
                  <a:lnTo>
                    <a:pt x="0" y="98049"/>
                  </a:lnTo>
                  <a:close/>
                </a:path>
              </a:pathLst>
            </a:custGeom>
            <a:solidFill>
              <a:schemeClr val="bg2">
                <a:lumMod val="75000"/>
              </a:schemeClr>
            </a:solidFill>
          </p:spPr>
          <p:txBody>
            <a:bodyPr wrap="square" rtlCol="0" anchor="ctr" anchorCtr="0">
              <a:noAutofit/>
            </a:bodyPr>
            <a:lstStyle/>
            <a:p>
              <a:pPr algn="ctr"/>
              <a:endParaRPr lang="en-US" sz="1100" dirty="0" err="1">
                <a:solidFill>
                  <a:schemeClr val="bg1"/>
                </a:solidFill>
                <a:cs typeface="Arial" panose="020B0604020202020204"/>
              </a:endParaRPr>
            </a:p>
          </p:txBody>
        </p:sp>
        <p:sp>
          <p:nvSpPr>
            <p:cNvPr id="129" name="Rounded Rectangle 128"/>
            <p:cNvSpPr/>
            <p:nvPr/>
          </p:nvSpPr>
          <p:spPr bwMode="gray">
            <a:xfrm>
              <a:off x="2329246" y="3285028"/>
              <a:ext cx="997934" cy="997934"/>
            </a:xfrm>
            <a:prstGeom prst="roundRect">
              <a:avLst>
                <a:gd name="adj" fmla="val 6638"/>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30" name="Right Triangle 129"/>
            <p:cNvSpPr/>
            <p:nvPr/>
          </p:nvSpPr>
          <p:spPr bwMode="gray">
            <a:xfrm>
              <a:off x="2175607" y="4302851"/>
              <a:ext cx="138672" cy="122594"/>
            </a:xfrm>
            <a:prstGeom prst="rtTriangle">
              <a:avLst/>
            </a:prstGeom>
            <a:solidFill>
              <a:schemeClr val="bg1">
                <a:lumMod val="95000"/>
              </a:schemeClr>
            </a:solid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nvGrpSpPr>
            <p:cNvPr id="131" name="Group 130"/>
            <p:cNvGrpSpPr/>
            <p:nvPr/>
          </p:nvGrpSpPr>
          <p:grpSpPr>
            <a:xfrm>
              <a:off x="2241846" y="3014619"/>
              <a:ext cx="1150485" cy="88005"/>
              <a:chOff x="2620824" y="4036835"/>
              <a:chExt cx="1363166" cy="104274"/>
            </a:xfrm>
            <a:solidFill>
              <a:schemeClr val="tx1"/>
            </a:solidFill>
          </p:grpSpPr>
          <p:sp>
            <p:nvSpPr>
              <p:cNvPr id="197" name="Rectangle 196"/>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98" name="Rectangle 197"/>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99" name="Rectangle 198"/>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0" name="Rectangle 199"/>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1" name="Rectangle 200"/>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2" name="Rectangle 201"/>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3" name="Rectangle 202"/>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4" name="Rectangle 203"/>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5" name="Rectangle 204"/>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6" name="Rectangle 205"/>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207" name="Rectangle 206"/>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132" name="Group 131"/>
            <p:cNvGrpSpPr/>
            <p:nvPr/>
          </p:nvGrpSpPr>
          <p:grpSpPr>
            <a:xfrm>
              <a:off x="2241846" y="4467687"/>
              <a:ext cx="1150485" cy="88005"/>
              <a:chOff x="2620824" y="4036835"/>
              <a:chExt cx="1363166" cy="104274"/>
            </a:xfrm>
            <a:solidFill>
              <a:schemeClr val="tx1"/>
            </a:solidFill>
          </p:grpSpPr>
          <p:sp>
            <p:nvSpPr>
              <p:cNvPr id="186" name="Rectangle 185"/>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87" name="Rectangle 186"/>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88" name="Rectangle 187"/>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89" name="Rectangle 188"/>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90" name="Rectangle 189"/>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91" name="Rectangle 190"/>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92" name="Rectangle 191"/>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93" name="Rectangle 192"/>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94" name="Rectangle 193"/>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95" name="Rectangle 194"/>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96" name="Rectangle 195"/>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134" name="Group 133"/>
            <p:cNvGrpSpPr/>
            <p:nvPr/>
          </p:nvGrpSpPr>
          <p:grpSpPr>
            <a:xfrm rot="16200000">
              <a:off x="2241846" y="3014622"/>
              <a:ext cx="1150485" cy="1541073"/>
              <a:chOff x="2620824" y="4018547"/>
              <a:chExt cx="1363166" cy="1825959"/>
            </a:xfrm>
            <a:solidFill>
              <a:schemeClr val="tx1"/>
            </a:solidFill>
          </p:grpSpPr>
          <p:grpSp>
            <p:nvGrpSpPr>
              <p:cNvPr id="135" name="Group 134"/>
              <p:cNvGrpSpPr/>
              <p:nvPr/>
            </p:nvGrpSpPr>
            <p:grpSpPr>
              <a:xfrm>
                <a:off x="2620824" y="4018547"/>
                <a:ext cx="1363166" cy="104274"/>
                <a:chOff x="2620824" y="4036835"/>
                <a:chExt cx="1363166" cy="104274"/>
              </a:xfrm>
              <a:grpFill/>
            </p:grpSpPr>
            <p:sp>
              <p:nvSpPr>
                <p:cNvPr id="171" name="Rectangle 170"/>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72" name="Rectangle 171"/>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73" name="Rectangle 172"/>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74" name="Rectangle 173"/>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75" name="Rectangle 174"/>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77" name="Rectangle 176"/>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79" name="Rectangle 178"/>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81" name="Rectangle 180"/>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82" name="Rectangle 181"/>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83" name="Rectangle 182"/>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84" name="Rectangle 183"/>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nvGrpSpPr>
              <p:cNvPr id="136" name="Group 135"/>
              <p:cNvGrpSpPr/>
              <p:nvPr/>
            </p:nvGrpSpPr>
            <p:grpSpPr>
              <a:xfrm>
                <a:off x="2620824" y="5740232"/>
                <a:ext cx="1363166" cy="104274"/>
                <a:chOff x="2620824" y="4036835"/>
                <a:chExt cx="1363166" cy="104274"/>
              </a:xfrm>
              <a:grpFill/>
            </p:grpSpPr>
            <p:sp>
              <p:nvSpPr>
                <p:cNvPr id="137" name="Rectangle 136"/>
                <p:cNvSpPr/>
                <p:nvPr/>
              </p:nvSpPr>
              <p:spPr bwMode="gray">
                <a:xfrm>
                  <a:off x="2620824"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39" name="Rectangle 138"/>
                <p:cNvSpPr/>
                <p:nvPr/>
              </p:nvSpPr>
              <p:spPr bwMode="gray">
                <a:xfrm>
                  <a:off x="2748317"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0" name="Rectangle 139"/>
                <p:cNvSpPr/>
                <p:nvPr/>
              </p:nvSpPr>
              <p:spPr bwMode="gray">
                <a:xfrm>
                  <a:off x="2875810"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1" name="Rectangle 140"/>
                <p:cNvSpPr/>
                <p:nvPr/>
              </p:nvSpPr>
              <p:spPr bwMode="gray">
                <a:xfrm>
                  <a:off x="3003303"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2" name="Rectangle 141"/>
                <p:cNvSpPr/>
                <p:nvPr/>
              </p:nvSpPr>
              <p:spPr bwMode="gray">
                <a:xfrm>
                  <a:off x="3130796"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4" name="Rectangle 143"/>
                <p:cNvSpPr/>
                <p:nvPr/>
              </p:nvSpPr>
              <p:spPr bwMode="gray">
                <a:xfrm>
                  <a:off x="3258289"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5" name="Rectangle 144"/>
                <p:cNvSpPr/>
                <p:nvPr/>
              </p:nvSpPr>
              <p:spPr bwMode="gray">
                <a:xfrm>
                  <a:off x="3385782"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6" name="Rectangle 145"/>
                <p:cNvSpPr/>
                <p:nvPr/>
              </p:nvSpPr>
              <p:spPr bwMode="gray">
                <a:xfrm>
                  <a:off x="3513275"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7" name="Rectangle 146"/>
                <p:cNvSpPr/>
                <p:nvPr/>
              </p:nvSpPr>
              <p:spPr bwMode="gray">
                <a:xfrm>
                  <a:off x="364076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49" name="Rectangle 148"/>
                <p:cNvSpPr/>
                <p:nvPr/>
              </p:nvSpPr>
              <p:spPr bwMode="gray">
                <a:xfrm>
                  <a:off x="3768261"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sp>
              <p:nvSpPr>
                <p:cNvPr id="150" name="Rectangle 149"/>
                <p:cNvSpPr/>
                <p:nvPr/>
              </p:nvSpPr>
              <p:spPr bwMode="gray">
                <a:xfrm>
                  <a:off x="3895758" y="4036835"/>
                  <a:ext cx="88232" cy="104274"/>
                </a:xfrm>
                <a:prstGeom prst="rect">
                  <a:avLst/>
                </a:prstGeom>
                <a:grpFill/>
                <a:ln w="635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grpSp>
        </p:grpSp>
      </p:grpSp>
      <p:sp>
        <p:nvSpPr>
          <p:cNvPr id="151" name="Freeform 59"/>
          <p:cNvSpPr/>
          <p:nvPr/>
        </p:nvSpPr>
        <p:spPr>
          <a:xfrm rot="5400000">
            <a:off x="2884928"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sz="900" dirty="0">
                <a:solidFill>
                  <a:srgbClr val="000000"/>
                </a:solidFill>
                <a:latin typeface="+mj-lt"/>
                <a:cs typeface="Times New Roman" panose="02020603050405020304" pitchFamily="18" charset="0"/>
              </a:rPr>
              <a:t>Hybrid Data</a:t>
            </a:r>
            <a:br>
              <a:rPr lang="en-US" sz="900" dirty="0">
                <a:solidFill>
                  <a:srgbClr val="000000"/>
                </a:solidFill>
                <a:latin typeface="+mj-lt"/>
                <a:cs typeface="Times New Roman" panose="02020603050405020304" pitchFamily="18" charset="0"/>
              </a:rPr>
            </a:br>
            <a:r>
              <a:rPr lang="en-US" sz="900" dirty="0">
                <a:solidFill>
                  <a:srgbClr val="000000"/>
                </a:solidFill>
                <a:latin typeface="+mj-lt"/>
                <a:cs typeface="Times New Roman" panose="02020603050405020304" pitchFamily="18" charset="0"/>
              </a:rPr>
              <a:t>Analytic</a:t>
            </a:r>
            <a:br>
              <a:rPr lang="en-US" sz="900" dirty="0">
                <a:solidFill>
                  <a:srgbClr val="000000"/>
                </a:solidFill>
                <a:latin typeface="+mj-lt"/>
                <a:cs typeface="Times New Roman" panose="02020603050405020304" pitchFamily="18" charset="0"/>
              </a:rPr>
            </a:br>
            <a:r>
              <a:rPr lang="en-US" sz="900" dirty="0">
                <a:solidFill>
                  <a:srgbClr val="000000"/>
                </a:solidFill>
                <a:latin typeface="+mj-lt"/>
                <a:cs typeface="Times New Roman" panose="02020603050405020304" pitchFamily="18" charset="0"/>
              </a:rPr>
              <a:t>Application</a:t>
            </a:r>
            <a:endParaRPr lang="en-US" sz="900" dirty="0">
              <a:solidFill>
                <a:srgbClr val="000000"/>
              </a:solidFill>
              <a:latin typeface="+mj-lt"/>
              <a:cs typeface="Times New Roman" panose="02020603050405020304" pitchFamily="18" charset="0"/>
            </a:endParaRPr>
          </a:p>
        </p:txBody>
      </p:sp>
      <p:sp>
        <p:nvSpPr>
          <p:cNvPr id="153" name="Freeform 62"/>
          <p:cNvSpPr/>
          <p:nvPr/>
        </p:nvSpPr>
        <p:spPr>
          <a:xfrm rot="5400000">
            <a:off x="1801276"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sz="900" kern="1200" dirty="0">
                <a:solidFill>
                  <a:srgbClr val="000000"/>
                </a:solidFill>
                <a:latin typeface="+mj-lt"/>
                <a:cs typeface="Times New Roman" panose="02020603050405020304" pitchFamily="18" charset="0"/>
              </a:rPr>
              <a:t>Ad-hoc</a:t>
            </a:r>
            <a:br>
              <a:rPr lang="en-US" sz="900" kern="1200" dirty="0">
                <a:solidFill>
                  <a:srgbClr val="000000"/>
                </a:solidFill>
                <a:latin typeface="+mj-lt"/>
                <a:cs typeface="Times New Roman" panose="02020603050405020304" pitchFamily="18" charset="0"/>
              </a:rPr>
            </a:br>
            <a:r>
              <a:rPr lang="en-US" sz="900" kern="1200" dirty="0">
                <a:solidFill>
                  <a:srgbClr val="000000"/>
                </a:solidFill>
                <a:latin typeface="+mj-lt"/>
                <a:cs typeface="Times New Roman" panose="02020603050405020304" pitchFamily="18" charset="0"/>
              </a:rPr>
              <a:t>Reporting</a:t>
            </a:r>
            <a:br>
              <a:rPr lang="en-US" sz="900" kern="1200" dirty="0">
                <a:solidFill>
                  <a:srgbClr val="000000"/>
                </a:solidFill>
                <a:latin typeface="+mj-lt"/>
                <a:cs typeface="Times New Roman" panose="02020603050405020304" pitchFamily="18" charset="0"/>
              </a:rPr>
            </a:br>
            <a:r>
              <a:rPr lang="en-US" sz="900" kern="1200" dirty="0">
                <a:solidFill>
                  <a:srgbClr val="000000"/>
                </a:solidFill>
                <a:latin typeface="+mj-lt"/>
                <a:cs typeface="Times New Roman" panose="02020603050405020304" pitchFamily="18" charset="0"/>
              </a:rPr>
              <a:t>Application</a:t>
            </a:r>
            <a:endParaRPr lang="en-US" sz="900" kern="1200" dirty="0">
              <a:solidFill>
                <a:srgbClr val="000000"/>
              </a:solidFill>
              <a:latin typeface="+mj-lt"/>
            </a:endParaRPr>
          </a:p>
        </p:txBody>
      </p:sp>
      <p:sp>
        <p:nvSpPr>
          <p:cNvPr id="155" name="Freeform 65"/>
          <p:cNvSpPr/>
          <p:nvPr/>
        </p:nvSpPr>
        <p:spPr>
          <a:xfrm rot="5400000">
            <a:off x="717623"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sz="900" kern="1200" dirty="0">
                <a:solidFill>
                  <a:srgbClr val="000000"/>
                </a:solidFill>
                <a:latin typeface="+mj-lt"/>
                <a:cs typeface="Times New Roman" panose="02020603050405020304" pitchFamily="18" charset="0"/>
              </a:rPr>
              <a:t>Planning &amp; </a:t>
            </a:r>
            <a:br>
              <a:rPr lang="en-US" sz="900" kern="1200" dirty="0">
                <a:solidFill>
                  <a:srgbClr val="000000"/>
                </a:solidFill>
                <a:latin typeface="+mj-lt"/>
                <a:cs typeface="Times New Roman" panose="02020603050405020304" pitchFamily="18" charset="0"/>
              </a:rPr>
            </a:br>
            <a:r>
              <a:rPr lang="en-US" sz="900" kern="1200" dirty="0">
                <a:solidFill>
                  <a:srgbClr val="000000"/>
                </a:solidFill>
                <a:latin typeface="+mj-lt"/>
                <a:cs typeface="Times New Roman" panose="02020603050405020304" pitchFamily="18" charset="0"/>
              </a:rPr>
              <a:t>Optimization</a:t>
            </a:r>
            <a:br>
              <a:rPr lang="en-US" sz="900" kern="1200" dirty="0">
                <a:solidFill>
                  <a:srgbClr val="000000"/>
                </a:solidFill>
                <a:latin typeface="+mj-lt"/>
                <a:cs typeface="Times New Roman" panose="02020603050405020304" pitchFamily="18" charset="0"/>
              </a:rPr>
            </a:br>
            <a:r>
              <a:rPr lang="en-US" sz="900" kern="1200" dirty="0">
                <a:solidFill>
                  <a:srgbClr val="000000"/>
                </a:solidFill>
                <a:latin typeface="+mj-lt"/>
                <a:cs typeface="Times New Roman" panose="02020603050405020304" pitchFamily="18" charset="0"/>
              </a:rPr>
              <a:t>Application</a:t>
            </a:r>
            <a:endParaRPr lang="en-US" sz="900" kern="1200" dirty="0">
              <a:solidFill>
                <a:srgbClr val="000000"/>
              </a:solidFill>
              <a:latin typeface="+mj-lt"/>
              <a:cs typeface="Times New Roman" panose="02020603050405020304" pitchFamily="18" charset="0"/>
            </a:endParaRPr>
          </a:p>
        </p:txBody>
      </p:sp>
      <p:sp>
        <p:nvSpPr>
          <p:cNvPr id="161" name="Freeform 53"/>
          <p:cNvSpPr/>
          <p:nvPr/>
        </p:nvSpPr>
        <p:spPr>
          <a:xfrm rot="5400000">
            <a:off x="5037283"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altLang="zh-CN" sz="900" dirty="0">
                <a:solidFill>
                  <a:srgbClr val="000000"/>
                </a:solidFill>
                <a:latin typeface="+mj-lt"/>
                <a:cs typeface="Times New Roman" panose="02020603050405020304" pitchFamily="18" charset="0"/>
              </a:rPr>
              <a:t>Predictive </a:t>
            </a:r>
            <a:br>
              <a:rPr lang="en-US" altLang="zh-CN" sz="900" dirty="0">
                <a:solidFill>
                  <a:srgbClr val="000000"/>
                </a:solidFill>
                <a:latin typeface="+mj-lt"/>
                <a:cs typeface="Times New Roman" panose="02020603050405020304" pitchFamily="18" charset="0"/>
              </a:rPr>
            </a:br>
            <a:r>
              <a:rPr lang="en-US" altLang="zh-CN" sz="900" dirty="0">
                <a:solidFill>
                  <a:srgbClr val="000000"/>
                </a:solidFill>
                <a:latin typeface="+mj-lt"/>
                <a:cs typeface="Times New Roman" panose="02020603050405020304" pitchFamily="18" charset="0"/>
              </a:rPr>
              <a:t>Application</a:t>
            </a:r>
            <a:endParaRPr lang="en-US" altLang="zh-CN" sz="900" dirty="0">
              <a:solidFill>
                <a:srgbClr val="000000"/>
              </a:solidFill>
              <a:latin typeface="+mj-lt"/>
              <a:cs typeface="Times New Roman" panose="02020603050405020304" pitchFamily="18" charset="0"/>
            </a:endParaRPr>
          </a:p>
        </p:txBody>
      </p:sp>
      <p:sp>
        <p:nvSpPr>
          <p:cNvPr id="162" name="Freeform 56"/>
          <p:cNvSpPr/>
          <p:nvPr/>
        </p:nvSpPr>
        <p:spPr>
          <a:xfrm rot="5400000">
            <a:off x="3968581"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sz="900" kern="1200" dirty="0">
                <a:solidFill>
                  <a:srgbClr val="000000"/>
                </a:solidFill>
                <a:latin typeface="+mj-lt"/>
              </a:rPr>
              <a:t>Internet of</a:t>
            </a:r>
            <a:br>
              <a:rPr lang="en-US" sz="900" kern="1200" dirty="0">
                <a:solidFill>
                  <a:srgbClr val="000000"/>
                </a:solidFill>
                <a:latin typeface="+mj-lt"/>
              </a:rPr>
            </a:br>
            <a:r>
              <a:rPr lang="en-US" sz="900" kern="1200" dirty="0">
                <a:solidFill>
                  <a:srgbClr val="000000"/>
                </a:solidFill>
                <a:latin typeface="+mj-lt"/>
              </a:rPr>
              <a:t>Things (</a:t>
            </a:r>
            <a:r>
              <a:rPr lang="en-US" sz="900" kern="1200" dirty="0" err="1">
                <a:solidFill>
                  <a:srgbClr val="000000"/>
                </a:solidFill>
                <a:latin typeface="+mj-lt"/>
              </a:rPr>
              <a:t>IoT</a:t>
            </a:r>
            <a:r>
              <a:rPr lang="en-US" sz="900" kern="1200" dirty="0">
                <a:solidFill>
                  <a:srgbClr val="000000"/>
                </a:solidFill>
                <a:latin typeface="+mj-lt"/>
              </a:rPr>
              <a:t>)</a:t>
            </a:r>
            <a:br>
              <a:rPr lang="en-US" sz="900" kern="1200" dirty="0">
                <a:solidFill>
                  <a:srgbClr val="000000"/>
                </a:solidFill>
                <a:latin typeface="+mj-lt"/>
              </a:rPr>
            </a:br>
            <a:r>
              <a:rPr lang="en-US" sz="900" kern="1200" dirty="0">
                <a:solidFill>
                  <a:srgbClr val="000000"/>
                </a:solidFill>
                <a:latin typeface="+mj-lt"/>
              </a:rPr>
              <a:t>Applications</a:t>
            </a:r>
            <a:endParaRPr lang="en-US" sz="900" kern="1200" dirty="0">
              <a:solidFill>
                <a:srgbClr val="000000"/>
              </a:solidFill>
              <a:latin typeface="+mj-lt"/>
            </a:endParaRPr>
          </a:p>
        </p:txBody>
      </p:sp>
      <p:sp>
        <p:nvSpPr>
          <p:cNvPr id="168" name="Freeform 59"/>
          <p:cNvSpPr/>
          <p:nvPr/>
        </p:nvSpPr>
        <p:spPr>
          <a:xfrm rot="5400000">
            <a:off x="8760201"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sz="900" dirty="0">
                <a:solidFill>
                  <a:srgbClr val="000000"/>
                </a:solidFill>
                <a:latin typeface="+mj-lt"/>
                <a:cs typeface="Times New Roman" panose="02020603050405020304" pitchFamily="18" charset="0"/>
              </a:rPr>
              <a:t>Hybrid Data</a:t>
            </a:r>
            <a:br>
              <a:rPr lang="en-US" sz="900" dirty="0">
                <a:solidFill>
                  <a:srgbClr val="000000"/>
                </a:solidFill>
                <a:latin typeface="+mj-lt"/>
                <a:cs typeface="Times New Roman" panose="02020603050405020304" pitchFamily="18" charset="0"/>
              </a:rPr>
            </a:br>
            <a:r>
              <a:rPr lang="en-US" sz="900" dirty="0">
                <a:solidFill>
                  <a:srgbClr val="000000"/>
                </a:solidFill>
                <a:latin typeface="+mj-lt"/>
                <a:cs typeface="Times New Roman" panose="02020603050405020304" pitchFamily="18" charset="0"/>
              </a:rPr>
              <a:t>Analytic</a:t>
            </a:r>
            <a:br>
              <a:rPr lang="en-US" sz="900" dirty="0">
                <a:solidFill>
                  <a:srgbClr val="000000"/>
                </a:solidFill>
                <a:latin typeface="+mj-lt"/>
                <a:cs typeface="Times New Roman" panose="02020603050405020304" pitchFamily="18" charset="0"/>
              </a:rPr>
            </a:br>
            <a:r>
              <a:rPr lang="en-US" sz="900" dirty="0">
                <a:solidFill>
                  <a:srgbClr val="000000"/>
                </a:solidFill>
                <a:latin typeface="+mj-lt"/>
                <a:cs typeface="Times New Roman" panose="02020603050405020304" pitchFamily="18" charset="0"/>
              </a:rPr>
              <a:t>Application</a:t>
            </a:r>
            <a:endParaRPr lang="en-US" sz="900" dirty="0">
              <a:solidFill>
                <a:srgbClr val="000000"/>
              </a:solidFill>
              <a:latin typeface="+mj-lt"/>
              <a:cs typeface="Times New Roman" panose="02020603050405020304" pitchFamily="18" charset="0"/>
            </a:endParaRPr>
          </a:p>
        </p:txBody>
      </p:sp>
      <p:sp>
        <p:nvSpPr>
          <p:cNvPr id="169" name="Freeform 62"/>
          <p:cNvSpPr/>
          <p:nvPr/>
        </p:nvSpPr>
        <p:spPr>
          <a:xfrm rot="5400000">
            <a:off x="7676550"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sz="900" kern="1200" dirty="0">
                <a:solidFill>
                  <a:srgbClr val="000000"/>
                </a:solidFill>
                <a:latin typeface="+mj-lt"/>
                <a:cs typeface="Times New Roman" panose="02020603050405020304" pitchFamily="18" charset="0"/>
              </a:rPr>
              <a:t>Ad-hoc</a:t>
            </a:r>
            <a:br>
              <a:rPr lang="en-US" sz="900" kern="1200" dirty="0">
                <a:solidFill>
                  <a:srgbClr val="000000"/>
                </a:solidFill>
                <a:latin typeface="+mj-lt"/>
                <a:cs typeface="Times New Roman" panose="02020603050405020304" pitchFamily="18" charset="0"/>
              </a:rPr>
            </a:br>
            <a:r>
              <a:rPr lang="en-US" sz="900" kern="1200" dirty="0">
                <a:solidFill>
                  <a:srgbClr val="000000"/>
                </a:solidFill>
                <a:latin typeface="+mj-lt"/>
                <a:cs typeface="Times New Roman" panose="02020603050405020304" pitchFamily="18" charset="0"/>
              </a:rPr>
              <a:t>Reporting</a:t>
            </a:r>
            <a:br>
              <a:rPr lang="en-US" sz="900" kern="1200" dirty="0">
                <a:solidFill>
                  <a:srgbClr val="000000"/>
                </a:solidFill>
                <a:latin typeface="+mj-lt"/>
                <a:cs typeface="Times New Roman" panose="02020603050405020304" pitchFamily="18" charset="0"/>
              </a:rPr>
            </a:br>
            <a:r>
              <a:rPr lang="en-US" sz="900" kern="1200" dirty="0">
                <a:solidFill>
                  <a:srgbClr val="000000"/>
                </a:solidFill>
                <a:latin typeface="+mj-lt"/>
                <a:cs typeface="Times New Roman" panose="02020603050405020304" pitchFamily="18" charset="0"/>
              </a:rPr>
              <a:t>Application</a:t>
            </a:r>
            <a:endParaRPr lang="en-US" sz="900" kern="1200" dirty="0">
              <a:solidFill>
                <a:srgbClr val="000000"/>
              </a:solidFill>
              <a:latin typeface="+mj-lt"/>
            </a:endParaRPr>
          </a:p>
        </p:txBody>
      </p:sp>
      <p:sp>
        <p:nvSpPr>
          <p:cNvPr id="170" name="Freeform 65"/>
          <p:cNvSpPr/>
          <p:nvPr/>
        </p:nvSpPr>
        <p:spPr>
          <a:xfrm rot="5400000">
            <a:off x="6592897"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sz="900" kern="1200" dirty="0">
                <a:solidFill>
                  <a:srgbClr val="000000"/>
                </a:solidFill>
                <a:latin typeface="+mj-lt"/>
                <a:cs typeface="Times New Roman" panose="02020603050405020304" pitchFamily="18" charset="0"/>
              </a:rPr>
              <a:t>Planning &amp; </a:t>
            </a:r>
            <a:br>
              <a:rPr lang="en-US" sz="900" kern="1200" dirty="0">
                <a:solidFill>
                  <a:srgbClr val="000000"/>
                </a:solidFill>
                <a:latin typeface="+mj-lt"/>
                <a:cs typeface="Times New Roman" panose="02020603050405020304" pitchFamily="18" charset="0"/>
              </a:rPr>
            </a:br>
            <a:r>
              <a:rPr lang="en-US" sz="900" kern="1200" dirty="0">
                <a:solidFill>
                  <a:srgbClr val="000000"/>
                </a:solidFill>
                <a:latin typeface="+mj-lt"/>
                <a:cs typeface="Times New Roman" panose="02020603050405020304" pitchFamily="18" charset="0"/>
              </a:rPr>
              <a:t>Optimization</a:t>
            </a:r>
            <a:br>
              <a:rPr lang="en-US" sz="900" kern="1200" dirty="0">
                <a:solidFill>
                  <a:srgbClr val="000000"/>
                </a:solidFill>
                <a:latin typeface="+mj-lt"/>
                <a:cs typeface="Times New Roman" panose="02020603050405020304" pitchFamily="18" charset="0"/>
              </a:rPr>
            </a:br>
            <a:r>
              <a:rPr lang="en-US" sz="900" kern="1200" dirty="0">
                <a:solidFill>
                  <a:srgbClr val="000000"/>
                </a:solidFill>
                <a:latin typeface="+mj-lt"/>
                <a:cs typeface="Times New Roman" panose="02020603050405020304" pitchFamily="18" charset="0"/>
              </a:rPr>
              <a:t>Application</a:t>
            </a:r>
            <a:endParaRPr lang="en-US" sz="900" kern="1200" dirty="0">
              <a:solidFill>
                <a:srgbClr val="000000"/>
              </a:solidFill>
              <a:latin typeface="+mj-lt"/>
              <a:cs typeface="Times New Roman" panose="02020603050405020304" pitchFamily="18" charset="0"/>
            </a:endParaRPr>
          </a:p>
        </p:txBody>
      </p:sp>
      <p:sp>
        <p:nvSpPr>
          <p:cNvPr id="208" name="Freeform 53"/>
          <p:cNvSpPr/>
          <p:nvPr/>
        </p:nvSpPr>
        <p:spPr>
          <a:xfrm rot="5400000">
            <a:off x="10912556"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altLang="zh-CN" sz="900" dirty="0">
                <a:solidFill>
                  <a:srgbClr val="000000"/>
                </a:solidFill>
                <a:latin typeface="+mj-lt"/>
                <a:cs typeface="Times New Roman" panose="02020603050405020304" pitchFamily="18" charset="0"/>
              </a:rPr>
              <a:t>Predictive </a:t>
            </a:r>
            <a:br>
              <a:rPr lang="en-US" altLang="zh-CN" sz="900" dirty="0">
                <a:solidFill>
                  <a:srgbClr val="000000"/>
                </a:solidFill>
                <a:latin typeface="+mj-lt"/>
                <a:cs typeface="Times New Roman" panose="02020603050405020304" pitchFamily="18" charset="0"/>
              </a:rPr>
            </a:br>
            <a:r>
              <a:rPr lang="en-US" altLang="zh-CN" sz="900" dirty="0">
                <a:solidFill>
                  <a:srgbClr val="000000"/>
                </a:solidFill>
                <a:latin typeface="+mj-lt"/>
                <a:cs typeface="Times New Roman" panose="02020603050405020304" pitchFamily="18" charset="0"/>
              </a:rPr>
              <a:t>Application</a:t>
            </a:r>
            <a:endParaRPr lang="en-US" altLang="zh-CN" sz="900" dirty="0">
              <a:solidFill>
                <a:srgbClr val="000000"/>
              </a:solidFill>
              <a:latin typeface="+mj-lt"/>
              <a:cs typeface="Times New Roman" panose="02020603050405020304" pitchFamily="18" charset="0"/>
            </a:endParaRPr>
          </a:p>
        </p:txBody>
      </p:sp>
      <p:sp>
        <p:nvSpPr>
          <p:cNvPr id="210" name="Freeform 56"/>
          <p:cNvSpPr/>
          <p:nvPr/>
        </p:nvSpPr>
        <p:spPr>
          <a:xfrm rot="5400000">
            <a:off x="9843854" y="2185319"/>
            <a:ext cx="640080" cy="952517"/>
          </a:xfrm>
          <a:prstGeom prst="rect">
            <a:avLst/>
          </a:prstGeom>
          <a:gradFill flip="none" rotWithShape="1">
            <a:gsLst>
              <a:gs pos="417">
                <a:schemeClr val="accent1"/>
              </a:gs>
              <a:gs pos="6000">
                <a:schemeClr val="accent1"/>
              </a:gs>
              <a:gs pos="7000">
                <a:srgbClr val="FFFFFF"/>
              </a:gs>
            </a:gsLst>
            <a:lin ang="0" scaled="1"/>
            <a:tileRect/>
          </a:gradFill>
        </p:spPr>
        <p:style>
          <a:lnRef idx="2">
            <a:schemeClr val="accent2"/>
          </a:lnRef>
          <a:fillRef idx="1">
            <a:schemeClr val="lt1"/>
          </a:fillRef>
          <a:effectRef idx="0">
            <a:schemeClr val="accent2"/>
          </a:effectRef>
          <a:fontRef idx="minor">
            <a:schemeClr val="dk1"/>
          </a:fontRef>
        </p:style>
        <p:txBody>
          <a:bodyPr spcFirstLastPara="0" vert="vert270" wrap="none" lIns="0" tIns="120608" rIns="0" bIns="120608" numCol="1" spcCol="1270" anchor="ctr" anchorCtr="0">
            <a:noAutofit/>
          </a:bodyPr>
          <a:lstStyle/>
          <a:p>
            <a:pPr lvl="0" algn="ctr" defTabSz="222250">
              <a:lnSpc>
                <a:spcPct val="90000"/>
              </a:lnSpc>
              <a:spcBef>
                <a:spcPct val="0"/>
              </a:spcBef>
              <a:spcAft>
                <a:spcPct val="35000"/>
              </a:spcAft>
            </a:pPr>
            <a:r>
              <a:rPr lang="en-US" sz="900" kern="1200" dirty="0">
                <a:solidFill>
                  <a:srgbClr val="000000"/>
                </a:solidFill>
                <a:latin typeface="+mj-lt"/>
              </a:rPr>
              <a:t>Internet of</a:t>
            </a:r>
            <a:br>
              <a:rPr lang="en-US" sz="900" kern="1200" dirty="0">
                <a:solidFill>
                  <a:srgbClr val="000000"/>
                </a:solidFill>
                <a:latin typeface="+mj-lt"/>
              </a:rPr>
            </a:br>
            <a:r>
              <a:rPr lang="en-US" sz="900" kern="1200" dirty="0">
                <a:solidFill>
                  <a:srgbClr val="000000"/>
                </a:solidFill>
                <a:latin typeface="+mj-lt"/>
              </a:rPr>
              <a:t>Things (</a:t>
            </a:r>
            <a:r>
              <a:rPr lang="en-US" sz="900" kern="1200" dirty="0" err="1">
                <a:solidFill>
                  <a:srgbClr val="000000"/>
                </a:solidFill>
                <a:latin typeface="+mj-lt"/>
              </a:rPr>
              <a:t>IoT</a:t>
            </a:r>
            <a:r>
              <a:rPr lang="en-US" sz="900" kern="1200" dirty="0">
                <a:solidFill>
                  <a:srgbClr val="000000"/>
                </a:solidFill>
                <a:latin typeface="+mj-lt"/>
              </a:rPr>
              <a:t>)</a:t>
            </a:r>
            <a:br>
              <a:rPr lang="en-US" sz="900" kern="1200" dirty="0">
                <a:solidFill>
                  <a:srgbClr val="000000"/>
                </a:solidFill>
                <a:latin typeface="+mj-lt"/>
              </a:rPr>
            </a:br>
            <a:r>
              <a:rPr lang="en-US" sz="900" kern="1200" dirty="0">
                <a:solidFill>
                  <a:srgbClr val="000000"/>
                </a:solidFill>
                <a:latin typeface="+mj-lt"/>
              </a:rPr>
              <a:t>Applications</a:t>
            </a:r>
            <a:endParaRPr lang="en-US" sz="900" kern="1200" dirty="0">
              <a:solidFill>
                <a:srgbClr val="000000"/>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UNDODONOTDELETE" val="0"/>
  <p:tag name="KSO_WPP_MARK_KEY" val="bac9fa46-5755-4e74-8105-8b1f1c790a21"/>
  <p:tag name="COMMONDATA" val="eyJoZGlkIjoiNGE3ZjIwNWRhZDE2MjUxZjZhNmQ5NDRhM2RiNTEzY2QifQ=="/>
</p:tagLst>
</file>

<file path=ppt/theme/theme1.xml><?xml version="1.0" encoding="utf-8"?>
<a:theme xmlns:a="http://schemas.openxmlformats.org/drawingml/2006/main" name="SAP_2015_16x9">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defRPr kumimoji="0" sz="2000" b="0" i="0" u="none" strike="noStrike" kern="0" cap="none" spc="0" normalizeH="0" baseline="0" noProof="0" dirty="0" err="1" smtClean="0">
            <a:ln>
              <a:noFill/>
            </a:ln>
            <a:effectLst/>
            <a:uLnTx/>
            <a:uFillTx/>
            <a:ea typeface="Arial Unicode MS" panose="020B0604020202020204" pitchFamily="34" charset="-128"/>
            <a:cs typeface="Arial Unicode MS" panose="020B0604020202020204"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anose="020B0604020202020204" pitchFamily="34" charset="-128"/>
            <a:cs typeface="Arial Unicode MS" panose="020B0604020202020204" pitchFamily="34" charset="-128"/>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P_2013_16x9_v1.0">
  <a:themeElements>
    <a:clrScheme name="Custom 7">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F0AB00"/>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defRPr kumimoji="0" sz="2000" b="0" i="0" u="none" strike="noStrike" kern="0" cap="none" spc="0" normalizeH="0" baseline="0" noProof="0" dirty="0" err="1" smtClean="0">
            <a:ln>
              <a:noFill/>
            </a:ln>
            <a:effectLst/>
            <a:uLnTx/>
            <a:uFillTx/>
            <a:ea typeface="Arial Unicode MS" panose="020B0604020202020204" pitchFamily="34" charset="-128"/>
            <a:cs typeface="Arial Unicode MS" panose="020B0604020202020204"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anose="020B0604020202020204" pitchFamily="34" charset="-128"/>
            <a:cs typeface="Arial Unicode MS" panose="020B0604020202020204" pitchFamily="34" charset="-128"/>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SAP_2015_16x9</Template>
  <TotalTime>0</TotalTime>
  <Words>12306</Words>
  <Application>WPS 演示</Application>
  <PresentationFormat>Custom</PresentationFormat>
  <Paragraphs>1381</Paragraphs>
  <Slides>39</Slides>
  <Notes>31</Notes>
  <HiddenSlides>1</HiddenSlides>
  <MMClips>0</MMClips>
  <ScaleCrop>false</ScaleCrop>
  <HeadingPairs>
    <vt:vector size="8" baseType="variant">
      <vt:variant>
        <vt:lpstr>已用的字体</vt:lpstr>
      </vt:variant>
      <vt:variant>
        <vt:i4>30</vt:i4>
      </vt:variant>
      <vt:variant>
        <vt:lpstr>主题</vt:lpstr>
      </vt:variant>
      <vt:variant>
        <vt:i4>2</vt:i4>
      </vt:variant>
      <vt:variant>
        <vt:lpstr>嵌入 OLE 服务器</vt:lpstr>
      </vt:variant>
      <vt:variant>
        <vt:i4>1</vt:i4>
      </vt:variant>
      <vt:variant>
        <vt:lpstr>幻灯片标题</vt:lpstr>
      </vt:variant>
      <vt:variant>
        <vt:i4>39</vt:i4>
      </vt:variant>
    </vt:vector>
  </HeadingPairs>
  <TitlesOfParts>
    <vt:vector size="72" baseType="lpstr">
      <vt:lpstr>Arial</vt:lpstr>
      <vt:lpstr>宋体</vt:lpstr>
      <vt:lpstr>Wingdings</vt:lpstr>
      <vt:lpstr>Arial</vt:lpstr>
      <vt:lpstr>Wingdings</vt:lpstr>
      <vt:lpstr>Arial Unicode MS</vt:lpstr>
      <vt:lpstr>Arial Unicode MS</vt:lpstr>
      <vt:lpstr>Courier New</vt:lpstr>
      <vt:lpstr>MS PGothic</vt:lpstr>
      <vt:lpstr>BentonSans Medium</vt:lpstr>
      <vt:lpstr>BentonSans Regular</vt:lpstr>
      <vt:lpstr>BentonSans Medium</vt:lpstr>
      <vt:lpstr>BentonSans Book</vt:lpstr>
      <vt:lpstr>Wingdings</vt:lpstr>
      <vt:lpstr>Symbol</vt:lpstr>
      <vt:lpstr>微软雅黑</vt:lpstr>
      <vt:lpstr>BentonSans Bold</vt:lpstr>
      <vt:lpstr>Calibri</vt:lpstr>
      <vt:lpstr>Lucida Grande</vt:lpstr>
      <vt:lpstr>ヒラギノ角ゴ ProN W3</vt:lpstr>
      <vt:lpstr>ヒラギノ角ゴ ProN W3</vt:lpstr>
      <vt:lpstr>Gill Sans</vt:lpstr>
      <vt:lpstr>Times New Roman</vt:lpstr>
      <vt:lpstr>Arial Narrow</vt:lpstr>
      <vt:lpstr>Times New Roman</vt:lpstr>
      <vt:lpstr>Calibri</vt:lpstr>
      <vt:lpstr>Segoe Print</vt:lpstr>
      <vt:lpstr>Yu Gothic</vt:lpstr>
      <vt:lpstr>Gill Sans MT</vt:lpstr>
      <vt:lpstr>Tahoma</vt:lpstr>
      <vt:lpstr>SAP_2015_16x9</vt:lpstr>
      <vt:lpstr>SAP_2013_16x9_v1.0</vt:lpstr>
      <vt:lpstr>TCLayout.ActiveDocument.1</vt:lpstr>
      <vt:lpstr>PowerPoint 演示文稿</vt:lpstr>
      <vt:lpstr>什么是SAP HANA平台?</vt:lpstr>
      <vt:lpstr>通用标准的硬件，支持灵活的扩展性 通过设备一体机的方式交付给客户</vt:lpstr>
      <vt:lpstr>数据完全的内存处理</vt:lpstr>
      <vt:lpstr>SAP HANA一些技术特征</vt:lpstr>
      <vt:lpstr>内存计算架构</vt:lpstr>
      <vt:lpstr>SAP HANA 创新平台集成架构</vt:lpstr>
      <vt:lpstr>SAP HANA 的极致应用 技术创新使业务创新成为可能</vt:lpstr>
      <vt:lpstr>应用开发平台的选择……</vt:lpstr>
      <vt:lpstr>SAP HANA平台:  内存计算平台适用于所有类型的应用</vt:lpstr>
      <vt:lpstr>SAP HANA平台包含哪些特性?</vt:lpstr>
      <vt:lpstr>一个平台中提供所有集成服务</vt:lpstr>
      <vt:lpstr>SAP HANA Platform – Integration Services 来自任何来源的完整视图的业务数据</vt:lpstr>
      <vt:lpstr>SAP HANA Platform – Database Services 创新的平台</vt:lpstr>
      <vt:lpstr>SAP HANA Platform – Database Services 综合先进的数据处理与分析</vt:lpstr>
      <vt:lpstr>SAP HANA Platform – Application Services Web 服务器和数据库在一个系统中减少数据移动</vt:lpstr>
      <vt:lpstr>通过方便的开发工具提高开发效率和开放接口</vt:lpstr>
      <vt:lpstr>使用HANA Studio进行数据建模</vt:lpstr>
      <vt:lpstr>HANA – 开发架构场景</vt:lpstr>
      <vt:lpstr>HANA – 开发架构场景</vt:lpstr>
      <vt:lpstr>内存列式存储 使用同一份数据，加速事务型和分析型应用</vt:lpstr>
      <vt:lpstr>多租户数据库 降低资本和运营开支 - 云就绪</vt:lpstr>
      <vt:lpstr>SAP HANA 动态分层技术 </vt:lpstr>
      <vt:lpstr>HANA动态数据分层 内存和磁盘之间的合适的价格/性能平衡</vt:lpstr>
      <vt:lpstr>与Hadoop的深度集成 更广泛的支持HDFS架构</vt:lpstr>
      <vt:lpstr>SAP HANA Vora 与Spark的深度集成</vt:lpstr>
      <vt:lpstr>R集成 透明地使用领先的开源数据挖掘软件</vt:lpstr>
      <vt:lpstr>预测分析</vt:lpstr>
      <vt:lpstr>搜索、文本分析和挖掘 挖掘非结构化数据的信息</vt:lpstr>
      <vt:lpstr>SAP HANA高可用性集群 具备自动故障切换的水平扩展Scale-Out with Host Auto-Failover</vt:lpstr>
      <vt:lpstr>SAP HANA灾难恢复: 系统复制 跨数据中心集群，DB控制数据的同步</vt:lpstr>
      <vt:lpstr>SAP HANA 认证的第三方工具与方案</vt:lpstr>
      <vt:lpstr>为什么选择SAP HANA平台?</vt:lpstr>
      <vt:lpstr>内存计算技术为数据架构变革提供可能性 只有数据在内存中处理才能满足实时要求</vt:lpstr>
      <vt:lpstr>SAP HANA平台  数据和应用管理平台</vt:lpstr>
      <vt:lpstr>SAP Unique Value: One Open Platform for Everything</vt:lpstr>
      <vt:lpstr>PowerPoint 演示文稿</vt:lpstr>
      <vt:lpstr>Q&amp;A</vt:lpstr>
      <vt:lpstr>PowerPoint 演示文稿</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Breaks to Two Lines</dc:title>
  <dc:creator>LaVeck, James</dc:creator>
  <cp:lastModifiedBy>何革新</cp:lastModifiedBy>
  <cp:revision>257</cp:revision>
  <cp:lastPrinted>2014-12-29T08:33:00Z</cp:lastPrinted>
  <dcterms:created xsi:type="dcterms:W3CDTF">2014-11-04T09:37:00Z</dcterms:created>
  <dcterms:modified xsi:type="dcterms:W3CDTF">2023-03-09T06:38:56Z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-914711196</vt:i4>
  </property>
  <property fmtid="{D5CDD505-2E9C-101B-9397-08002B2CF9AE}" pid="3" name="_NewReviewCycle">
    <vt:lpwstr/>
  </property>
  <property fmtid="{D5CDD505-2E9C-101B-9397-08002B2CF9AE}" pid="4" name="_EmailSubject">
    <vt:lpwstr>今天用的一套片子</vt:lpwstr>
  </property>
  <property fmtid="{D5CDD505-2E9C-101B-9397-08002B2CF9AE}" pid="5" name="_AuthorEmail">
    <vt:lpwstr>le.guo@sap.com</vt:lpwstr>
  </property>
  <property fmtid="{D5CDD505-2E9C-101B-9397-08002B2CF9AE}" pid="6" name="_AuthorEmailDisplayName">
    <vt:lpwstr>Guo, Lei</vt:lpwstr>
  </property>
  <property fmtid="{D5CDD505-2E9C-101B-9397-08002B2CF9AE}" pid="7" name="_PreviousAdHocReviewCycleID">
    <vt:i4>2022917049</vt:i4>
  </property>
  <property fmtid="{D5CDD505-2E9C-101B-9397-08002B2CF9AE}" pid="8" name="ICV">
    <vt:lpwstr>5D633024F9EF431BAC5745212A32D43F</vt:lpwstr>
  </property>
  <property fmtid="{D5CDD505-2E9C-101B-9397-08002B2CF9AE}" pid="9" name="KSOProductBuildVer">
    <vt:lpwstr>2052-11.1.0.13703</vt:lpwstr>
  </property>
</Properties>
</file>